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28" r:id="rId2"/>
  </p:sldMasterIdLst>
  <p:sldIdLst>
    <p:sldId id="256" r:id="rId3"/>
    <p:sldId id="361" r:id="rId4"/>
    <p:sldId id="362" r:id="rId5"/>
    <p:sldId id="373" r:id="rId6"/>
    <p:sldId id="363" r:id="rId7"/>
    <p:sldId id="364" r:id="rId8"/>
    <p:sldId id="374" r:id="rId9"/>
    <p:sldId id="375" r:id="rId10"/>
    <p:sldId id="367" r:id="rId11"/>
    <p:sldId id="376" r:id="rId12"/>
    <p:sldId id="377" r:id="rId13"/>
    <p:sldId id="378" r:id="rId14"/>
    <p:sldId id="382" r:id="rId15"/>
    <p:sldId id="383" r:id="rId16"/>
    <p:sldId id="384" r:id="rId17"/>
    <p:sldId id="385" r:id="rId18"/>
    <p:sldId id="386" r:id="rId19"/>
    <p:sldId id="387" r:id="rId20"/>
    <p:sldId id="388" r:id="rId21"/>
    <p:sldId id="389" r:id="rId22"/>
    <p:sldId id="395" r:id="rId23"/>
    <p:sldId id="390" r:id="rId24"/>
    <p:sldId id="391" r:id="rId25"/>
    <p:sldId id="396" r:id="rId26"/>
    <p:sldId id="397" r:id="rId27"/>
    <p:sldId id="398" r:id="rId28"/>
    <p:sldId id="366" r:id="rId29"/>
    <p:sldId id="399" r:id="rId30"/>
    <p:sldId id="368" r:id="rId31"/>
    <p:sldId id="369" r:id="rId32"/>
    <p:sldId id="370" r:id="rId33"/>
    <p:sldId id="371" r:id="rId34"/>
    <p:sldId id="372" r:id="rId35"/>
    <p:sldId id="400" r:id="rId36"/>
    <p:sldId id="401" r:id="rId37"/>
    <p:sldId id="402" r:id="rId38"/>
    <p:sldId id="403" r:id="rId39"/>
    <p:sldId id="404" r:id="rId40"/>
    <p:sldId id="379" r:id="rId41"/>
    <p:sldId id="405" r:id="rId42"/>
    <p:sldId id="380" r:id="rId43"/>
    <p:sldId id="381" r:id="rId44"/>
    <p:sldId id="406" r:id="rId45"/>
    <p:sldId id="407" r:id="rId46"/>
    <p:sldId id="408" r:id="rId47"/>
    <p:sldId id="409" r:id="rId48"/>
    <p:sldId id="410" r:id="rId49"/>
    <p:sldId id="411" r:id="rId50"/>
    <p:sldId id="412" r:id="rId51"/>
    <p:sldId id="413" r:id="rId52"/>
    <p:sldId id="414" r:id="rId53"/>
    <p:sldId id="415" r:id="rId54"/>
    <p:sldId id="416" r:id="rId55"/>
    <p:sldId id="419" r:id="rId56"/>
    <p:sldId id="420" r:id="rId57"/>
    <p:sldId id="421" r:id="rId58"/>
    <p:sldId id="422" r:id="rId59"/>
    <p:sldId id="423" r:id="rId60"/>
    <p:sldId id="424" r:id="rId61"/>
    <p:sldId id="425" r:id="rId62"/>
    <p:sldId id="426" r:id="rId63"/>
    <p:sldId id="417" r:id="rId64"/>
    <p:sldId id="429" r:id="rId65"/>
    <p:sldId id="418" r:id="rId66"/>
    <p:sldId id="428" r:id="rId67"/>
    <p:sldId id="427"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442" r:id="rId81"/>
    <p:sldId id="443" r:id="rId82"/>
    <p:sldId id="451" r:id="rId83"/>
    <p:sldId id="444" r:id="rId84"/>
    <p:sldId id="452" r:id="rId85"/>
    <p:sldId id="445" r:id="rId86"/>
    <p:sldId id="446" r:id="rId87"/>
    <p:sldId id="447" r:id="rId88"/>
    <p:sldId id="448" r:id="rId89"/>
    <p:sldId id="449" r:id="rId90"/>
    <p:sldId id="450" r:id="rId91"/>
    <p:sldId id="457" r:id="rId92"/>
    <p:sldId id="453" r:id="rId93"/>
    <p:sldId id="458" r:id="rId94"/>
    <p:sldId id="459" r:id="rId95"/>
    <p:sldId id="460" r:id="rId96"/>
    <p:sldId id="470" r:id="rId97"/>
    <p:sldId id="462" r:id="rId98"/>
    <p:sldId id="461" r:id="rId99"/>
    <p:sldId id="463" r:id="rId100"/>
    <p:sldId id="464" r:id="rId101"/>
    <p:sldId id="465" r:id="rId102"/>
    <p:sldId id="466" r:id="rId103"/>
    <p:sldId id="467" r:id="rId104"/>
    <p:sldId id="468" r:id="rId105"/>
    <p:sldId id="469" r:id="rId106"/>
    <p:sldId id="471" r:id="rId107"/>
    <p:sldId id="472" r:id="rId108"/>
    <p:sldId id="485" r:id="rId109"/>
    <p:sldId id="473" r:id="rId110"/>
    <p:sldId id="486" r:id="rId111"/>
    <p:sldId id="487" r:id="rId112"/>
    <p:sldId id="474" r:id="rId113"/>
    <p:sldId id="488" r:id="rId114"/>
    <p:sldId id="475" r:id="rId115"/>
    <p:sldId id="476" r:id="rId116"/>
    <p:sldId id="477" r:id="rId117"/>
    <p:sldId id="478" r:id="rId118"/>
    <p:sldId id="484" r:id="rId119"/>
    <p:sldId id="489" r:id="rId120"/>
    <p:sldId id="490" r:id="rId121"/>
    <p:sldId id="491" r:id="rId122"/>
    <p:sldId id="492"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wton, Andy" initials="NA" lastIdx="1" clrIdx="0"/>
  <p:cmAuthor id="2" name="Sarah Wales-McGrath" initials="SW"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78" autoAdjust="0"/>
    <p:restoredTop sz="76764"/>
  </p:normalViewPr>
  <p:slideViewPr>
    <p:cSldViewPr snapToGrid="0">
      <p:cViewPr varScale="1">
        <p:scale>
          <a:sx n="80" d="100"/>
          <a:sy n="80" d="100"/>
        </p:scale>
        <p:origin x="48"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3223-920A-461D-85C6-5B2AA829AA4C}"/>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96E8CDA1-8303-4540-A00C-FB6C86A88D99}"/>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05B3A97-1373-498F-A778-88A1A6E60820}"/>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5" name="Footer Placeholder 4">
            <a:extLst>
              <a:ext uri="{FF2B5EF4-FFF2-40B4-BE49-F238E27FC236}">
                <a16:creationId xmlns:a16="http://schemas.microsoft.com/office/drawing/2014/main" id="{F27DCB3E-2BE6-490F-90DC-83F8222F1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A09AB9-70FC-4FE6-AC7A-7D9DD4C2CDEC}"/>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74767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BD22-6073-40F8-A528-4BC64A54A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3E7493-1DF2-4A6B-9620-2677016ED6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799DC-F01F-4258-9A6C-9507A2569EF0}"/>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5" name="Footer Placeholder 4">
            <a:extLst>
              <a:ext uri="{FF2B5EF4-FFF2-40B4-BE49-F238E27FC236}">
                <a16:creationId xmlns:a16="http://schemas.microsoft.com/office/drawing/2014/main" id="{D222396F-4364-401B-BF00-13FACB44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63C53-931F-422B-98D9-95D68703B4E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78356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69D28-6F4E-4DB7-9882-E85E89DCE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46AE9B-0155-4DE1-83A0-DD7BFA24C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F1379-AE82-4650-981C-CD7973DD4421}"/>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5" name="Footer Placeholder 4">
            <a:extLst>
              <a:ext uri="{FF2B5EF4-FFF2-40B4-BE49-F238E27FC236}">
                <a16:creationId xmlns:a16="http://schemas.microsoft.com/office/drawing/2014/main" id="{9CCF4EC5-096F-4F27-96FF-FF8DE5DDC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4F0FB-C8F9-444A-9FBF-29619A0CFB66}"/>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5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25CA-2F83-462A-9F5C-F123EE807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D88417-B847-4E9A-A0D6-37E5CD1F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B5A5D7-DBB2-4696-8633-FAA5C5B7C265}"/>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5" name="Footer Placeholder 4">
            <a:extLst>
              <a:ext uri="{FF2B5EF4-FFF2-40B4-BE49-F238E27FC236}">
                <a16:creationId xmlns:a16="http://schemas.microsoft.com/office/drawing/2014/main" id="{8CB6DD37-8A1B-4B77-AF3A-9241FCC1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B23FC-DA70-4583-9225-5ED5BE153B65}"/>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08286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2FFC-44E4-4FDF-8209-DA2A72136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91F82-DE28-41F5-AC77-B1E9FC73B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44DC1-AD74-44DC-94EE-B6F0DC94943D}"/>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5" name="Footer Placeholder 4">
            <a:extLst>
              <a:ext uri="{FF2B5EF4-FFF2-40B4-BE49-F238E27FC236}">
                <a16:creationId xmlns:a16="http://schemas.microsoft.com/office/drawing/2014/main" id="{BCC0C589-5280-402A-91B3-1B950307E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0D833-9518-44F6-A69B-4C0AF30D38E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1114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7DAC2-5059-42EC-9191-A04DB1D64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C1BF85-6795-4450-8496-91C22EC18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D6C0A0-8A31-4E59-99CC-FA6B79ABC5FE}"/>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5" name="Footer Placeholder 4">
            <a:extLst>
              <a:ext uri="{FF2B5EF4-FFF2-40B4-BE49-F238E27FC236}">
                <a16:creationId xmlns:a16="http://schemas.microsoft.com/office/drawing/2014/main" id="{2761BE90-9405-4336-9D22-6EF98DA1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974B2-B9D5-4AD0-A9DA-858FD1DAE99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98521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F095-8F35-4B8C-A048-C08D25AA3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CBD5CD-CFC5-4F4A-B7E1-58E9F26D00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F449E3-EED3-430F-887A-CB75F99255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57EA0-25F6-465E-ABBF-532563A05EB8}"/>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6" name="Footer Placeholder 5">
            <a:extLst>
              <a:ext uri="{FF2B5EF4-FFF2-40B4-BE49-F238E27FC236}">
                <a16:creationId xmlns:a16="http://schemas.microsoft.com/office/drawing/2014/main" id="{3DB78AB6-615D-47F9-AB2B-8F8A5E6B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B28F8-91D5-4895-89D6-E6B495B0A9B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06418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52C5-0D07-44DC-9550-D08C612BC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983F9E-CEF2-422F-9424-C8170A6E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26767D-42AF-495A-A4E5-524EA1ED8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A52503-0F70-41A8-A82B-6FE410931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13373-FD7A-446B-98EE-D9A1632DC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5EA50D-DD2D-414D-ACDB-A914846FF443}"/>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8" name="Footer Placeholder 7">
            <a:extLst>
              <a:ext uri="{FF2B5EF4-FFF2-40B4-BE49-F238E27FC236}">
                <a16:creationId xmlns:a16="http://schemas.microsoft.com/office/drawing/2014/main" id="{74037BA9-BC41-4313-8173-1286822FE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D60DD-0822-40E3-86F1-B4959CCF5FD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7889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E024-E3AC-4905-AF9F-05FE22782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8EE2B-4474-473C-95CD-13C5F2F5ACC2}"/>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4" name="Footer Placeholder 3">
            <a:extLst>
              <a:ext uri="{FF2B5EF4-FFF2-40B4-BE49-F238E27FC236}">
                <a16:creationId xmlns:a16="http://schemas.microsoft.com/office/drawing/2014/main" id="{20844AC2-1307-48F0-9122-71A76DFE0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52B2E8-D99A-4333-B90F-CB9A451FE3A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3187460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8F7B0-7413-45B8-B38B-2B9DDFAF32FA}"/>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3" name="Footer Placeholder 2">
            <a:extLst>
              <a:ext uri="{FF2B5EF4-FFF2-40B4-BE49-F238E27FC236}">
                <a16:creationId xmlns:a16="http://schemas.microsoft.com/office/drawing/2014/main" id="{FF1F0E2E-3993-4CEA-BCE4-4CB37EF403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88124-EE98-4CD9-9A2F-7A1AB98423FA}"/>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283793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1ABD-CECE-4A38-8A05-1416A26F3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104D3C-3A54-4EA7-936E-1F811C0ED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D401F5-A9F2-46AA-AF30-DC16B6BEE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52AEFD-D39C-47D1-BEF3-9CB7596DB559}"/>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6" name="Footer Placeholder 5">
            <a:extLst>
              <a:ext uri="{FF2B5EF4-FFF2-40B4-BE49-F238E27FC236}">
                <a16:creationId xmlns:a16="http://schemas.microsoft.com/office/drawing/2014/main" id="{0067B21C-FF81-4476-8D1F-0D6A9AFE9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CEAA0-1D02-47E4-84D0-BC8E0774A67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5169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5FA78-0B39-448D-B5B4-A4EAF528338E}"/>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ED3655F-5DB9-4BBE-BA2A-127C68482F70}"/>
              </a:ext>
            </a:extLst>
          </p:cNvPr>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FE53954-4B4D-4EFF-967B-1DB541A5D4B0}"/>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5" name="Footer Placeholder 4">
            <a:extLst>
              <a:ext uri="{FF2B5EF4-FFF2-40B4-BE49-F238E27FC236}">
                <a16:creationId xmlns:a16="http://schemas.microsoft.com/office/drawing/2014/main" id="{7F2329B7-D362-46BC-8447-92221410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8D66E-E614-40BE-8919-E99DB4FA95CE}"/>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1403406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DEE5-315B-474C-A005-419CCD8AA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4FF6F-DFD1-4F01-B2C1-0F7D5635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5064E1-2F67-4AEC-96A5-65C2EEDFF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7E4CF9-89EC-4517-8291-38471EF93C3F}"/>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6" name="Footer Placeholder 5">
            <a:extLst>
              <a:ext uri="{FF2B5EF4-FFF2-40B4-BE49-F238E27FC236}">
                <a16:creationId xmlns:a16="http://schemas.microsoft.com/office/drawing/2014/main" id="{F8E1330E-D7BA-42C1-A08D-BACAFF08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EAC7D-BBCC-42E5-9B82-A0FBC0D016C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25873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EE5A-5F63-4120-B989-D8D901F93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08D4DA-27B6-4042-936F-0446B935E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970F6-FA7E-4112-B390-FD30A5406468}"/>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5" name="Footer Placeholder 4">
            <a:extLst>
              <a:ext uri="{FF2B5EF4-FFF2-40B4-BE49-F238E27FC236}">
                <a16:creationId xmlns:a16="http://schemas.microsoft.com/office/drawing/2014/main" id="{A47A4EB7-5B78-42D2-BBD9-5D8C9835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AF806-B9EC-4F12-A844-5654A2F0EAA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03264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329B61-60B4-49B6-9DD4-300F626F8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95DF60-52A7-43BA-9CA0-EEAD14D4E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80DEE7-B47F-474C-AE36-2AFEDC53F326}"/>
              </a:ext>
            </a:extLst>
          </p:cNvPr>
          <p:cNvSpPr>
            <a:spLocks noGrp="1"/>
          </p:cNvSpPr>
          <p:nvPr>
            <p:ph type="dt" sz="half" idx="10"/>
          </p:nvPr>
        </p:nvSpPr>
        <p:spPr/>
        <p:txBody>
          <a:bodyPr/>
          <a:lstStyle/>
          <a:p>
            <a:fld id="{C4017D22-CD28-48B5-86D3-AAAA54CBA8F4}" type="datetimeFigureOut">
              <a:rPr lang="en-US" smtClean="0"/>
              <a:t>5/19/2020</a:t>
            </a:fld>
            <a:endParaRPr lang="en-US"/>
          </a:p>
        </p:txBody>
      </p:sp>
      <p:sp>
        <p:nvSpPr>
          <p:cNvPr id="5" name="Footer Placeholder 4">
            <a:extLst>
              <a:ext uri="{FF2B5EF4-FFF2-40B4-BE49-F238E27FC236}">
                <a16:creationId xmlns:a16="http://schemas.microsoft.com/office/drawing/2014/main" id="{A1E9F150-05CD-498F-89B8-084EB99E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849DA-E041-4580-BD2B-AA006D3DD54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115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DA6E-654F-4BB7-8EA5-6485C795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2DF6FB-56FE-4A0F-A7B6-E1C55024B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D33915-03A5-4460-8EF8-31340AEB7E2C}"/>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5" name="Footer Placeholder 4">
            <a:extLst>
              <a:ext uri="{FF2B5EF4-FFF2-40B4-BE49-F238E27FC236}">
                <a16:creationId xmlns:a16="http://schemas.microsoft.com/office/drawing/2014/main" id="{4D388F59-18A6-4608-9DE5-640F4C11A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DF85C-5753-43A7-84AC-F001B80D7919}"/>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8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E0F9-446B-47F9-8A12-37461B239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48F99-26FC-4D5D-B312-BEB2CAA74E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D41617-938D-43C7-A396-31D1B414A8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98DA9C-9CEC-493D-A977-9129B02B7BDA}"/>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6" name="Footer Placeholder 5">
            <a:extLst>
              <a:ext uri="{FF2B5EF4-FFF2-40B4-BE49-F238E27FC236}">
                <a16:creationId xmlns:a16="http://schemas.microsoft.com/office/drawing/2014/main" id="{0D240654-7697-43DF-B645-07C244323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81D64-A669-434B-BD5F-859EC025735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651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2DB3-C1A1-468F-B77A-E34DBD4DC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8295AF-E164-496A-A7F7-D79A7F777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5F6E6E-70C1-4EF9-9601-D2D13D8CF6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A802A1-62FE-4D12-81F5-1B65F091B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460222-2070-40C5-902F-E2B5AA160B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EC661-67A4-47EA-904F-0017D26CE8B6}"/>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8" name="Footer Placeholder 7">
            <a:extLst>
              <a:ext uri="{FF2B5EF4-FFF2-40B4-BE49-F238E27FC236}">
                <a16:creationId xmlns:a16="http://schemas.microsoft.com/office/drawing/2014/main" id="{98ACFA81-B6F6-4561-BD72-09D38F9E6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B0F00E-E6BF-43E6-87C1-2865CC3D656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6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E49C-88A6-46D6-884E-B5411F55427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7B9AF592-A850-4398-817D-FA068E6379CE}"/>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4" name="Footer Placeholder 3">
            <a:extLst>
              <a:ext uri="{FF2B5EF4-FFF2-40B4-BE49-F238E27FC236}">
                <a16:creationId xmlns:a16="http://schemas.microsoft.com/office/drawing/2014/main" id="{C38684F5-42B7-4BF8-ABDD-DB01A4E2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BFC444-9D71-44F0-A193-71A3CCDBD68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247611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DAED18-EA9F-4A91-AF60-D9859D0EC6D0}"/>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3" name="Footer Placeholder 2">
            <a:extLst>
              <a:ext uri="{FF2B5EF4-FFF2-40B4-BE49-F238E27FC236}">
                <a16:creationId xmlns:a16="http://schemas.microsoft.com/office/drawing/2014/main" id="{DD93069F-529A-4586-ACB4-AD4443CA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65AC0F-965B-43C5-8AC4-B4E9854D34E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987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3E3A-356C-4BCE-A4D7-E12D69332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DE3C8D-2298-4645-85F2-7BF355EDD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0454D7-4582-4104-A4DD-8A05A7A6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F78258-40B2-4DEB-8104-1FB51A7AEC53}"/>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6" name="Footer Placeholder 5">
            <a:extLst>
              <a:ext uri="{FF2B5EF4-FFF2-40B4-BE49-F238E27FC236}">
                <a16:creationId xmlns:a16="http://schemas.microsoft.com/office/drawing/2014/main" id="{299676B9-24F7-42A5-8B52-541A296DF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CB6EB-4763-4034-9E5B-1A91BFE9110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06342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43ED-5264-4585-8E92-744870AC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7BF40A-CF68-402F-84B9-DD2DE7B0F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1CE86F-8DDA-487A-8A83-1B639DEC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C04CC7-0B40-4DB7-93FB-C9A45658BD3E}"/>
              </a:ext>
            </a:extLst>
          </p:cNvPr>
          <p:cNvSpPr>
            <a:spLocks noGrp="1"/>
          </p:cNvSpPr>
          <p:nvPr>
            <p:ph type="dt" sz="half" idx="10"/>
          </p:nvPr>
        </p:nvSpPr>
        <p:spPr/>
        <p:txBody>
          <a:bodyPr/>
          <a:lstStyle/>
          <a:p>
            <a:fld id="{FF73D860-294A-4DF0-AA03-BEA913A46608}" type="datetimeFigureOut">
              <a:rPr lang="en-US" smtClean="0"/>
              <a:t>5/19/2020</a:t>
            </a:fld>
            <a:endParaRPr lang="en-US"/>
          </a:p>
        </p:txBody>
      </p:sp>
      <p:sp>
        <p:nvSpPr>
          <p:cNvPr id="6" name="Footer Placeholder 5">
            <a:extLst>
              <a:ext uri="{FF2B5EF4-FFF2-40B4-BE49-F238E27FC236}">
                <a16:creationId xmlns:a16="http://schemas.microsoft.com/office/drawing/2014/main" id="{FAE022CF-E929-4901-8E8A-B9DE5E60F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0EED7-F3DB-4158-B7BC-43A6864D4BD4}"/>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39116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5B8A57-E054-4615-9394-007E081E5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C92038A-1A5C-4F34-A8FD-5DE7A72F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A0A5F73-577C-42A4-B38F-19C448857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3D860-294A-4DF0-AA03-BEA913A46608}" type="datetimeFigureOut">
              <a:rPr lang="en-US" smtClean="0"/>
              <a:t>5/19/2020</a:t>
            </a:fld>
            <a:endParaRPr lang="en-US"/>
          </a:p>
        </p:txBody>
      </p:sp>
      <p:sp>
        <p:nvSpPr>
          <p:cNvPr id="5" name="Footer Placeholder 4">
            <a:extLst>
              <a:ext uri="{FF2B5EF4-FFF2-40B4-BE49-F238E27FC236}">
                <a16:creationId xmlns:a16="http://schemas.microsoft.com/office/drawing/2014/main" id="{B48EB456-5E26-46A5-B92D-BEA4B98E2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13FC7D-8E2A-4398-AFF4-9F6D12650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B39A-C3BE-44F2-96C5-C138CC1857F0}" type="slidenum">
              <a:rPr lang="en-US" smtClean="0"/>
              <a:t>‹#›</a:t>
            </a:fld>
            <a:endParaRPr lang="en-US"/>
          </a:p>
        </p:txBody>
      </p:sp>
    </p:spTree>
    <p:extLst>
      <p:ext uri="{BB962C8B-B14F-4D97-AF65-F5344CB8AC3E}">
        <p14:creationId xmlns:p14="http://schemas.microsoft.com/office/powerpoint/2010/main" val="58021365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29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95698-13DF-4AA0-B9CC-32080E09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F99D6F-5A60-42FE-A811-A1B89B827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9FF76-200D-4697-8F95-57120023E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17D22-CD28-48B5-86D3-AAAA54CBA8F4}" type="datetimeFigureOut">
              <a:rPr lang="en-US" smtClean="0"/>
              <a:t>5/19/2020</a:t>
            </a:fld>
            <a:endParaRPr lang="en-US"/>
          </a:p>
        </p:txBody>
      </p:sp>
      <p:sp>
        <p:nvSpPr>
          <p:cNvPr id="5" name="Footer Placeholder 4">
            <a:extLst>
              <a:ext uri="{FF2B5EF4-FFF2-40B4-BE49-F238E27FC236}">
                <a16:creationId xmlns:a16="http://schemas.microsoft.com/office/drawing/2014/main" id="{40090873-8452-4998-9872-FC947AD5E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3AF16-416D-4416-9C3B-CAA1C86C3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ED045-41F2-47BB-B391-3A1B88389FE1}" type="slidenum">
              <a:rPr lang="en-US" smtClean="0"/>
              <a:t>‹#›</a:t>
            </a:fld>
            <a:endParaRPr lang="en-US"/>
          </a:p>
        </p:txBody>
      </p:sp>
    </p:spTree>
    <p:extLst>
      <p:ext uri="{BB962C8B-B14F-4D97-AF65-F5344CB8AC3E}">
        <p14:creationId xmlns:p14="http://schemas.microsoft.com/office/powerpoint/2010/main" val="24395262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4E84-9A9D-42FA-9A34-27A25B8534A4}"/>
              </a:ext>
            </a:extLst>
          </p:cNvPr>
          <p:cNvSpPr>
            <a:spLocks noGrp="1"/>
          </p:cNvSpPr>
          <p:nvPr>
            <p:ph type="ctrTitle"/>
          </p:nvPr>
        </p:nvSpPr>
        <p:spPr>
          <a:xfrm>
            <a:off x="1524000" y="1122363"/>
            <a:ext cx="9144000" cy="1655762"/>
          </a:xfrm>
        </p:spPr>
        <p:txBody>
          <a:bodyPr>
            <a:normAutofit fontScale="90000"/>
          </a:bodyPr>
          <a:lstStyle/>
          <a:p>
            <a:r>
              <a:rPr lang="en-US" dirty="0"/>
              <a:t>Chapter 5:</a:t>
            </a:r>
            <a:br>
              <a:rPr lang="en-US" dirty="0"/>
            </a:br>
            <a:r>
              <a:rPr lang="en-US" dirty="0"/>
              <a:t>Integration</a:t>
            </a:r>
          </a:p>
        </p:txBody>
      </p:sp>
      <p:sp>
        <p:nvSpPr>
          <p:cNvPr id="3" name="Subtitle 2">
            <a:extLst>
              <a:ext uri="{FF2B5EF4-FFF2-40B4-BE49-F238E27FC236}">
                <a16:creationId xmlns:a16="http://schemas.microsoft.com/office/drawing/2014/main" id="{22453D81-9E4F-4BEB-8C86-CFA3A9911A73}"/>
              </a:ext>
            </a:extLst>
          </p:cNvPr>
          <p:cNvSpPr>
            <a:spLocks noGrp="1"/>
          </p:cNvSpPr>
          <p:nvPr>
            <p:ph type="subTitle" idx="1"/>
          </p:nvPr>
        </p:nvSpPr>
        <p:spPr>
          <a:xfrm>
            <a:off x="1524000" y="3021496"/>
            <a:ext cx="9144000" cy="3087756"/>
          </a:xfrm>
        </p:spPr>
        <p:txBody>
          <a:bodyPr numCol="1">
            <a:normAutofit fontScale="85000" lnSpcReduction="20000"/>
          </a:bodyPr>
          <a:lstStyle/>
          <a:p>
            <a:pPr algn="l"/>
            <a:r>
              <a:rPr lang="en-US" dirty="0"/>
              <a:t>Contents:</a:t>
            </a:r>
          </a:p>
          <a:p>
            <a:pPr algn="l"/>
            <a:r>
              <a:rPr lang="en-US" dirty="0"/>
              <a:t>5.1 	Approximating and Computing Area</a:t>
            </a:r>
          </a:p>
          <a:p>
            <a:pPr algn="l"/>
            <a:r>
              <a:rPr lang="en-US" dirty="0"/>
              <a:t>5.2 	The Definite Integral</a:t>
            </a:r>
          </a:p>
          <a:p>
            <a:pPr algn="l"/>
            <a:r>
              <a:rPr lang="en-US" dirty="0"/>
              <a:t>5.3 	The Indefinite Integral</a:t>
            </a:r>
          </a:p>
          <a:p>
            <a:pPr algn="l"/>
            <a:r>
              <a:rPr lang="en-US" dirty="0"/>
              <a:t>5.4 	The Fundamental Theorem of Calculus, Part I</a:t>
            </a:r>
          </a:p>
          <a:p>
            <a:pPr algn="l"/>
            <a:r>
              <a:rPr lang="en-US" dirty="0"/>
              <a:t>5.5 	The Fundamental Theorem of Calculus, Part II</a:t>
            </a:r>
          </a:p>
          <a:p>
            <a:pPr algn="l"/>
            <a:r>
              <a:rPr lang="en-US" dirty="0"/>
              <a:t>5.6 	Net Change as the Integral of a Rate of Change</a:t>
            </a:r>
          </a:p>
          <a:p>
            <a:pPr algn="l"/>
            <a:r>
              <a:rPr lang="en-US" dirty="0"/>
              <a:t>5.7 	The Substitution Method</a:t>
            </a:r>
          </a:p>
          <a:p>
            <a:pPr algn="l"/>
            <a:r>
              <a:rPr lang="en-US" dirty="0"/>
              <a:t>5.8 	Further Integral Formulas</a:t>
            </a:r>
          </a:p>
          <a:p>
            <a:pPr algn="l"/>
            <a:endParaRPr lang="en-US" dirty="0"/>
          </a:p>
          <a:p>
            <a:pPr algn="l"/>
            <a:endParaRPr lang="en-US" dirty="0"/>
          </a:p>
          <a:p>
            <a:pPr algn="l"/>
            <a:endParaRPr lang="en-US" dirty="0"/>
          </a:p>
          <a:p>
            <a:pPr algn="l"/>
            <a:endParaRPr lang="en-US" dirty="0"/>
          </a:p>
          <a:p>
            <a:pPr algn="l"/>
            <a:endParaRPr lang="en-US"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dirty="0"/>
          </a:p>
          <a:p>
            <a:pPr algn="l"/>
            <a:endParaRPr lang="en-US" dirty="0"/>
          </a:p>
        </p:txBody>
      </p:sp>
    </p:spTree>
    <p:extLst>
      <p:ext uri="{BB962C8B-B14F-4D97-AF65-F5344CB8AC3E}">
        <p14:creationId xmlns:p14="http://schemas.microsoft.com/office/powerpoint/2010/main" val="8485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dirty="0">
                    <a:latin typeface="Times New Roman"/>
                    <a:cs typeface="Times New Roman"/>
                  </a:rPr>
                  <a:t>For example,</a:t>
                </a: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=4</m:t>
                          </m:r>
                        </m:sub>
                        <m:sup>
                          <m:r>
                            <a:rPr lang="en-US" b="0" i="1" smtClean="0">
                              <a:latin typeface="Cambria Math" panose="02040503050406030204" pitchFamily="18" charset="0"/>
                              <a:cs typeface="Times New Roman"/>
                            </a:rPr>
                            <m:t>6</m:t>
                          </m:r>
                        </m:sup>
                        <m:e>
                          <m:d>
                            <m:dPr>
                              <m:ctrlPr>
                                <a:rPr lang="en-US" b="0" i="1" smtClean="0">
                                  <a:latin typeface="Cambria Math" panose="02040503050406030204" pitchFamily="18" charset="0"/>
                                  <a:cs typeface="Times New Roman"/>
                                </a:rPr>
                              </m:ctrlPr>
                            </m:dPr>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𝑘</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𝑘</m:t>
                              </m:r>
                            </m:e>
                          </m:d>
                          <m:r>
                            <a:rPr lang="en-US" b="0" i="1" smtClean="0">
                              <a:latin typeface="Cambria Math" panose="02040503050406030204" pitchFamily="18" charset="0"/>
                              <a:cs typeface="Times New Roman"/>
                            </a:rPr>
                            <m:t>=</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16−8</m:t>
                              </m:r>
                            </m:e>
                          </m:d>
                          <m:r>
                            <a:rPr lang="en-US" b="0" i="1" smtClean="0">
                              <a:latin typeface="Cambria Math" panose="02040503050406030204" pitchFamily="18" charset="0"/>
                              <a:cs typeface="Times New Roman"/>
                            </a:rPr>
                            <m:t>+</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25−10</m:t>
                              </m:r>
                            </m:e>
                          </m:d>
                          <m:r>
                            <a:rPr lang="en-US" b="0" i="1" smtClean="0">
                              <a:latin typeface="Cambria Math" panose="02040503050406030204" pitchFamily="18" charset="0"/>
                              <a:cs typeface="Times New Roman"/>
                            </a:rPr>
                            <m:t>+</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36−12</m:t>
                              </m:r>
                            </m:e>
                          </m:d>
                          <m:r>
                            <a:rPr lang="en-US" b="0" i="1" smtClean="0">
                              <a:latin typeface="Cambria Math" panose="02040503050406030204" pitchFamily="18" charset="0"/>
                              <a:cs typeface="Times New Roman"/>
                            </a:rPr>
                            <m:t>=47</m:t>
                          </m:r>
                        </m:e>
                      </m:nary>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3</m:t>
                          </m:r>
                        </m:sup>
                        <m:e>
                          <m:r>
                            <a:rPr lang="en-US" b="0" i="1" smtClean="0">
                              <a:latin typeface="Cambria Math" panose="02040503050406030204" pitchFamily="18" charset="0"/>
                              <a:cs typeface="Times New Roman"/>
                            </a:rPr>
                            <m:t>1</m:t>
                          </m:r>
                        </m:e>
                      </m:nary>
                      <m:r>
                        <a:rPr lang="en-US" b="0" i="1" smtClean="0">
                          <a:latin typeface="Cambria Math" panose="02040503050406030204" pitchFamily="18" charset="0"/>
                          <a:cs typeface="Times New Roman"/>
                        </a:rPr>
                        <m:t>=1+1+1=3</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337" t="-976"/>
                </a:stretch>
              </a:blipFill>
            </p:spPr>
            <p:txBody>
              <a:bodyPr/>
              <a:lstStyle/>
              <a:p>
                <a:r>
                  <a:rPr lang="en-US">
                    <a:noFill/>
                  </a:rPr>
                  <a:t> </a:t>
                </a:r>
              </a:p>
            </p:txBody>
          </p:sp>
        </mc:Fallback>
      </mc:AlternateContent>
    </p:spTree>
    <p:extLst>
      <p:ext uri="{BB962C8B-B14F-4D97-AF65-F5344CB8AC3E}">
        <p14:creationId xmlns:p14="http://schemas.microsoft.com/office/powerpoint/2010/main" val="2269467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(9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(b) The</a:t>
                </a:r>
                <a:r>
                  <a:rPr lang="en-US" spc="55" dirty="0">
                    <a:solidFill>
                      <a:schemeClr val="tx1"/>
                    </a:solidFill>
                  </a:rPr>
                  <a:t> </a:t>
                </a:r>
                <a:r>
                  <a:rPr lang="en-US" spc="-5" dirty="0">
                    <a:solidFill>
                      <a:schemeClr val="tx1"/>
                    </a:solidFill>
                  </a:rPr>
                  <a:t>factorization</a:t>
                </a:r>
                <a:r>
                  <a:rPr lang="en-US" spc="55" dirty="0">
                    <a:solidFill>
                      <a:schemeClr val="tx1"/>
                    </a:solidFill>
                  </a:rPr>
                  <a:t> </a:t>
                </a:r>
                <a:r>
                  <a:rPr lang="en-US" i="1" spc="20"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t</a:t>
                </a:r>
                <a:r>
                  <a:rPr lang="en-US" i="1" spc="-160" dirty="0">
                    <a:solidFill>
                      <a:schemeClr val="tx1"/>
                    </a:solidFill>
                  </a:rPr>
                  <a:t> </a:t>
                </a:r>
                <a:r>
                  <a:rPr lang="en-US" spc="-5" dirty="0">
                    <a:solidFill>
                      <a:schemeClr val="tx1"/>
                    </a:solidFill>
                  </a:rPr>
                  <a:t>(</a:t>
                </a:r>
                <a:r>
                  <a:rPr lang="en-US" i="1" spc="-5" dirty="0">
                    <a:solidFill>
                      <a:schemeClr val="tx1"/>
                    </a:solidFill>
                  </a:rPr>
                  <a:t>t</a:t>
                </a:r>
                <a:r>
                  <a:rPr lang="en-US" i="1" spc="55" dirty="0">
                    <a:solidFill>
                      <a:schemeClr val="tx1"/>
                    </a:solidFill>
                  </a:rPr>
                  <a:t> </a:t>
                </a:r>
                <a:r>
                  <a:rPr lang="en-US" spc="-185" dirty="0">
                    <a:solidFill>
                      <a:schemeClr val="tx1"/>
                    </a:solidFill>
                  </a:rPr>
                  <a:t>−</a:t>
                </a:r>
                <a:r>
                  <a:rPr lang="en-US" spc="-95" dirty="0">
                    <a:solidFill>
                      <a:schemeClr val="tx1"/>
                    </a:solidFill>
                  </a:rPr>
                  <a:t> </a:t>
                </a:r>
                <a:r>
                  <a:rPr lang="en-US" spc="-5" dirty="0">
                    <a:solidFill>
                      <a:schemeClr val="tx1"/>
                    </a:solidFill>
                  </a:rPr>
                  <a:t>4)(</a:t>
                </a:r>
                <a:r>
                  <a:rPr lang="en-US" i="1" spc="-5" dirty="0">
                    <a:solidFill>
                      <a:schemeClr val="tx1"/>
                    </a:solidFill>
                  </a:rPr>
                  <a:t>t</a:t>
                </a:r>
                <a:r>
                  <a:rPr lang="en-US" i="1" spc="60" dirty="0">
                    <a:solidFill>
                      <a:schemeClr val="tx1"/>
                    </a:solidFill>
                  </a:rPr>
                  <a:t> </a:t>
                </a:r>
                <a:r>
                  <a:rPr lang="en-US" spc="-185" dirty="0">
                    <a:solidFill>
                      <a:schemeClr val="tx1"/>
                    </a:solidFill>
                  </a:rPr>
                  <a:t>−</a:t>
                </a:r>
                <a:r>
                  <a:rPr lang="en-US" spc="-95" dirty="0">
                    <a:solidFill>
                      <a:schemeClr val="tx1"/>
                    </a:solidFill>
                  </a:rPr>
                  <a:t> </a:t>
                </a:r>
                <a:r>
                  <a:rPr lang="en-US" spc="-10" dirty="0">
                    <a:solidFill>
                      <a:schemeClr val="tx1"/>
                    </a:solidFill>
                  </a:rPr>
                  <a:t>6</a:t>
                </a:r>
                <a:r>
                  <a:rPr lang="en-US" spc="-5" dirty="0">
                    <a:solidFill>
                      <a:schemeClr val="tx1"/>
                    </a:solidFill>
                  </a:rPr>
                  <a:t>)</a:t>
                </a:r>
                <a:r>
                  <a:rPr lang="en-US" spc="55" dirty="0">
                    <a:solidFill>
                      <a:schemeClr val="tx1"/>
                    </a:solidFill>
                  </a:rPr>
                  <a:t> </a:t>
                </a:r>
                <a:r>
                  <a:rPr lang="en-US" spc="-15" dirty="0">
                    <a:solidFill>
                      <a:schemeClr val="tx1"/>
                    </a:solidFill>
                  </a:rPr>
                  <a:t>show</a:t>
                </a:r>
                <a:r>
                  <a:rPr lang="en-US" spc="-5" dirty="0">
                    <a:solidFill>
                      <a:schemeClr val="tx1"/>
                    </a:solidFill>
                  </a:rPr>
                  <a:t>s</a:t>
                </a:r>
                <a:r>
                  <a:rPr lang="en-US" spc="5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55" dirty="0">
                    <a:solidFill>
                      <a:schemeClr val="tx1"/>
                    </a:solidFill>
                  </a:rPr>
                  <a:t> </a:t>
                </a:r>
                <a:r>
                  <a:rPr lang="en-US" i="1" spc="20" dirty="0">
                    <a:solidFill>
                      <a:schemeClr val="tx1"/>
                    </a:solidFill>
                  </a:rPr>
                  <a:t>v</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55" dirty="0">
                    <a:solidFill>
                      <a:schemeClr val="tx1"/>
                    </a:solidFill>
                  </a:rPr>
                  <a:t> </a:t>
                </a:r>
                <a:r>
                  <a:rPr lang="en-US" spc="-10" dirty="0">
                    <a:solidFill>
                      <a:schemeClr val="tx1"/>
                    </a:solidFill>
                  </a:rPr>
                  <a:t>change</a:t>
                </a:r>
                <a:r>
                  <a:rPr lang="en-US" spc="-5" dirty="0">
                    <a:solidFill>
                      <a:schemeClr val="tx1"/>
                    </a:solidFill>
                  </a:rPr>
                  <a:t>s</a:t>
                </a:r>
                <a:r>
                  <a:rPr lang="en-US" spc="55" dirty="0">
                    <a:solidFill>
                      <a:schemeClr val="tx1"/>
                    </a:solidFill>
                  </a:rPr>
                  <a:t> </a:t>
                </a:r>
                <a:r>
                  <a:rPr lang="en-US" spc="-10" dirty="0">
                    <a:solidFill>
                      <a:schemeClr val="tx1"/>
                    </a:solidFill>
                  </a:rPr>
                  <a:t>sig</a:t>
                </a:r>
                <a:r>
                  <a:rPr lang="en-US" spc="-5" dirty="0">
                    <a:solidFill>
                      <a:schemeClr val="tx1"/>
                    </a:solidFill>
                  </a:rPr>
                  <a:t>n</a:t>
                </a:r>
                <a:r>
                  <a:rPr lang="en-US" spc="55" dirty="0">
                    <a:solidFill>
                      <a:schemeClr val="tx1"/>
                    </a:solidFill>
                  </a:rPr>
                  <a:t> </a:t>
                </a:r>
                <a:r>
                  <a:rPr lang="en-US" spc="-10" dirty="0">
                    <a:solidFill>
                      <a:schemeClr val="tx1"/>
                    </a:solidFill>
                  </a:rPr>
                  <a:t>a</a:t>
                </a:r>
                <a:r>
                  <a:rPr lang="en-US" spc="-5" dirty="0">
                    <a:solidFill>
                      <a:schemeClr val="tx1"/>
                    </a:solidFill>
                  </a:rPr>
                  <a:t>t</a:t>
                </a:r>
                <a:r>
                  <a:rPr lang="en-US" spc="55" dirty="0">
                    <a:solidFill>
                      <a:schemeClr val="tx1"/>
                    </a:solidFill>
                  </a:rPr>
                  <a: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a:t>
                </a:r>
                <a:r>
                  <a:rPr lang="en-US" spc="-5" dirty="0">
                    <a:solidFill>
                      <a:schemeClr val="tx1"/>
                    </a:solidFill>
                  </a:rPr>
                  <a:t>.</a:t>
                </a:r>
                <a:r>
                  <a:rPr lang="en-US" spc="55" dirty="0">
                    <a:solidFill>
                      <a:schemeClr val="tx1"/>
                    </a:solidFill>
                  </a:rPr>
                  <a:t> </a:t>
                </a:r>
                <a:r>
                  <a:rPr lang="en-US" spc="-5" dirty="0">
                    <a:solidFill>
                      <a:schemeClr val="tx1"/>
                    </a:solidFill>
                  </a:rPr>
                  <a:t>It</a:t>
                </a:r>
                <a:r>
                  <a:rPr lang="en-US" spc="55" dirty="0">
                    <a:solidFill>
                      <a:schemeClr val="tx1"/>
                    </a:solidFill>
                  </a:rPr>
                  <a:t> </a:t>
                </a:r>
                <a:r>
                  <a:rPr lang="en-US" spc="-5" dirty="0">
                    <a:solidFill>
                      <a:schemeClr val="tx1"/>
                    </a:solidFill>
                  </a:rPr>
                  <a:t>is positive</a:t>
                </a:r>
                <a:r>
                  <a:rPr lang="en-US" spc="-60" dirty="0">
                    <a:solidFill>
                      <a:schemeClr val="tx1"/>
                    </a:solidFill>
                  </a:rPr>
                  <a:t> </a:t>
                </a:r>
                <a:r>
                  <a:rPr lang="en-US" spc="-10" dirty="0">
                    <a:solidFill>
                      <a:schemeClr val="tx1"/>
                    </a:solidFill>
                  </a:rPr>
                  <a:t>o</a:t>
                </a:r>
                <a:r>
                  <a:rPr lang="en-US" spc="-5" dirty="0">
                    <a:solidFill>
                      <a:schemeClr val="tx1"/>
                    </a:solidFill>
                  </a:rPr>
                  <a:t>n</a:t>
                </a:r>
                <a:r>
                  <a:rPr lang="en-US" spc="-60" dirty="0">
                    <a:solidFill>
                      <a:schemeClr val="tx1"/>
                    </a:solidFill>
                  </a:rPr>
                  <a:t> </a:t>
                </a:r>
                <a:r>
                  <a:rPr lang="en-US" spc="-5" dirty="0">
                    <a:solidFill>
                      <a:schemeClr val="tx1"/>
                    </a:solidFill>
                  </a:rPr>
                  <a:t>[0,</a:t>
                </a:r>
                <a:r>
                  <a:rPr lang="en-US" spc="-85" dirty="0">
                    <a:solidFill>
                      <a:schemeClr val="tx1"/>
                    </a:solidFill>
                  </a:rPr>
                  <a:t> </a:t>
                </a:r>
                <a:r>
                  <a:rPr lang="en-US" spc="-10" dirty="0">
                    <a:solidFill>
                      <a:schemeClr val="tx1"/>
                    </a:solidFill>
                  </a:rPr>
                  <a:t>4</a:t>
                </a:r>
                <a:r>
                  <a:rPr lang="en-US" spc="-5" dirty="0">
                    <a:solidFill>
                      <a:schemeClr val="tx1"/>
                    </a:solidFill>
                  </a:rPr>
                  <a:t>]</a:t>
                </a:r>
                <a:r>
                  <a:rPr lang="en-US" spc="-60"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r>
                  <a:rPr lang="en-US" spc="-10" dirty="0">
                    <a:solidFill>
                      <a:schemeClr val="tx1"/>
                    </a:solidFill>
                  </a:rPr>
                  <a:t>negativ</a:t>
                </a:r>
                <a:r>
                  <a:rPr lang="en-US" spc="-5" dirty="0">
                    <a:solidFill>
                      <a:schemeClr val="tx1"/>
                    </a:solidFill>
                  </a:rPr>
                  <a:t>e</a:t>
                </a:r>
                <a:r>
                  <a:rPr lang="en-US" spc="-60" dirty="0">
                    <a:solidFill>
                      <a:schemeClr val="tx1"/>
                    </a:solidFill>
                  </a:rPr>
                  <a:t> </a:t>
                </a:r>
                <a:r>
                  <a:rPr lang="en-US" spc="-10" dirty="0">
                    <a:solidFill>
                      <a:schemeClr val="tx1"/>
                    </a:solidFill>
                  </a:rPr>
                  <a:t>o</a:t>
                </a:r>
                <a:r>
                  <a:rPr lang="en-US" spc="-5" dirty="0">
                    <a:solidFill>
                      <a:schemeClr val="tx1"/>
                    </a:solidFill>
                  </a:rPr>
                  <a:t>n</a:t>
                </a:r>
                <a:r>
                  <a:rPr lang="en-US" spc="-60" dirty="0">
                    <a:solidFill>
                      <a:schemeClr val="tx1"/>
                    </a:solidFill>
                  </a:rPr>
                  <a:t> </a:t>
                </a:r>
                <a:r>
                  <a:rPr lang="en-US" spc="-5" dirty="0">
                    <a:solidFill>
                      <a:schemeClr val="tx1"/>
                    </a:solidFill>
                  </a:rPr>
                  <a:t>[4,</a:t>
                </a:r>
                <a:r>
                  <a:rPr lang="en-US" spc="-85" dirty="0">
                    <a:solidFill>
                      <a:schemeClr val="tx1"/>
                    </a:solidFill>
                  </a:rPr>
                  <a:t> </a:t>
                </a:r>
                <a:r>
                  <a:rPr lang="en-US" spc="-10" dirty="0">
                    <a:solidFill>
                      <a:schemeClr val="tx1"/>
                    </a:solidFill>
                  </a:rPr>
                  <a:t>6</a:t>
                </a:r>
                <a:r>
                  <a:rPr lang="en-US" spc="-5" dirty="0">
                    <a:solidFill>
                      <a:schemeClr val="tx1"/>
                    </a:solidFill>
                  </a:rPr>
                  <a:t>],</a:t>
                </a:r>
                <a:r>
                  <a:rPr lang="en-US" spc="-60" dirty="0">
                    <a:solidFill>
                      <a:schemeClr val="tx1"/>
                    </a:solidFill>
                  </a:rPr>
                  <a:t> </a:t>
                </a:r>
                <a:r>
                  <a:rPr lang="en-US" spc="-10" dirty="0">
                    <a:solidFill>
                      <a:schemeClr val="tx1"/>
                    </a:solidFill>
                  </a:rPr>
                  <a:t>a</a:t>
                </a:r>
                <a:r>
                  <a:rPr lang="en-US" spc="-5" dirty="0">
                    <a:solidFill>
                      <a:schemeClr val="tx1"/>
                    </a:solidFill>
                  </a:rPr>
                  <a:t>s</a:t>
                </a:r>
                <a:r>
                  <a:rPr lang="en-US" spc="-60"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5" dirty="0">
                    <a:solidFill>
                      <a:schemeClr val="tx1"/>
                    </a:solidFill>
                  </a:rPr>
                  <a:t>see</a:t>
                </a:r>
                <a:r>
                  <a:rPr lang="en-US" spc="-60" dirty="0">
                    <a:solidFill>
                      <a:schemeClr val="tx1"/>
                    </a:solidFill>
                  </a:rPr>
                  <a:t> </a:t>
                </a:r>
                <a:r>
                  <a:rPr lang="en-US" spc="-5" dirty="0">
                    <a:solidFill>
                      <a:schemeClr val="tx1"/>
                    </a:solidFill>
                  </a:rPr>
                  <a:t>in</a:t>
                </a:r>
                <a:r>
                  <a:rPr lang="en-US" spc="-60" dirty="0">
                    <a:solidFill>
                      <a:schemeClr val="tx1"/>
                    </a:solidFill>
                  </a:rPr>
                  <a:t> </a:t>
                </a:r>
                <a:r>
                  <a:rPr lang="en-US" spc="-5" dirty="0">
                    <a:solidFill>
                      <a:schemeClr val="tx1"/>
                    </a:solidFill>
                  </a:rPr>
                  <a:t>Figure</a:t>
                </a:r>
                <a:r>
                  <a:rPr lang="en-US" spc="-60" dirty="0">
                    <a:solidFill>
                      <a:schemeClr val="tx1"/>
                    </a:solidFill>
                  </a:rPr>
                  <a:t> </a:t>
                </a:r>
                <a:r>
                  <a:rPr lang="en-US" spc="-10" dirty="0">
                    <a:solidFill>
                      <a:schemeClr val="tx1"/>
                    </a:solidFill>
                  </a:rPr>
                  <a:t>2</a:t>
                </a:r>
                <a:r>
                  <a:rPr lang="en-US" spc="-5" dirty="0">
                    <a:solidFill>
                      <a:schemeClr val="tx1"/>
                    </a:solidFill>
                  </a:rPr>
                  <a:t>.</a:t>
                </a:r>
                <a:r>
                  <a:rPr lang="en-US" spc="-60" dirty="0">
                    <a:solidFill>
                      <a:schemeClr val="tx1"/>
                    </a:solidFill>
                  </a:rPr>
                  <a:t> </a:t>
                </a:r>
                <a:r>
                  <a:rPr lang="en-US" spc="-15" dirty="0">
                    <a:solidFill>
                      <a:schemeClr val="tx1"/>
                    </a:solidFill>
                  </a:rPr>
                  <a:t>T</a:t>
                </a:r>
                <a:r>
                  <a:rPr lang="en-US" spc="-5" dirty="0">
                    <a:solidFill>
                      <a:schemeClr val="tx1"/>
                    </a:solidFill>
                  </a:rPr>
                  <a:t>herefore,</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total</a:t>
                </a:r>
                <a:r>
                  <a:rPr lang="en-US" spc="-60" dirty="0">
                    <a:solidFill>
                      <a:schemeClr val="tx1"/>
                    </a:solidFill>
                  </a:rPr>
                  <a:t> </a:t>
                </a:r>
                <a:r>
                  <a:rPr lang="en-US" spc="-5" dirty="0">
                    <a:solidFill>
                      <a:schemeClr val="tx1"/>
                    </a:solidFill>
                  </a:rPr>
                  <a:t>distance traveled is</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6</m:t>
                          </m:r>
                        </m:sup>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𝑣</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4</m:t>
                          </m:r>
                        </m:sup>
                        <m:e>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4</m:t>
                          </m:r>
                        </m:sub>
                        <m:sup>
                          <m:r>
                            <a:rPr lang="en-US" b="0" i="1" smtClean="0">
                              <a:solidFill>
                                <a:schemeClr val="tx1"/>
                              </a:solidFill>
                              <a:latin typeface="Cambria Math" panose="02040503050406030204" pitchFamily="18" charset="0"/>
                            </a:rPr>
                            <m:t>6</m:t>
                          </m:r>
                        </m:sup>
                        <m:e>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𝑑𝑡</m:t>
                      </m:r>
                    </m:oMath>
                  </m:oMathPara>
                </a14:m>
                <a:endParaRPr lang="en-US" dirty="0">
                  <a:solidFill>
                    <a:schemeClr val="tx1"/>
                  </a:solidFill>
                </a:endParaRPr>
              </a:p>
              <a:p>
                <a:pPr marL="36900" indent="0">
                  <a:lnSpc>
                    <a:spcPct val="100000"/>
                  </a:lnSpc>
                  <a:buNone/>
                </a:pPr>
                <a:r>
                  <a:rPr lang="en-US" spc="-15" dirty="0">
                    <a:solidFill>
                      <a:schemeClr val="tx1"/>
                    </a:solidFill>
                  </a:rPr>
                  <a:t>W</a:t>
                </a:r>
                <a:r>
                  <a:rPr lang="en-US" spc="-5" dirty="0">
                    <a:solidFill>
                      <a:schemeClr val="tx1"/>
                    </a:solidFill>
                  </a:rPr>
                  <a:t>e </a:t>
                </a:r>
                <a:r>
                  <a:rPr lang="en-US" spc="-10" dirty="0">
                    <a:solidFill>
                      <a:schemeClr val="tx1"/>
                    </a:solidFill>
                  </a:rPr>
                  <a:t>evaluat</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hes</a:t>
                </a:r>
                <a:r>
                  <a:rPr lang="en-US" spc="-5" dirty="0">
                    <a:solidFill>
                      <a:schemeClr val="tx1"/>
                    </a:solidFill>
                  </a:rPr>
                  <a:t>e t</a:t>
                </a:r>
                <a:r>
                  <a:rPr lang="en-US" spc="-15" dirty="0">
                    <a:solidFill>
                      <a:schemeClr val="tx1"/>
                    </a:solidFill>
                  </a:rPr>
                  <a:t>w</a:t>
                </a:r>
                <a:r>
                  <a:rPr lang="en-US" spc="-5" dirty="0">
                    <a:solidFill>
                      <a:schemeClr val="tx1"/>
                    </a:solidFill>
                  </a:rPr>
                  <a:t>o </a:t>
                </a:r>
                <a:r>
                  <a:rPr lang="en-US" spc="-10" dirty="0">
                    <a:solidFill>
                      <a:schemeClr val="tx1"/>
                    </a:solidFill>
                  </a:rPr>
                  <a:t>integral</a:t>
                </a:r>
                <a:r>
                  <a:rPr lang="en-US" spc="-5" dirty="0">
                    <a:solidFill>
                      <a:schemeClr val="tx1"/>
                    </a:solidFill>
                  </a:rPr>
                  <a:t>s s</a:t>
                </a:r>
                <a:r>
                  <a:rPr lang="en-US" spc="-10" dirty="0">
                    <a:solidFill>
                      <a:schemeClr val="tx1"/>
                    </a:solidFill>
                  </a:rPr>
                  <a:t>eparately:</a:t>
                </a:r>
                <a:endParaRPr lang="en-US" dirty="0">
                  <a:solidFill>
                    <a:schemeClr val="tx1"/>
                  </a:solidFill>
                </a:endParaRPr>
              </a:p>
              <a:p>
                <a:pPr marL="494100" indent="-457200">
                  <a:lnSpc>
                    <a:spcPct val="100000"/>
                  </a:lnSpc>
                  <a:buFont typeface="+mj-lt"/>
                  <a:buAutoNum type="arabicPeriod"/>
                </a:pPr>
                <a:r>
                  <a:rPr lang="en-US" dirty="0">
                    <a:solidFill>
                      <a:schemeClr val="tx1"/>
                    </a:solidFill>
                  </a:rPr>
                  <a:t> </a:t>
                </a:r>
                <a14:m>
                  <m:oMath xmlns:m="http://schemas.openxmlformats.org/officeDocument/2006/math">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4</m:t>
                        </m:r>
                      </m:sup>
                      <m:e>
                        <m:r>
                          <a:rPr lang="en-US" i="1" spc="-5">
                            <a:solidFill>
                              <a:schemeClr val="tx1"/>
                            </a:solidFill>
                            <a:latin typeface="Cambria Math" panose="02040503050406030204" pitchFamily="18" charset="0"/>
                            <a:cs typeface="Times New Roman"/>
                          </a:rPr>
                          <m:t>(</m:t>
                        </m:r>
                        <m:r>
                          <m:rPr>
                            <m:nor/>
                          </m:rPr>
                          <a:rPr lang="en-US" i="1" spc="-5" dirty="0">
                            <a:solidFill>
                              <a:schemeClr val="tx1"/>
                            </a:solidFill>
                          </a:rPr>
                          <m:t>t</m:t>
                        </m:r>
                        <m:r>
                          <m:rPr>
                            <m:nor/>
                          </m:rPr>
                          <a:rPr lang="en-US" i="1" spc="-160" dirty="0">
                            <a:solidFill>
                              <a:schemeClr val="tx1"/>
                            </a:solidFill>
                          </a:rPr>
                          <m:t> </m:t>
                        </m:r>
                        <m:r>
                          <m:rPr>
                            <m:nor/>
                          </m:rPr>
                          <a:rPr lang="en-US" baseline="25925" dirty="0">
                            <a:solidFill>
                              <a:schemeClr val="tx1"/>
                            </a:solidFill>
                          </a:rPr>
                          <m:t>3</m:t>
                        </m:r>
                        <m:r>
                          <m:rPr>
                            <m:nor/>
                          </m:rPr>
                          <a:rPr lang="en-US" spc="120" baseline="25925" dirty="0">
                            <a:solidFill>
                              <a:schemeClr val="tx1"/>
                            </a:solidFill>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10</m:t>
                        </m:r>
                        <m:r>
                          <m:rPr>
                            <m:nor/>
                          </m:rPr>
                          <a:rPr lang="en-US" i="1" spc="-5" dirty="0">
                            <a:solidFill>
                              <a:schemeClr val="tx1"/>
                            </a:solidFill>
                          </a:rPr>
                          <m:t>t</m:t>
                        </m:r>
                        <m:r>
                          <m:rPr>
                            <m:nor/>
                          </m:rPr>
                          <a:rPr lang="en-US" i="1" spc="-160" dirty="0">
                            <a:solidFill>
                              <a:schemeClr val="tx1"/>
                            </a:solidFill>
                          </a:rPr>
                          <m:t> </m:t>
                        </m:r>
                        <m:r>
                          <m:rPr>
                            <m:nor/>
                          </m:rPr>
                          <a:rPr lang="en-US" baseline="25925" dirty="0">
                            <a:solidFill>
                              <a:schemeClr val="tx1"/>
                            </a:solidFill>
                          </a:rPr>
                          <m:t>2</m:t>
                        </m:r>
                        <m:r>
                          <m:rPr>
                            <m:nor/>
                          </m:rPr>
                          <a:rPr lang="en-US" spc="120" baseline="25925"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24</m:t>
                        </m:r>
                        <m:r>
                          <m:rPr>
                            <m:nor/>
                          </m:rPr>
                          <a:rPr lang="en-US" i="1" spc="-5" dirty="0">
                            <a:solidFill>
                              <a:schemeClr val="tx1"/>
                            </a:solidFill>
                          </a:rPr>
                          <m:t>t</m:t>
                        </m:r>
                        <m:r>
                          <a:rPr lang="en-US" i="1" spc="-5" dirty="0">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rPr>
                      <m:t>𝑑𝑡</m:t>
                    </m:r>
                    <m:r>
                      <a:rPr lang="en-US" i="1">
                        <a:solidFill>
                          <a:schemeClr val="tx1"/>
                        </a:solidFill>
                        <a:latin typeface="Cambria Math" panose="02040503050406030204" pitchFamily="18" charset="0"/>
                      </a:rPr>
                      <m:t>=</m:t>
                    </m:r>
                    <m:d>
                      <m:dPr>
                        <m:ctrlPr>
                          <a:rPr lang="en-US" i="1" spc="-5">
                            <a:solidFill>
                              <a:schemeClr val="tx1"/>
                            </a:solidFill>
                            <a:latin typeface="Cambria Math" panose="02040503050406030204" pitchFamily="18" charset="0"/>
                            <a:cs typeface="Times New Roman"/>
                          </a:rPr>
                        </m:ctrlPr>
                      </m:dPr>
                      <m:e>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4</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4</m:t>
                            </m:r>
                          </m:sup>
                        </m:sSup>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10</m:t>
                            </m:r>
                          </m:num>
                          <m:den>
                            <m:r>
                              <a:rPr lang="en-US" i="1" spc="-5">
                                <a:solidFill>
                                  <a:schemeClr val="tx1"/>
                                </a:solidFill>
                                <a:latin typeface="Cambria Math" panose="02040503050406030204" pitchFamily="18" charset="0"/>
                                <a:cs typeface="Times New Roman"/>
                              </a:rPr>
                              <m:t>3</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3</m:t>
                            </m:r>
                          </m:sup>
                        </m:sSup>
                        <m:r>
                          <a:rPr lang="en-US" i="1" spc="-5">
                            <a:solidFill>
                              <a:schemeClr val="tx1"/>
                            </a:solidFill>
                            <a:latin typeface="Cambria Math" panose="02040503050406030204" pitchFamily="18" charset="0"/>
                            <a:cs typeface="Times New Roman"/>
                          </a:rPr>
                          <m:t>+12</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2</m:t>
                            </m:r>
                          </m:sup>
                        </m:sSup>
                      </m:e>
                    </m:d>
                    <m:sSubSup>
                      <m:sSubSupPr>
                        <m:ctrlPr>
                          <a:rPr lang="en-US" i="1" spc="-5">
                            <a:solidFill>
                              <a:schemeClr val="tx1"/>
                            </a:solidFill>
                            <a:latin typeface="Cambria Math" panose="02040503050406030204" pitchFamily="18" charset="0"/>
                            <a:cs typeface="Times New Roman"/>
                          </a:rPr>
                        </m:ctrlPr>
                      </m:sSubSupPr>
                      <m:e>
                        <m:r>
                          <a:rPr lang="en-US" i="1" spc="-5">
                            <a:solidFill>
                              <a:schemeClr val="tx1"/>
                            </a:solidFill>
                            <a:latin typeface="Cambria Math" panose="02040503050406030204" pitchFamily="18" charset="0"/>
                            <a:cs typeface="Times New Roman"/>
                          </a:rPr>
                          <m:t>|</m:t>
                        </m:r>
                      </m:e>
                      <m:sub>
                        <m:r>
                          <a:rPr lang="en-US" i="1" spc="-5">
                            <a:solidFill>
                              <a:schemeClr val="tx1"/>
                            </a:solidFill>
                            <a:latin typeface="Cambria Math" panose="02040503050406030204" pitchFamily="18" charset="0"/>
                            <a:cs typeface="Times New Roman"/>
                          </a:rPr>
                          <m:t>0</m:t>
                        </m:r>
                      </m:sub>
                      <m:sup>
                        <m:r>
                          <a:rPr lang="en-US" b="0" i="1" spc="-5" smtClean="0">
                            <a:solidFill>
                              <a:schemeClr val="tx1"/>
                            </a:solidFill>
                            <a:latin typeface="Cambria Math" panose="02040503050406030204" pitchFamily="18" charset="0"/>
                            <a:cs typeface="Times New Roman"/>
                          </a:rPr>
                          <m:t>4</m:t>
                        </m:r>
                      </m:sup>
                    </m:sSubSup>
                    <m:r>
                      <a:rPr lang="en-US" i="1" spc="-5">
                        <a:solidFill>
                          <a:schemeClr val="tx1"/>
                        </a:solidFill>
                        <a:latin typeface="Cambria Math" panose="02040503050406030204" pitchFamily="18" charset="0"/>
                        <a:cs typeface="Times New Roman"/>
                      </a:rPr>
                      <m:t>=</m:t>
                    </m:r>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128</m:t>
                        </m:r>
                      </m:num>
                      <m:den>
                        <m:r>
                          <a:rPr lang="en-US" b="0" i="1" spc="-5" smtClean="0">
                            <a:solidFill>
                              <a:schemeClr val="tx1"/>
                            </a:solidFill>
                            <a:latin typeface="Cambria Math" panose="02040503050406030204" pitchFamily="18" charset="0"/>
                            <a:cs typeface="Times New Roman"/>
                          </a:rPr>
                          <m:t>3</m:t>
                        </m:r>
                      </m:den>
                    </m:f>
                    <m:r>
                      <a:rPr lang="en-US" b="0" i="0" spc="-5" smtClean="0">
                        <a:solidFill>
                          <a:schemeClr val="tx1"/>
                        </a:solidFill>
                        <a:latin typeface="Cambria Math" panose="02040503050406030204" pitchFamily="18" charset="0"/>
                        <a:cs typeface="Times New Roman"/>
                      </a:rPr>
                      <m:t> </m:t>
                    </m:r>
                    <m:r>
                      <m:rPr>
                        <m:sty m:val="p"/>
                      </m:rPr>
                      <a:rPr lang="en-US" i="0" spc="-5">
                        <a:solidFill>
                          <a:schemeClr val="tx1"/>
                        </a:solidFill>
                        <a:latin typeface="Cambria Math" panose="02040503050406030204" pitchFamily="18" charset="0"/>
                        <a:cs typeface="Times New Roman"/>
                      </a:rPr>
                      <m:t>m</m:t>
                    </m:r>
                  </m:oMath>
                </a14:m>
                <a:endParaRPr lang="en-US" dirty="0">
                  <a:solidFill>
                    <a:schemeClr val="tx1"/>
                  </a:solidFill>
                </a:endParaRPr>
              </a:p>
              <a:p>
                <a:pPr marL="494100" indent="-457200">
                  <a:lnSpc>
                    <a:spcPct val="100000"/>
                  </a:lnSpc>
                  <a:buFont typeface="+mj-lt"/>
                  <a:buAutoNum type="arabicPeriod"/>
                </a:pPr>
                <a:r>
                  <a:rPr lang="en-US" dirty="0">
                    <a:solidFill>
                      <a:schemeClr val="tx1"/>
                    </a:solidFill>
                  </a:rPr>
                  <a:t> </a:t>
                </a:r>
                <a14:m>
                  <m:oMath xmlns:m="http://schemas.openxmlformats.org/officeDocument/2006/math">
                    <m:nary>
                      <m:naryPr>
                        <m:ctrlPr>
                          <a:rPr lang="en-US" i="1">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4</m:t>
                        </m:r>
                      </m:sub>
                      <m:sup>
                        <m:r>
                          <a:rPr lang="en-US" i="1">
                            <a:solidFill>
                              <a:schemeClr val="tx1"/>
                            </a:solidFill>
                            <a:latin typeface="Cambria Math" panose="02040503050406030204" pitchFamily="18" charset="0"/>
                          </a:rPr>
                          <m:t>6</m:t>
                        </m:r>
                      </m:sup>
                      <m:e>
                        <m:r>
                          <a:rPr lang="en-US" i="1" spc="-5">
                            <a:solidFill>
                              <a:schemeClr val="tx1"/>
                            </a:solidFill>
                            <a:latin typeface="Cambria Math" panose="02040503050406030204" pitchFamily="18" charset="0"/>
                            <a:cs typeface="Times New Roman"/>
                          </a:rPr>
                          <m:t>(</m:t>
                        </m:r>
                        <m:r>
                          <m:rPr>
                            <m:nor/>
                          </m:rPr>
                          <a:rPr lang="en-US" i="1" spc="-5" dirty="0">
                            <a:solidFill>
                              <a:schemeClr val="tx1"/>
                            </a:solidFill>
                          </a:rPr>
                          <m:t>t</m:t>
                        </m:r>
                        <m:r>
                          <m:rPr>
                            <m:nor/>
                          </m:rPr>
                          <a:rPr lang="en-US" i="1" spc="-160" dirty="0">
                            <a:solidFill>
                              <a:schemeClr val="tx1"/>
                            </a:solidFill>
                          </a:rPr>
                          <m:t> </m:t>
                        </m:r>
                        <m:r>
                          <m:rPr>
                            <m:nor/>
                          </m:rPr>
                          <a:rPr lang="en-US" baseline="25925" dirty="0">
                            <a:solidFill>
                              <a:schemeClr val="tx1"/>
                            </a:solidFill>
                          </a:rPr>
                          <m:t>3</m:t>
                        </m:r>
                        <m:r>
                          <m:rPr>
                            <m:nor/>
                          </m:rPr>
                          <a:rPr lang="en-US" spc="120" baseline="25925" dirty="0">
                            <a:solidFill>
                              <a:schemeClr val="tx1"/>
                            </a:solidFill>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10</m:t>
                        </m:r>
                        <m:r>
                          <m:rPr>
                            <m:nor/>
                          </m:rPr>
                          <a:rPr lang="en-US" i="1" spc="-5" dirty="0">
                            <a:solidFill>
                              <a:schemeClr val="tx1"/>
                            </a:solidFill>
                          </a:rPr>
                          <m:t>t</m:t>
                        </m:r>
                        <m:r>
                          <m:rPr>
                            <m:nor/>
                          </m:rPr>
                          <a:rPr lang="en-US" i="1" spc="-160" dirty="0">
                            <a:solidFill>
                              <a:schemeClr val="tx1"/>
                            </a:solidFill>
                          </a:rPr>
                          <m:t> </m:t>
                        </m:r>
                        <m:r>
                          <m:rPr>
                            <m:nor/>
                          </m:rPr>
                          <a:rPr lang="en-US" baseline="25925" dirty="0">
                            <a:solidFill>
                              <a:schemeClr val="tx1"/>
                            </a:solidFill>
                          </a:rPr>
                          <m:t>2</m:t>
                        </m:r>
                        <m:r>
                          <m:rPr>
                            <m:nor/>
                          </m:rPr>
                          <a:rPr lang="en-US" spc="120" baseline="25925"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24</m:t>
                        </m:r>
                        <m:r>
                          <m:rPr>
                            <m:nor/>
                          </m:rPr>
                          <a:rPr lang="en-US" i="1" spc="-5" dirty="0">
                            <a:solidFill>
                              <a:schemeClr val="tx1"/>
                            </a:solidFill>
                          </a:rPr>
                          <m:t>t</m:t>
                        </m:r>
                        <m:r>
                          <a:rPr lang="en-US" i="1" spc="-5" dirty="0">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rPr>
                      <m:t>𝑑𝑡</m:t>
                    </m:r>
                    <m:r>
                      <a:rPr lang="en-US" i="1">
                        <a:solidFill>
                          <a:schemeClr val="tx1"/>
                        </a:solidFill>
                        <a:latin typeface="Cambria Math" panose="02040503050406030204" pitchFamily="18" charset="0"/>
                      </a:rPr>
                      <m:t>=</m:t>
                    </m:r>
                    <m:d>
                      <m:dPr>
                        <m:ctrlPr>
                          <a:rPr lang="en-US" i="1" spc="-5">
                            <a:solidFill>
                              <a:schemeClr val="tx1"/>
                            </a:solidFill>
                            <a:latin typeface="Cambria Math" panose="02040503050406030204" pitchFamily="18" charset="0"/>
                            <a:cs typeface="Times New Roman"/>
                          </a:rPr>
                        </m:ctrlPr>
                      </m:dPr>
                      <m:e>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4</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4</m:t>
                            </m:r>
                          </m:sup>
                        </m:sSup>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10</m:t>
                            </m:r>
                          </m:num>
                          <m:den>
                            <m:r>
                              <a:rPr lang="en-US" i="1" spc="-5">
                                <a:solidFill>
                                  <a:schemeClr val="tx1"/>
                                </a:solidFill>
                                <a:latin typeface="Cambria Math" panose="02040503050406030204" pitchFamily="18" charset="0"/>
                                <a:cs typeface="Times New Roman"/>
                              </a:rPr>
                              <m:t>3</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3</m:t>
                            </m:r>
                          </m:sup>
                        </m:sSup>
                        <m:r>
                          <a:rPr lang="en-US" i="1" spc="-5">
                            <a:solidFill>
                              <a:schemeClr val="tx1"/>
                            </a:solidFill>
                            <a:latin typeface="Cambria Math" panose="02040503050406030204" pitchFamily="18" charset="0"/>
                            <a:cs typeface="Times New Roman"/>
                          </a:rPr>
                          <m:t>+12</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2</m:t>
                            </m:r>
                          </m:sup>
                        </m:sSup>
                      </m:e>
                    </m:d>
                    <m:sSubSup>
                      <m:sSubSupPr>
                        <m:ctrlPr>
                          <a:rPr lang="en-US" i="1" spc="-5">
                            <a:solidFill>
                              <a:schemeClr val="tx1"/>
                            </a:solidFill>
                            <a:latin typeface="Cambria Math" panose="02040503050406030204" pitchFamily="18" charset="0"/>
                            <a:cs typeface="Times New Roman"/>
                          </a:rPr>
                        </m:ctrlPr>
                      </m:sSubSupPr>
                      <m:e>
                        <m:r>
                          <a:rPr lang="en-US" i="1" spc="-5">
                            <a:solidFill>
                              <a:schemeClr val="tx1"/>
                            </a:solidFill>
                            <a:latin typeface="Cambria Math" panose="02040503050406030204" pitchFamily="18" charset="0"/>
                            <a:cs typeface="Times New Roman"/>
                          </a:rPr>
                          <m:t>|</m:t>
                        </m:r>
                      </m:e>
                      <m:sub>
                        <m:r>
                          <a:rPr lang="en-US" b="0" i="1" spc="-5" smtClean="0">
                            <a:solidFill>
                              <a:schemeClr val="tx1"/>
                            </a:solidFill>
                            <a:latin typeface="Cambria Math" panose="02040503050406030204" pitchFamily="18" charset="0"/>
                            <a:cs typeface="Times New Roman"/>
                          </a:rPr>
                          <m:t>4</m:t>
                        </m:r>
                      </m:sub>
                      <m:sup>
                        <m:r>
                          <a:rPr lang="en-US" i="1" spc="-5">
                            <a:solidFill>
                              <a:schemeClr val="tx1"/>
                            </a:solidFill>
                            <a:latin typeface="Cambria Math" panose="02040503050406030204" pitchFamily="18" charset="0"/>
                            <a:cs typeface="Times New Roman"/>
                          </a:rPr>
                          <m:t>6</m:t>
                        </m:r>
                      </m:sup>
                    </m:sSubSup>
                    <m:r>
                      <a:rPr lang="en-US" i="1" spc="-5">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20</m:t>
                        </m:r>
                      </m:num>
                      <m:den>
                        <m:r>
                          <a:rPr lang="en-US" i="1" spc="-5">
                            <a:solidFill>
                              <a:schemeClr val="tx1"/>
                            </a:solidFill>
                            <a:latin typeface="Cambria Math" panose="02040503050406030204" pitchFamily="18" charset="0"/>
                            <a:cs typeface="Times New Roman"/>
                          </a:rPr>
                          <m:t>3</m:t>
                        </m:r>
                      </m:den>
                    </m:f>
                    <m:r>
                      <a:rPr lang="en-US" b="0" i="0" spc="-5" smtClean="0">
                        <a:solidFill>
                          <a:schemeClr val="tx1"/>
                        </a:solidFill>
                        <a:latin typeface="Cambria Math" panose="02040503050406030204" pitchFamily="18" charset="0"/>
                        <a:cs typeface="Times New Roman"/>
                      </a:rPr>
                      <m:t> </m:t>
                    </m:r>
                    <m:r>
                      <m:rPr>
                        <m:sty m:val="p"/>
                      </m:rPr>
                      <a:rPr lang="en-US" i="0" spc="-5" smtClean="0">
                        <a:solidFill>
                          <a:schemeClr val="tx1"/>
                        </a:solidFill>
                        <a:latin typeface="Cambria Math" panose="02040503050406030204" pitchFamily="18" charset="0"/>
                        <a:cs typeface="Times New Roman"/>
                      </a:rPr>
                      <m:t>m</m:t>
                    </m:r>
                  </m:oMath>
                </a14:m>
                <a:endParaRPr lang="en-US" dirty="0">
                  <a:solidFill>
                    <a:schemeClr val="tx1"/>
                  </a:solidFill>
                </a:endParaRPr>
              </a:p>
              <a:p>
                <a:pPr marL="36900" indent="0">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ota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distanc</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travele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14:m>
                  <m:oMath xmlns:m="http://schemas.openxmlformats.org/officeDocument/2006/math">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128</m:t>
                        </m:r>
                      </m:num>
                      <m:den>
                        <m:r>
                          <a:rPr lang="en-US" i="1" spc="-5">
                            <a:solidFill>
                              <a:schemeClr val="tx1"/>
                            </a:solidFill>
                            <a:latin typeface="Cambria Math" panose="02040503050406030204" pitchFamily="18" charset="0"/>
                            <a:cs typeface="Times New Roman"/>
                          </a:rPr>
                          <m:t>3</m:t>
                        </m:r>
                      </m:den>
                    </m:f>
                    <m:r>
                      <a:rPr lang="en-US" b="0" i="1" spc="-5" smtClean="0">
                        <a:solidFill>
                          <a:schemeClr val="tx1"/>
                        </a:solidFill>
                        <a:latin typeface="Cambria Math" panose="02040503050406030204" pitchFamily="18" charset="0"/>
                        <a:cs typeface="Times New Roman"/>
                      </a:rPr>
                      <m:t> </m:t>
                    </m:r>
                    <m:r>
                      <m:rPr>
                        <m:sty m:val="p"/>
                      </m:rPr>
                      <a:rPr lang="en-US" b="0" i="0" spc="-5" smtClean="0">
                        <a:solidFill>
                          <a:schemeClr val="tx1"/>
                        </a:solidFill>
                        <a:latin typeface="Cambria Math" panose="02040503050406030204" pitchFamily="18" charset="0"/>
                        <a:cs typeface="Times New Roman"/>
                      </a:rPr>
                      <m:t>m</m:t>
                    </m:r>
                    <m:r>
                      <a:rPr lang="en-US" b="0" i="1" spc="-5" smtClean="0">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20</m:t>
                        </m:r>
                      </m:num>
                      <m:den>
                        <m:r>
                          <a:rPr lang="en-US" i="1" spc="-5">
                            <a:solidFill>
                              <a:schemeClr val="tx1"/>
                            </a:solidFill>
                            <a:latin typeface="Cambria Math" panose="02040503050406030204" pitchFamily="18" charset="0"/>
                            <a:cs typeface="Times New Roman"/>
                          </a:rPr>
                          <m:t>3</m:t>
                        </m:r>
                      </m:den>
                    </m:f>
                    <m:r>
                      <a:rPr lang="en-US" b="0" i="1" spc="-5" smtClean="0">
                        <a:solidFill>
                          <a:schemeClr val="tx1"/>
                        </a:solidFill>
                        <a:latin typeface="Cambria Math" panose="02040503050406030204" pitchFamily="18" charset="0"/>
                        <a:cs typeface="Times New Roman"/>
                      </a:rPr>
                      <m:t> </m:t>
                    </m:r>
                    <m:r>
                      <m:rPr>
                        <m:sty m:val="p"/>
                      </m:rPr>
                      <a:rPr lang="en-US" i="0" spc="-5">
                        <a:solidFill>
                          <a:schemeClr val="tx1"/>
                        </a:solidFill>
                        <a:latin typeface="Cambria Math" panose="02040503050406030204" pitchFamily="18" charset="0"/>
                        <a:cs typeface="Times New Roman"/>
                      </a:rPr>
                      <m:t>m</m:t>
                    </m:r>
                    <m:r>
                      <a:rPr lang="en-US" b="0" i="1" spc="-5" smtClean="0">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148</m:t>
                        </m:r>
                      </m:num>
                      <m:den>
                        <m:r>
                          <a:rPr lang="en-US" i="1" spc="-5">
                            <a:solidFill>
                              <a:schemeClr val="tx1"/>
                            </a:solidFill>
                            <a:latin typeface="Cambria Math" panose="02040503050406030204" pitchFamily="18" charset="0"/>
                            <a:cs typeface="Times New Roman"/>
                          </a:rPr>
                          <m:t>3</m:t>
                        </m:r>
                      </m:den>
                    </m:f>
                    <m:r>
                      <a:rPr lang="en-US" b="0" i="1" spc="-5" smtClean="0">
                        <a:solidFill>
                          <a:schemeClr val="tx1"/>
                        </a:solidFill>
                        <a:latin typeface="Cambria Math" panose="02040503050406030204" pitchFamily="18" charset="0"/>
                        <a:cs typeface="Times New Roman"/>
                      </a:rPr>
                      <m:t> </m:t>
                    </m:r>
                    <m:r>
                      <m:rPr>
                        <m:sty m:val="p"/>
                      </m:rPr>
                      <a:rPr lang="en-US" i="0" spc="-5">
                        <a:solidFill>
                          <a:schemeClr val="tx1"/>
                        </a:solidFill>
                        <a:latin typeface="Cambria Math" panose="02040503050406030204" pitchFamily="18" charset="0"/>
                        <a:cs typeface="Times New Roman"/>
                      </a:rPr>
                      <m:t>m</m:t>
                    </m:r>
                    <m:r>
                      <a:rPr lang="en-US" b="0" i="1" spc="-5" smtClean="0">
                        <a:solidFill>
                          <a:schemeClr val="tx1"/>
                        </a:solidFill>
                        <a:latin typeface="Cambria Math" panose="02040503050406030204" pitchFamily="18" charset="0"/>
                        <a:cs typeface="Times New Roman"/>
                      </a:rPr>
                      <m:t>=49</m:t>
                    </m:r>
                    <m:f>
                      <m:fPr>
                        <m:ctrlPr>
                          <a:rPr lang="en-US" i="1" spc="-5">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3</m:t>
                        </m:r>
                      </m:den>
                    </m:f>
                    <m:r>
                      <a:rPr lang="en-US" b="0" i="1" spc="-5" smtClean="0">
                        <a:solidFill>
                          <a:schemeClr val="tx1"/>
                        </a:solidFill>
                        <a:latin typeface="Cambria Math" panose="02040503050406030204" pitchFamily="18" charset="0"/>
                        <a:cs typeface="Times New Roman"/>
                      </a:rPr>
                      <m:t> </m:t>
                    </m:r>
                    <m:r>
                      <m:rPr>
                        <m:sty m:val="p"/>
                      </m:rPr>
                      <a:rPr lang="en-US" i="0" spc="-5">
                        <a:solidFill>
                          <a:schemeClr val="tx1"/>
                        </a:solidFill>
                        <a:latin typeface="Cambria Math" panose="02040503050406030204" pitchFamily="18" charset="0"/>
                        <a:cs typeface="Times New Roman"/>
                      </a:rPr>
                      <m:t>m</m:t>
                    </m:r>
                  </m:oMath>
                </a14:m>
                <a:r>
                  <a:rPr lang="en-US" dirty="0">
                    <a:solidFill>
                      <a:schemeClr val="tx1"/>
                    </a:solidFill>
                  </a:rPr>
                  <a:t>.</a:t>
                </a:r>
              </a:p>
              <a:p>
                <a:pPr marL="36900" indent="0">
                  <a:lnSpc>
                    <a:spcPct val="100000"/>
                  </a:lnSpc>
                  <a:buNone/>
                </a:pPr>
                <a:endParaRPr lang="en-US" dirty="0"/>
              </a:p>
              <a:p>
                <a:pPr marL="36900" indent="0">
                  <a:lnSpc>
                    <a:spcPct val="100000"/>
                  </a:lnSpc>
                  <a:buNone/>
                </a:pPr>
                <a:endParaRPr lang="en-US" dirty="0"/>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rotWithShape="0">
                <a:blip r:embed="rId2"/>
                <a:stretch>
                  <a:fillRect l="-336" t="-976"/>
                </a:stretch>
              </a:blipFill>
            </p:spPr>
            <p:txBody>
              <a:bodyPr/>
              <a:lstStyle/>
              <a:p>
                <a:r>
                  <a:rPr lang="en-US">
                    <a:noFill/>
                  </a:rPr>
                  <a:t> </a:t>
                </a:r>
              </a:p>
            </p:txBody>
          </p:sp>
        </mc:Fallback>
      </mc:AlternateContent>
      <p:pic>
        <p:nvPicPr>
          <p:cNvPr id="4" name="Picture 3" descr="A diagram represents the distance a particle is from its starting point along a number line at different points in time.&#10;The number line ranges from 0 to 128 over 3 and is labeled Distance. Above the number line, a line starts at 0 and is labeled t equals 0. The line is horizontal and extends with an arrow showing that it is moving to the right toward 128 over 3 where it turns back to the left to 36. The point at 128 over 3 is labeled as t equals 4 and the point at 36 is labeled as t equals 6. ">
            <a:extLst>
              <a:ext uri="{FF2B5EF4-FFF2-40B4-BE49-F238E27FC236}">
                <a16:creationId xmlns:a16="http://schemas.microsoft.com/office/drawing/2014/main" id="{F876CC80-C3EF-4DC2-9177-9C3B6237F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57" y="2858948"/>
            <a:ext cx="3847112" cy="1879426"/>
          </a:xfrm>
          <a:prstGeom prst="rect">
            <a:avLst/>
          </a:prstGeom>
        </p:spPr>
      </p:pic>
    </p:spTree>
    <p:extLst>
      <p:ext uri="{BB962C8B-B14F-4D97-AF65-F5344CB8AC3E}">
        <p14:creationId xmlns:p14="http://schemas.microsoft.com/office/powerpoint/2010/main" val="20770546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(10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Le</a:t>
                </a:r>
                <a:r>
                  <a:rPr lang="en-US" spc="-5" dirty="0">
                    <a:solidFill>
                      <a:schemeClr val="tx1"/>
                    </a:solidFill>
                  </a:rPr>
                  <a:t>t</a:t>
                </a:r>
                <a:r>
                  <a:rPr lang="en-US" spc="85" dirty="0">
                    <a:solidFill>
                      <a:schemeClr val="tx1"/>
                    </a:solidFill>
                  </a:rPr>
                  <a:t> </a:t>
                </a:r>
                <a:r>
                  <a:rPr lang="en-US" i="1" spc="75" dirty="0">
                    <a:solidFill>
                      <a:schemeClr val="tx1"/>
                    </a:solidFill>
                  </a:rPr>
                  <a:t>C</a:t>
                </a:r>
                <a:r>
                  <a:rPr lang="en-US" spc="20" dirty="0">
                    <a:solidFill>
                      <a:schemeClr val="tx1"/>
                    </a:solidFill>
                  </a:rPr>
                  <a:t>(</a:t>
                </a:r>
                <a:r>
                  <a:rPr lang="en-US" i="1" spc="-5" dirty="0">
                    <a:solidFill>
                      <a:schemeClr val="tx1"/>
                    </a:solidFill>
                  </a:rPr>
                  <a:t>x</a:t>
                </a:r>
                <a:r>
                  <a:rPr lang="en-US" spc="-5" dirty="0">
                    <a:solidFill>
                      <a:schemeClr val="tx1"/>
                    </a:solidFill>
                  </a:rPr>
                  <a:t>)</a:t>
                </a:r>
                <a:r>
                  <a:rPr lang="en-US" spc="90" dirty="0">
                    <a:solidFill>
                      <a:schemeClr val="tx1"/>
                    </a:solidFill>
                  </a:rPr>
                  <a:t> </a:t>
                </a:r>
                <a:r>
                  <a:rPr lang="en-US" spc="-5" dirty="0">
                    <a:solidFill>
                      <a:schemeClr val="tx1"/>
                    </a:solidFill>
                  </a:rPr>
                  <a:t>represent</a:t>
                </a:r>
                <a:r>
                  <a:rPr lang="en-US" spc="90" dirty="0">
                    <a:solidFill>
                      <a:schemeClr val="tx1"/>
                    </a:solidFill>
                  </a:rPr>
                  <a:t> </a:t>
                </a:r>
                <a:r>
                  <a:rPr lang="en-US" spc="-5" dirty="0">
                    <a:solidFill>
                      <a:schemeClr val="tx1"/>
                    </a:solidFill>
                  </a:rPr>
                  <a:t>a</a:t>
                </a:r>
                <a:r>
                  <a:rPr lang="en-US" spc="90" dirty="0">
                    <a:solidFill>
                      <a:schemeClr val="tx1"/>
                    </a:solidFill>
                  </a:rPr>
                  <a:t> </a:t>
                </a:r>
                <a:r>
                  <a:rPr lang="en-US" spc="-15" dirty="0">
                    <a:solidFill>
                      <a:schemeClr val="tx1"/>
                    </a:solidFill>
                  </a:rPr>
                  <a:t>m</a:t>
                </a:r>
                <a:r>
                  <a:rPr lang="en-US" spc="-5" dirty="0">
                    <a:solidFill>
                      <a:schemeClr val="tx1"/>
                    </a:solidFill>
                  </a:rPr>
                  <a:t>anufacturer’s</a:t>
                </a:r>
                <a:r>
                  <a:rPr lang="en-US" spc="95" dirty="0">
                    <a:solidFill>
                      <a:schemeClr val="tx1"/>
                    </a:solidFill>
                  </a:rPr>
                  <a:t> </a:t>
                </a:r>
                <a:r>
                  <a:rPr lang="en-US" spc="-5" dirty="0">
                    <a:solidFill>
                      <a:schemeClr val="tx1"/>
                    </a:solidFill>
                  </a:rPr>
                  <a:t>cost</a:t>
                </a:r>
                <a:r>
                  <a:rPr lang="en-US" spc="90" dirty="0">
                    <a:solidFill>
                      <a:schemeClr val="tx1"/>
                    </a:solidFill>
                  </a:rPr>
                  <a:t> </a:t>
                </a:r>
                <a:r>
                  <a:rPr lang="en-US" spc="-5" dirty="0">
                    <a:solidFill>
                      <a:schemeClr val="tx1"/>
                    </a:solidFill>
                  </a:rPr>
                  <a:t>to</a:t>
                </a:r>
                <a:r>
                  <a:rPr lang="en-US" spc="90" dirty="0">
                    <a:solidFill>
                      <a:schemeClr val="tx1"/>
                    </a:solidFill>
                  </a:rPr>
                  <a:t> </a:t>
                </a:r>
                <a:r>
                  <a:rPr lang="en-US" spc="-10" dirty="0">
                    <a:solidFill>
                      <a:schemeClr val="tx1"/>
                    </a:solidFill>
                  </a:rPr>
                  <a:t>p</a:t>
                </a:r>
                <a:r>
                  <a:rPr lang="en-US" spc="-5" dirty="0">
                    <a:solidFill>
                      <a:schemeClr val="tx1"/>
                    </a:solidFill>
                  </a:rPr>
                  <a:t>roduce</a:t>
                </a:r>
                <a:r>
                  <a:rPr lang="en-US" spc="114"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unit</a:t>
                </a:r>
                <a:r>
                  <a:rPr lang="en-US" spc="-5" dirty="0">
                    <a:solidFill>
                      <a:schemeClr val="tx1"/>
                    </a:solidFill>
                  </a:rPr>
                  <a:t>s</a:t>
                </a:r>
                <a:r>
                  <a:rPr lang="en-US" spc="90" dirty="0">
                    <a:solidFill>
                      <a:schemeClr val="tx1"/>
                    </a:solidFill>
                  </a:rPr>
                  <a:t> </a:t>
                </a:r>
                <a:r>
                  <a:rPr lang="en-US" spc="-10" dirty="0">
                    <a:solidFill>
                      <a:schemeClr val="tx1"/>
                    </a:solidFill>
                  </a:rPr>
                  <a:t>o</a:t>
                </a:r>
                <a:r>
                  <a:rPr lang="en-US" spc="-5" dirty="0">
                    <a:solidFill>
                      <a:schemeClr val="tx1"/>
                    </a:solidFill>
                  </a:rPr>
                  <a:t>f</a:t>
                </a:r>
                <a:r>
                  <a:rPr lang="en-US" spc="90" dirty="0">
                    <a:solidFill>
                      <a:schemeClr val="tx1"/>
                    </a:solidFill>
                  </a:rPr>
                  <a:t> </a:t>
                </a:r>
                <a:r>
                  <a:rPr lang="en-US" spc="-5" dirty="0">
                    <a:solidFill>
                      <a:schemeClr val="tx1"/>
                    </a:solidFill>
                  </a:rPr>
                  <a:t>a</a:t>
                </a:r>
                <a:r>
                  <a:rPr lang="en-US" spc="90" dirty="0">
                    <a:solidFill>
                      <a:schemeClr val="tx1"/>
                    </a:solidFill>
                  </a:rPr>
                  <a:t> </a:t>
                </a:r>
                <a:r>
                  <a:rPr lang="en-US" spc="-10" dirty="0">
                    <a:solidFill>
                      <a:schemeClr val="tx1"/>
                    </a:solidFill>
                  </a:rPr>
                  <a:t>particula</a:t>
                </a:r>
                <a:r>
                  <a:rPr lang="en-US" spc="-5" dirty="0">
                    <a:solidFill>
                      <a:schemeClr val="tx1"/>
                    </a:solidFill>
                  </a:rPr>
                  <a:t>r</a:t>
                </a:r>
                <a:r>
                  <a:rPr lang="en-US" spc="90" dirty="0">
                    <a:solidFill>
                      <a:schemeClr val="tx1"/>
                    </a:solidFill>
                  </a:rPr>
                  <a:t> </a:t>
                </a:r>
                <a:r>
                  <a:rPr lang="en-US" spc="-10" dirty="0">
                    <a:solidFill>
                      <a:schemeClr val="tx1"/>
                    </a:solidFill>
                  </a:rPr>
                  <a:t>produc</a:t>
                </a:r>
                <a:r>
                  <a:rPr lang="en-US" spc="-5" dirty="0">
                    <a:solidFill>
                      <a:schemeClr val="tx1"/>
                    </a:solidFill>
                  </a:rPr>
                  <a:t>t</a:t>
                </a:r>
                <a:r>
                  <a:rPr lang="en-US" spc="95" dirty="0">
                    <a:solidFill>
                      <a:schemeClr val="tx1"/>
                    </a:solidFill>
                  </a:rPr>
                  <a:t> </a:t>
                </a:r>
                <a:r>
                  <a:rPr lang="en-US" spc="-10" dirty="0">
                    <a:solidFill>
                      <a:schemeClr val="tx1"/>
                    </a:solidFill>
                  </a:rPr>
                  <a:t>or commodity</a:t>
                </a:r>
                <a:r>
                  <a:rPr lang="en-US" spc="-5" dirty="0">
                    <a:solidFill>
                      <a:schemeClr val="tx1"/>
                    </a:solidFill>
                  </a:rPr>
                  <a:t>.</a:t>
                </a:r>
                <a:r>
                  <a:rPr lang="en-US" dirty="0">
                    <a:solidFill>
                      <a:schemeClr val="tx1"/>
                    </a:solidFill>
                  </a:rPr>
                  <a:t> </a:t>
                </a:r>
                <a:r>
                  <a:rPr lang="en-US" spc="-15"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derivativ</a:t>
                </a:r>
                <a:r>
                  <a:rPr lang="en-US" spc="-5" dirty="0">
                    <a:solidFill>
                      <a:schemeClr val="tx1"/>
                    </a:solidFill>
                  </a:rPr>
                  <a:t>e</a:t>
                </a:r>
                <a:r>
                  <a:rPr lang="en-US" dirty="0">
                    <a:solidFill>
                      <a:schemeClr val="tx1"/>
                    </a:solidFill>
                  </a:rPr>
                  <a:t> </a:t>
                </a:r>
                <a:r>
                  <a:rPr lang="en-US" i="1" spc="75" dirty="0">
                    <a:solidFill>
                      <a:schemeClr val="tx1"/>
                    </a:solidFill>
                  </a:rPr>
                  <a:t>C</a:t>
                </a:r>
                <a14:m>
                  <m:oMath xmlns:m="http://schemas.openxmlformats.org/officeDocument/2006/math">
                    <m:r>
                      <a:rPr lang="en-US" i="1">
                        <a:latin typeface="Cambria Math" panose="02040503050406030204" pitchFamily="18" charset="0"/>
                      </a:rPr>
                      <m:t>′</m:t>
                    </m:r>
                  </m:oMath>
                </a14:m>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called</a:t>
                </a:r>
                <a:r>
                  <a:rPr lang="en-US" dirty="0">
                    <a:solidFill>
                      <a:schemeClr val="tx1"/>
                    </a:solidFill>
                  </a:rPr>
                  <a:t> </a:t>
                </a:r>
                <a:r>
                  <a:rPr lang="en-US" spc="-5" dirty="0">
                    <a:solidFill>
                      <a:schemeClr val="tx1"/>
                    </a:solidFill>
                  </a:rPr>
                  <a:t>the</a:t>
                </a:r>
                <a:r>
                  <a:rPr lang="en-US" dirty="0">
                    <a:solidFill>
                      <a:schemeClr val="tx1"/>
                    </a:solidFill>
                  </a:rPr>
                  <a:t> </a:t>
                </a:r>
                <a:r>
                  <a:rPr lang="en-US" b="1" i="1" spc="-15" dirty="0">
                    <a:solidFill>
                      <a:schemeClr val="tx1"/>
                    </a:solidFill>
                  </a:rPr>
                  <a:t>margina</a:t>
                </a:r>
                <a:r>
                  <a:rPr lang="en-US" b="1" i="1" spc="-5" dirty="0">
                    <a:solidFill>
                      <a:schemeClr val="tx1"/>
                    </a:solidFill>
                  </a:rPr>
                  <a:t>l</a:t>
                </a:r>
                <a:r>
                  <a:rPr lang="en-US" b="1" i="1" dirty="0">
                    <a:solidFill>
                      <a:schemeClr val="tx1"/>
                    </a:solidFill>
                  </a:rPr>
                  <a:t> </a:t>
                </a:r>
                <a:r>
                  <a:rPr lang="en-US" b="1" spc="-10" dirty="0">
                    <a:solidFill>
                      <a:schemeClr val="tx1"/>
                    </a:solidFill>
                  </a:rPr>
                  <a:t>cos</a:t>
                </a:r>
                <a:r>
                  <a:rPr lang="en-US" b="1" spc="-5" dirty="0">
                    <a:solidFill>
                      <a:schemeClr val="tx1"/>
                    </a:solidFill>
                  </a:rPr>
                  <a:t>t</a:t>
                </a:r>
                <a:r>
                  <a:rPr lang="en-US" spc="-5" dirty="0">
                    <a:solidFill>
                      <a:schemeClr val="tx1"/>
                    </a:solidFill>
                  </a:rPr>
                  <a:t>.</a:t>
                </a:r>
                <a:r>
                  <a:rPr lang="en-US" dirty="0">
                    <a:solidFill>
                      <a:schemeClr val="tx1"/>
                    </a:solidFill>
                  </a:rPr>
                  <a:t> </a:t>
                </a:r>
                <a:r>
                  <a:rPr lang="en-US" spc="-15"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cos</a:t>
                </a:r>
                <a:r>
                  <a:rPr lang="en-US" spc="-5" dirty="0">
                    <a:solidFill>
                      <a:schemeClr val="tx1"/>
                    </a:solidFill>
                  </a:rPr>
                  <a:t>t</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i</a:t>
                </a:r>
                <a:r>
                  <a:rPr lang="en-US" spc="-10" dirty="0">
                    <a:solidFill>
                      <a:schemeClr val="tx1"/>
                    </a:solidFill>
                  </a:rPr>
                  <a:t>ncreasing productio</a:t>
                </a:r>
                <a:r>
                  <a:rPr lang="en-US" spc="-5" dirty="0">
                    <a:solidFill>
                      <a:schemeClr val="tx1"/>
                    </a:solidFill>
                  </a:rPr>
                  <a:t>n</a:t>
                </a:r>
                <a:r>
                  <a:rPr lang="en-US" spc="50" dirty="0">
                    <a:solidFill>
                      <a:schemeClr val="tx1"/>
                    </a:solidFill>
                  </a:rPr>
                  <a:t> </a:t>
                </a:r>
                <a:r>
                  <a:rPr lang="en-US" spc="-5" dirty="0">
                    <a:solidFill>
                      <a:schemeClr val="tx1"/>
                    </a:solidFill>
                  </a:rPr>
                  <a:t>f</a:t>
                </a:r>
                <a:r>
                  <a:rPr lang="en-US" spc="-10" dirty="0">
                    <a:solidFill>
                      <a:schemeClr val="tx1"/>
                    </a:solidFill>
                  </a:rPr>
                  <a:t>rom</a:t>
                </a:r>
                <a:r>
                  <a:rPr lang="en-US" spc="45" dirty="0">
                    <a:solidFill>
                      <a:schemeClr val="tx1"/>
                    </a:solidFill>
                  </a:rPr>
                  <a:t> </a:t>
                </a:r>
                <a:r>
                  <a:rPr lang="en-US" i="1" spc="-5" dirty="0">
                    <a:solidFill>
                      <a:schemeClr val="tx1"/>
                    </a:solidFill>
                  </a:rPr>
                  <a:t>a</a:t>
                </a:r>
                <a:r>
                  <a:rPr lang="en-US" i="1" spc="95" dirty="0">
                    <a:solidFill>
                      <a:schemeClr val="tx1"/>
                    </a:solidFill>
                  </a:rPr>
                  <a:t> </a:t>
                </a:r>
                <a:r>
                  <a:rPr lang="en-US" spc="-5" dirty="0">
                    <a:solidFill>
                      <a:schemeClr val="tx1"/>
                    </a:solidFill>
                  </a:rPr>
                  <a:t>units</a:t>
                </a:r>
                <a:r>
                  <a:rPr lang="en-US" spc="45" dirty="0">
                    <a:solidFill>
                      <a:schemeClr val="tx1"/>
                    </a:solidFill>
                  </a:rPr>
                  <a:t> </a:t>
                </a:r>
                <a:r>
                  <a:rPr lang="en-US" spc="-5" dirty="0">
                    <a:solidFill>
                      <a:schemeClr val="tx1"/>
                    </a:solidFill>
                  </a:rPr>
                  <a:t>to</a:t>
                </a:r>
                <a:r>
                  <a:rPr lang="en-US" spc="45" dirty="0">
                    <a:solidFill>
                      <a:schemeClr val="tx1"/>
                    </a:solidFill>
                  </a:rPr>
                  <a:t> </a:t>
                </a:r>
                <a:r>
                  <a:rPr lang="en-US" i="1" spc="-5" dirty="0">
                    <a:solidFill>
                      <a:schemeClr val="tx1"/>
                    </a:solidFill>
                  </a:rPr>
                  <a:t>b</a:t>
                </a:r>
                <a:r>
                  <a:rPr lang="en-US" i="1" spc="65" dirty="0">
                    <a:solidFill>
                      <a:schemeClr val="tx1"/>
                    </a:solidFill>
                  </a:rPr>
                  <a:t> </a:t>
                </a:r>
                <a:r>
                  <a:rPr lang="en-US" spc="-10" dirty="0">
                    <a:solidFill>
                      <a:schemeClr val="tx1"/>
                    </a:solidFill>
                  </a:rPr>
                  <a:t>unit</a:t>
                </a:r>
                <a:r>
                  <a:rPr lang="en-US" spc="-5" dirty="0">
                    <a:solidFill>
                      <a:schemeClr val="tx1"/>
                    </a:solidFill>
                  </a:rPr>
                  <a:t>s</a:t>
                </a:r>
                <a:r>
                  <a:rPr lang="en-US" spc="45" dirty="0">
                    <a:solidFill>
                      <a:schemeClr val="tx1"/>
                    </a:solidFill>
                  </a:rPr>
                  <a:t> </a:t>
                </a:r>
                <a:r>
                  <a:rPr lang="en-US" spc="-10" dirty="0">
                    <a:solidFill>
                      <a:schemeClr val="tx1"/>
                    </a:solidFill>
                  </a:rPr>
                  <a:t>i</a:t>
                </a:r>
                <a:r>
                  <a:rPr lang="en-US" spc="-5" dirty="0">
                    <a:solidFill>
                      <a:schemeClr val="tx1"/>
                    </a:solidFill>
                  </a:rPr>
                  <a:t>s</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10" dirty="0">
                    <a:solidFill>
                      <a:schemeClr val="tx1"/>
                    </a:solidFill>
                  </a:rPr>
                  <a:t>ne</a:t>
                </a:r>
                <a:r>
                  <a:rPr lang="en-US" spc="-5" dirty="0">
                    <a:solidFill>
                      <a:schemeClr val="tx1"/>
                    </a:solidFill>
                  </a:rPr>
                  <a:t>t</a:t>
                </a:r>
                <a:r>
                  <a:rPr lang="en-US" spc="50" dirty="0">
                    <a:solidFill>
                      <a:schemeClr val="tx1"/>
                    </a:solidFill>
                  </a:rPr>
                  <a:t> </a:t>
                </a:r>
                <a:r>
                  <a:rPr lang="en-US" spc="-10" dirty="0">
                    <a:solidFill>
                      <a:schemeClr val="tx1"/>
                    </a:solidFill>
                  </a:rPr>
                  <a:t>chang</a:t>
                </a:r>
                <a:r>
                  <a:rPr lang="en-US" spc="-5" dirty="0">
                    <a:solidFill>
                      <a:schemeClr val="tx1"/>
                    </a:solidFill>
                  </a:rPr>
                  <a:t>e</a:t>
                </a:r>
                <a:r>
                  <a:rPr lang="en-US" spc="45" dirty="0">
                    <a:solidFill>
                      <a:schemeClr val="tx1"/>
                    </a:solidFill>
                  </a:rPr>
                  <a:t> </a:t>
                </a:r>
                <a:r>
                  <a:rPr lang="en-US" i="1" spc="75" dirty="0">
                    <a:solidFill>
                      <a:schemeClr val="tx1"/>
                    </a:solidFill>
                  </a:rPr>
                  <a:t>C</a:t>
                </a:r>
                <a:r>
                  <a:rPr lang="en-US" spc="-5" dirty="0">
                    <a:solidFill>
                      <a:schemeClr val="tx1"/>
                    </a:solidFill>
                  </a:rPr>
                  <a:t>(</a:t>
                </a:r>
                <a:r>
                  <a:rPr lang="en-US" i="1" spc="5" dirty="0">
                    <a:solidFill>
                      <a:schemeClr val="tx1"/>
                    </a:solidFill>
                  </a:rPr>
                  <a:t>b</a:t>
                </a:r>
                <a:r>
                  <a:rPr lang="en-US" spc="-5" dirty="0">
                    <a:solidFill>
                      <a:schemeClr val="tx1"/>
                    </a:solidFill>
                  </a:rPr>
                  <a:t>)</a:t>
                </a:r>
                <a:r>
                  <a:rPr lang="en-US" spc="-30" dirty="0">
                    <a:solidFill>
                      <a:schemeClr val="tx1"/>
                    </a:solidFill>
                  </a:rPr>
                  <a:t> </a:t>
                </a:r>
                <a:r>
                  <a:rPr lang="en-US" spc="-185" dirty="0">
                    <a:solidFill>
                      <a:schemeClr val="tx1"/>
                    </a:solidFill>
                  </a:rPr>
                  <a:t>−</a:t>
                </a:r>
                <a:r>
                  <a:rPr lang="en-US" spc="-100" dirty="0">
                    <a:solidFill>
                      <a:schemeClr val="tx1"/>
                    </a:solidFill>
                  </a:rPr>
                  <a:t> </a:t>
                </a:r>
                <a:r>
                  <a:rPr lang="en-US" i="1" spc="75" dirty="0">
                    <a:solidFill>
                      <a:schemeClr val="tx1"/>
                    </a:solidFill>
                  </a:rPr>
                  <a:t>C</a:t>
                </a:r>
                <a:r>
                  <a:rPr lang="en-US" spc="-10" dirty="0">
                    <a:solidFill>
                      <a:schemeClr val="tx1"/>
                    </a:solidFill>
                  </a:rPr>
                  <a:t>(</a:t>
                </a:r>
                <a:r>
                  <a:rPr lang="en-US" i="1" spc="35" dirty="0">
                    <a:solidFill>
                      <a:schemeClr val="tx1"/>
                    </a:solidFill>
                  </a:rPr>
                  <a:t>a</a:t>
                </a:r>
                <a:r>
                  <a:rPr lang="en-US" spc="-5" dirty="0">
                    <a:solidFill>
                      <a:schemeClr val="tx1"/>
                    </a:solidFill>
                  </a:rPr>
                  <a:t>),</a:t>
                </a:r>
                <a:r>
                  <a:rPr lang="en-US" spc="45" dirty="0">
                    <a:solidFill>
                      <a:schemeClr val="tx1"/>
                    </a:solidFill>
                  </a:rPr>
                  <a:t> </a:t>
                </a:r>
                <a:r>
                  <a:rPr lang="en-US" spc="-10" dirty="0">
                    <a:solidFill>
                      <a:schemeClr val="tx1"/>
                    </a:solidFill>
                  </a:rPr>
                  <a:t>whic</a:t>
                </a:r>
                <a:r>
                  <a:rPr lang="en-US" spc="-5" dirty="0">
                    <a:solidFill>
                      <a:schemeClr val="tx1"/>
                    </a:solidFill>
                  </a:rPr>
                  <a:t>h</a:t>
                </a:r>
                <a:r>
                  <a:rPr lang="en-US" spc="45" dirty="0">
                    <a:solidFill>
                      <a:schemeClr val="tx1"/>
                    </a:solidFill>
                  </a:rPr>
                  <a:t> </a:t>
                </a:r>
                <a:r>
                  <a:rPr lang="en-US" spc="-10" dirty="0">
                    <a:solidFill>
                      <a:schemeClr val="tx1"/>
                    </a:solidFill>
                  </a:rPr>
                  <a:t>i</a:t>
                </a:r>
                <a:r>
                  <a:rPr lang="en-US" spc="-5" dirty="0">
                    <a:solidFill>
                      <a:schemeClr val="tx1"/>
                    </a:solidFill>
                  </a:rPr>
                  <a:t>s</a:t>
                </a:r>
                <a:r>
                  <a:rPr lang="en-US" spc="45" dirty="0">
                    <a:solidFill>
                      <a:schemeClr val="tx1"/>
                    </a:solidFill>
                  </a:rPr>
                  <a:t> </a:t>
                </a:r>
                <a:r>
                  <a:rPr lang="en-US" spc="-10" dirty="0">
                    <a:solidFill>
                      <a:schemeClr val="tx1"/>
                    </a:solidFill>
                  </a:rPr>
                  <a:t>equa</a:t>
                </a:r>
                <a:r>
                  <a:rPr lang="en-US" spc="-5" dirty="0">
                    <a:solidFill>
                      <a:schemeClr val="tx1"/>
                    </a:solidFill>
                  </a:rPr>
                  <a:t>l</a:t>
                </a:r>
                <a:r>
                  <a:rPr lang="en-US" spc="50" dirty="0">
                    <a:solidFill>
                      <a:schemeClr val="tx1"/>
                    </a:solidFill>
                  </a:rPr>
                  <a:t> </a:t>
                </a:r>
                <a:r>
                  <a:rPr lang="en-US" spc="-10" dirty="0">
                    <a:solidFill>
                      <a:schemeClr val="tx1"/>
                    </a:solidFill>
                  </a:rPr>
                  <a:t>t</a:t>
                </a:r>
                <a:r>
                  <a:rPr lang="en-US" spc="-5" dirty="0">
                    <a:solidFill>
                      <a:schemeClr val="tx1"/>
                    </a:solidFill>
                  </a:rPr>
                  <a:t>o</a:t>
                </a:r>
                <a:r>
                  <a:rPr lang="en-US" spc="45" dirty="0">
                    <a:solidFill>
                      <a:schemeClr val="tx1"/>
                    </a:solidFill>
                  </a:rPr>
                  <a:t> </a:t>
                </a:r>
                <a:r>
                  <a:rPr lang="en-US" spc="-10" dirty="0">
                    <a:solidFill>
                      <a:schemeClr val="tx1"/>
                    </a:solidFill>
                  </a:rPr>
                  <a:t>the integra</a:t>
                </a:r>
                <a:r>
                  <a:rPr lang="en-US" spc="-5" dirty="0">
                    <a:solidFill>
                      <a:schemeClr val="tx1"/>
                    </a:solidFill>
                  </a:rPr>
                  <a:t>l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margina</a:t>
                </a:r>
                <a:r>
                  <a:rPr lang="en-US" spc="-5" dirty="0">
                    <a:solidFill>
                      <a:schemeClr val="tx1"/>
                    </a:solidFill>
                  </a:rPr>
                  <a:t>l</a:t>
                </a:r>
                <a:r>
                  <a:rPr lang="en-US" dirty="0">
                    <a:solidFill>
                      <a:schemeClr val="tx1"/>
                    </a:solidFill>
                  </a:rPr>
                  <a:t> </a:t>
                </a:r>
                <a:r>
                  <a:rPr lang="en-US" spc="-10" dirty="0">
                    <a:solidFill>
                      <a:schemeClr val="tx1"/>
                    </a:solidFill>
                  </a:rPr>
                  <a:t>cost:</a:t>
                </a: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5" dirty="0">
                          <a:solidFill>
                            <a:schemeClr val="tx1"/>
                          </a:solidFill>
                        </a:rPr>
                        <m:t>cost</m:t>
                      </m:r>
                      <m:r>
                        <m:rPr>
                          <m:nor/>
                        </m:rPr>
                        <a:rPr lang="en-US" spc="-5" dirty="0">
                          <a:solidFill>
                            <a:schemeClr val="tx1"/>
                          </a:solidFill>
                        </a:rPr>
                        <m:t> </m:t>
                      </m:r>
                      <m:r>
                        <m:rPr>
                          <m:nor/>
                        </m:rPr>
                        <a:rPr lang="en-US" spc="-10" dirty="0">
                          <a:solidFill>
                            <a:schemeClr val="tx1"/>
                          </a:solidFill>
                        </a:rPr>
                        <m:t>o</m:t>
                      </m:r>
                      <m:r>
                        <m:rPr>
                          <m:nor/>
                        </m:rPr>
                        <a:rPr lang="en-US" spc="-5" dirty="0">
                          <a:solidFill>
                            <a:schemeClr val="tx1"/>
                          </a:solidFill>
                        </a:rPr>
                        <m:t>f</m:t>
                      </m:r>
                      <m:r>
                        <m:rPr>
                          <m:nor/>
                        </m:rPr>
                        <a:rPr lang="en-US" spc="-5" dirty="0">
                          <a:solidFill>
                            <a:schemeClr val="tx1"/>
                          </a:solidFill>
                        </a:rPr>
                        <m:t> </m:t>
                      </m:r>
                      <m:r>
                        <m:rPr>
                          <m:nor/>
                        </m:rPr>
                        <a:rPr lang="en-US" spc="-5" dirty="0">
                          <a:solidFill>
                            <a:schemeClr val="tx1"/>
                          </a:solidFill>
                        </a:rPr>
                        <m:t>increasing</m:t>
                      </m:r>
                      <m:r>
                        <m:rPr>
                          <m:nor/>
                        </m:rPr>
                        <a:rPr lang="en-US" spc="-5" dirty="0">
                          <a:solidFill>
                            <a:schemeClr val="tx1"/>
                          </a:solidFill>
                        </a:rPr>
                        <m:t> </m:t>
                      </m:r>
                      <m:r>
                        <m:rPr>
                          <m:nor/>
                        </m:rPr>
                        <a:rPr lang="en-US" spc="-10" dirty="0">
                          <a:solidFill>
                            <a:schemeClr val="tx1"/>
                          </a:solidFill>
                        </a:rPr>
                        <m:t>p</m:t>
                      </m:r>
                      <m:r>
                        <m:rPr>
                          <m:nor/>
                        </m:rPr>
                        <a:rPr lang="en-US" spc="-5" dirty="0">
                          <a:solidFill>
                            <a:schemeClr val="tx1"/>
                          </a:solidFill>
                        </a:rPr>
                        <m:t>roduction</m:t>
                      </m:r>
                      <m:r>
                        <m:rPr>
                          <m:nor/>
                        </m:rPr>
                        <a:rPr lang="en-US" dirty="0">
                          <a:solidFill>
                            <a:schemeClr val="tx1"/>
                          </a:solidFill>
                        </a:rPr>
                        <m:t> </m:t>
                      </m:r>
                      <m:r>
                        <m:rPr>
                          <m:nor/>
                        </m:rPr>
                        <a:rPr lang="en-US" spc="-5" dirty="0">
                          <a:solidFill>
                            <a:schemeClr val="tx1"/>
                          </a:solidFill>
                        </a:rPr>
                        <m:t>from</m:t>
                      </m:r>
                      <m:r>
                        <m:rPr>
                          <m:nor/>
                        </m:rPr>
                        <a:rPr lang="en-US" spc="-5" dirty="0">
                          <a:solidFill>
                            <a:schemeClr val="tx1"/>
                          </a:solidFill>
                        </a:rPr>
                        <m:t> </m:t>
                      </m:r>
                      <m:r>
                        <m:rPr>
                          <m:nor/>
                        </m:rPr>
                        <a:rPr lang="en-US" i="1" spc="-5" dirty="0">
                          <a:solidFill>
                            <a:schemeClr val="tx1"/>
                          </a:solidFill>
                        </a:rPr>
                        <m:t>a</m:t>
                      </m:r>
                      <m:r>
                        <m:rPr>
                          <m:nor/>
                        </m:rPr>
                        <a:rPr lang="en-US" i="1" spc="45" dirty="0">
                          <a:solidFill>
                            <a:schemeClr val="tx1"/>
                          </a:solidFill>
                        </a:rPr>
                        <m:t> </m:t>
                      </m:r>
                      <m:r>
                        <m:rPr>
                          <m:nor/>
                        </m:rPr>
                        <a:rPr lang="en-US" spc="-5" dirty="0">
                          <a:solidFill>
                            <a:schemeClr val="tx1"/>
                          </a:solidFill>
                        </a:rPr>
                        <m:t>units</m:t>
                      </m:r>
                      <m:r>
                        <m:rPr>
                          <m:nor/>
                        </m:rPr>
                        <a:rPr lang="en-US" spc="-5" dirty="0">
                          <a:solidFill>
                            <a:schemeClr val="tx1"/>
                          </a:solidFill>
                        </a:rPr>
                        <m:t> </m:t>
                      </m:r>
                      <m:r>
                        <m:rPr>
                          <m:nor/>
                        </m:rPr>
                        <a:rPr lang="en-US" spc="-5" dirty="0">
                          <a:solidFill>
                            <a:schemeClr val="tx1"/>
                          </a:solidFill>
                        </a:rPr>
                        <m:t>to</m:t>
                      </m:r>
                      <m:r>
                        <m:rPr>
                          <m:nor/>
                        </m:rPr>
                        <a:rPr lang="en-US" spc="-5" dirty="0">
                          <a:solidFill>
                            <a:schemeClr val="tx1"/>
                          </a:solidFill>
                        </a:rPr>
                        <m:t> </m:t>
                      </m:r>
                      <m:r>
                        <m:rPr>
                          <m:nor/>
                        </m:rPr>
                        <a:rPr lang="en-US" i="1" spc="-5" dirty="0">
                          <a:solidFill>
                            <a:schemeClr val="tx1"/>
                          </a:solidFill>
                        </a:rPr>
                        <m:t>b</m:t>
                      </m:r>
                      <m:r>
                        <m:rPr>
                          <m:nor/>
                        </m:rPr>
                        <a:rPr lang="en-US" i="1" spc="15" dirty="0">
                          <a:solidFill>
                            <a:schemeClr val="tx1"/>
                          </a:solidFill>
                        </a:rPr>
                        <m:t> </m:t>
                      </m:r>
                      <m:r>
                        <m:rPr>
                          <m:nor/>
                        </m:rPr>
                        <a:rPr lang="en-US" spc="-5" dirty="0">
                          <a:solidFill>
                            <a:schemeClr val="tx1"/>
                          </a:solidFill>
                        </a:rPr>
                        <m:t>units</m:t>
                      </m:r>
                      <m:r>
                        <m:rPr>
                          <m:nor/>
                        </m:rPr>
                        <a:rPr lang="en-US" spc="25" dirty="0">
                          <a:solidFill>
                            <a:schemeClr val="tx1"/>
                          </a:solidFill>
                        </a:rPr>
                        <m:t> </m:t>
                      </m:r>
                      <m:r>
                        <m:rPr>
                          <m:nor/>
                        </m:rPr>
                        <a:rPr lang="en-US" spc="-25" dirty="0">
                          <a:solidFill>
                            <a:schemeClr val="tx1"/>
                          </a:solidFill>
                        </a:rPr>
                        <m:t>=</m:t>
                      </m:r>
                      <m:nary>
                        <m:naryPr>
                          <m:ctrlPr>
                            <a:rPr lang="en-US" i="1" spc="-25" dirty="0" smtClean="0">
                              <a:solidFill>
                                <a:schemeClr val="tx1"/>
                              </a:solidFill>
                              <a:latin typeface="Cambria Math" panose="02040503050406030204" pitchFamily="18" charset="0"/>
                              <a:cs typeface="Lucida Sans Unicode"/>
                            </a:rPr>
                          </m:ctrlPr>
                        </m:naryPr>
                        <m:sub>
                          <m:r>
                            <m:rPr>
                              <m:brk m:alnAt="23"/>
                            </m:rPr>
                            <a:rPr lang="en-US" b="0" i="1" spc="-25" dirty="0" smtClean="0">
                              <a:solidFill>
                                <a:schemeClr val="tx1"/>
                              </a:solidFill>
                              <a:latin typeface="Cambria Math" panose="02040503050406030204" pitchFamily="18" charset="0"/>
                              <a:cs typeface="Lucida Sans Unicode"/>
                            </a:rPr>
                            <m:t>𝑎</m:t>
                          </m:r>
                        </m:sub>
                        <m:sup>
                          <m:r>
                            <a:rPr lang="en-US" b="0" i="1" spc="-25" dirty="0" smtClean="0">
                              <a:solidFill>
                                <a:schemeClr val="tx1"/>
                              </a:solidFill>
                              <a:latin typeface="Cambria Math" panose="02040503050406030204" pitchFamily="18" charset="0"/>
                              <a:cs typeface="Lucida Sans Unicode"/>
                            </a:rPr>
                            <m:t>𝑏</m:t>
                          </m:r>
                        </m:sup>
                        <m:e>
                          <m:r>
                            <a:rPr lang="en-US" b="0" i="1" spc="-25" dirty="0" smtClean="0">
                              <a:solidFill>
                                <a:schemeClr val="tx1"/>
                              </a:solidFill>
                              <a:latin typeface="Cambria Math" panose="02040503050406030204" pitchFamily="18" charset="0"/>
                              <a:cs typeface="Lucida Sans Unicode"/>
                            </a:rPr>
                            <m:t>𝐶</m:t>
                          </m:r>
                          <m:r>
                            <a:rPr lang="en-US" b="0" i="1" spc="-25" dirty="0" smtClean="0">
                              <a:solidFill>
                                <a:schemeClr val="tx1"/>
                              </a:solidFill>
                              <a:latin typeface="Cambria Math" panose="02040503050406030204" pitchFamily="18" charset="0"/>
                              <a:cs typeface="Lucida Sans Unicode"/>
                            </a:rPr>
                            <m:t>′(</m:t>
                          </m:r>
                          <m:r>
                            <a:rPr lang="en-US" b="0" i="1" spc="-25" dirty="0" smtClean="0">
                              <a:solidFill>
                                <a:schemeClr val="tx1"/>
                              </a:solidFill>
                              <a:latin typeface="Cambria Math" panose="02040503050406030204" pitchFamily="18" charset="0"/>
                              <a:cs typeface="Lucida Sans Unicode"/>
                            </a:rPr>
                            <m:t>𝑥</m:t>
                          </m:r>
                          <m:r>
                            <a:rPr lang="en-US" b="0" i="1" spc="-25" dirty="0" smtClean="0">
                              <a:solidFill>
                                <a:schemeClr val="tx1"/>
                              </a:solidFill>
                              <a:latin typeface="Cambria Math" panose="02040503050406030204" pitchFamily="18" charset="0"/>
                              <a:cs typeface="Lucida Sans Unicode"/>
                            </a:rPr>
                            <m:t>)</m:t>
                          </m:r>
                        </m:e>
                      </m:nary>
                      <m:r>
                        <a:rPr lang="en-US" b="0" i="1" spc="-25" dirty="0" smtClean="0">
                          <a:solidFill>
                            <a:schemeClr val="tx1"/>
                          </a:solidFill>
                          <a:latin typeface="Cambria Math" panose="02040503050406030204" pitchFamily="18" charset="0"/>
                          <a:cs typeface="Lucida Sans Unicode"/>
                        </a:rPr>
                        <m:t>𝑑𝑥</m:t>
                      </m:r>
                    </m:oMath>
                  </m:oMathPara>
                </a14:m>
                <a:endParaRPr lang="en-US" dirty="0">
                  <a:solidFill>
                    <a:schemeClr val="tx1"/>
                  </a:solidFill>
                </a:endParaRPr>
              </a:p>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40" dirty="0"/>
                  <a:t>:</a:t>
                </a:r>
                <a:r>
                  <a:rPr lang="en-US" dirty="0"/>
                  <a:t> </a:t>
                </a:r>
                <a:r>
                  <a:rPr lang="en-US" spc="-15" dirty="0"/>
                  <a:t>Th</a:t>
                </a:r>
                <a:r>
                  <a:rPr lang="en-US" spc="-5" dirty="0"/>
                  <a:t>e</a:t>
                </a:r>
                <a:r>
                  <a:rPr lang="en-US" spc="114" dirty="0"/>
                  <a:t> </a:t>
                </a:r>
                <a:r>
                  <a:rPr lang="en-US" spc="-10" dirty="0"/>
                  <a:t>margina</a:t>
                </a:r>
                <a:r>
                  <a:rPr lang="en-US" spc="-5" dirty="0"/>
                  <a:t>l</a:t>
                </a:r>
                <a:r>
                  <a:rPr lang="en-US" spc="114" dirty="0"/>
                  <a:t> </a:t>
                </a:r>
                <a:r>
                  <a:rPr lang="en-US" spc="-10" dirty="0"/>
                  <a:t>cos</a:t>
                </a:r>
                <a:r>
                  <a:rPr lang="en-US" spc="-5" dirty="0"/>
                  <a:t>t</a:t>
                </a:r>
                <a:r>
                  <a:rPr lang="en-US" spc="114" dirty="0"/>
                  <a:t> </a:t>
                </a:r>
                <a:r>
                  <a:rPr lang="en-US" spc="-10" dirty="0"/>
                  <a:t>o</a:t>
                </a:r>
                <a:r>
                  <a:rPr lang="en-US" spc="-5" dirty="0"/>
                  <a:t>f</a:t>
                </a:r>
                <a:r>
                  <a:rPr lang="en-US" spc="114" dirty="0"/>
                  <a:t> </a:t>
                </a:r>
                <a:r>
                  <a:rPr lang="en-US" spc="-10" dirty="0"/>
                  <a:t>producin</a:t>
                </a:r>
                <a:r>
                  <a:rPr lang="en-US" spc="-5" dirty="0"/>
                  <a:t>g</a:t>
                </a:r>
                <a:r>
                  <a:rPr lang="en-US" dirty="0"/>
                  <a:t> </a:t>
                </a:r>
                <a:r>
                  <a:rPr lang="en-US" i="1" spc="-5" dirty="0"/>
                  <a:t>x</a:t>
                </a:r>
                <a:r>
                  <a:rPr lang="en-US" i="1" dirty="0"/>
                  <a:t> </a:t>
                </a:r>
                <a:r>
                  <a:rPr lang="en-US" spc="-10" dirty="0"/>
                  <a:t>compute</a:t>
                </a:r>
                <a:r>
                  <a:rPr lang="en-US" spc="-5" dirty="0"/>
                  <a:t>r</a:t>
                </a:r>
                <a:r>
                  <a:rPr lang="en-US" spc="114" dirty="0"/>
                  <a:t> </a:t>
                </a:r>
                <a:r>
                  <a:rPr lang="en-US" spc="-10" dirty="0"/>
                  <a:t>chip</a:t>
                </a:r>
                <a:r>
                  <a:rPr lang="en-US" spc="-5" dirty="0"/>
                  <a:t>s</a:t>
                </a:r>
                <a:r>
                  <a:rPr lang="en-US" spc="114" dirty="0"/>
                  <a:t> </a:t>
                </a:r>
                <a:r>
                  <a:rPr lang="en-US" spc="-10" dirty="0"/>
                  <a:t>(i</a:t>
                </a:r>
                <a:r>
                  <a:rPr lang="en-US" spc="-5" dirty="0"/>
                  <a:t>n</a:t>
                </a:r>
                <a:r>
                  <a:rPr lang="en-US" spc="110" dirty="0"/>
                  <a:t> </a:t>
                </a:r>
                <a:r>
                  <a:rPr lang="en-US" spc="-10" dirty="0"/>
                  <a:t>unit</a:t>
                </a:r>
                <a:r>
                  <a:rPr lang="en-US" spc="-5" dirty="0"/>
                  <a:t>s</a:t>
                </a:r>
                <a:r>
                  <a:rPr lang="en-US" spc="114" dirty="0"/>
                  <a:t> </a:t>
                </a:r>
                <a:r>
                  <a:rPr lang="en-US" spc="-10" dirty="0"/>
                  <a:t>o</a:t>
                </a:r>
                <a:r>
                  <a:rPr lang="en-US" spc="-5" dirty="0"/>
                  <a:t>f</a:t>
                </a:r>
                <a:r>
                  <a:rPr lang="en-US" spc="114" dirty="0"/>
                  <a:t> </a:t>
                </a:r>
                <a:r>
                  <a:rPr lang="en-US" spc="-10" dirty="0"/>
                  <a:t>1000</a:t>
                </a:r>
                <a:r>
                  <a:rPr lang="en-US" spc="-5" dirty="0"/>
                  <a:t>)</a:t>
                </a:r>
                <a:r>
                  <a:rPr lang="en-US" spc="114" dirty="0"/>
                  <a:t> </a:t>
                </a:r>
                <a:r>
                  <a:rPr lang="en-US" spc="-10" dirty="0"/>
                  <a:t>is</a:t>
                </a:r>
                <a:endParaRPr lang="en-US" dirty="0"/>
              </a:p>
              <a:p>
                <a:pPr marL="0" indent="0">
                  <a:lnSpc>
                    <a:spcPct val="100000"/>
                  </a:lnSpc>
                  <a:buNone/>
                </a:pPr>
                <a:r>
                  <a:rPr lang="en-US" i="1" spc="75" dirty="0"/>
                  <a:t>C</a:t>
                </a:r>
                <a14:m>
                  <m:oMath xmlns:m="http://schemas.openxmlformats.org/officeDocument/2006/math">
                    <m:r>
                      <a:rPr lang="en-US" i="1">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a:t>
                </a:r>
                <a:r>
                  <a:rPr lang="en-US" spc="-40" dirty="0"/>
                  <a:t> </a:t>
                </a:r>
                <a:r>
                  <a:rPr lang="en-US" spc="-10" dirty="0"/>
                  <a:t>30</a:t>
                </a:r>
                <a:r>
                  <a:rPr lang="en-US" spc="20" dirty="0"/>
                  <a:t>0</a:t>
                </a:r>
                <a:r>
                  <a:rPr lang="en-US" i="1" spc="-5" dirty="0"/>
                  <a:t>x</a:t>
                </a:r>
                <a:r>
                  <a:rPr lang="en-US" i="1" spc="-165" dirty="0"/>
                  <a:t> </a:t>
                </a:r>
                <a:r>
                  <a:rPr lang="en-US" baseline="25925" dirty="0"/>
                  <a:t>2</a:t>
                </a:r>
                <a:r>
                  <a:rPr lang="en-US" spc="127" baseline="25925" dirty="0"/>
                  <a:t> </a:t>
                </a:r>
                <a:r>
                  <a:rPr lang="en-US" spc="-185" dirty="0"/>
                  <a:t>−</a:t>
                </a:r>
                <a:r>
                  <a:rPr lang="en-US" spc="-95" dirty="0"/>
                  <a:t> </a:t>
                </a:r>
                <a:r>
                  <a:rPr lang="en-US" spc="-10" dirty="0"/>
                  <a:t>400</a:t>
                </a:r>
                <a:r>
                  <a:rPr lang="en-US" spc="20" dirty="0"/>
                  <a:t>0</a:t>
                </a:r>
                <a:r>
                  <a:rPr lang="en-US" i="1" spc="-5" dirty="0"/>
                  <a:t>x</a:t>
                </a:r>
                <a:r>
                  <a:rPr lang="en-US" i="1" spc="60" dirty="0"/>
                  <a:t> </a:t>
                </a:r>
                <a:r>
                  <a:rPr lang="en-US" spc="-25" dirty="0"/>
                  <a:t>+</a:t>
                </a:r>
                <a:r>
                  <a:rPr lang="en-US" spc="-95" dirty="0"/>
                  <a:t> </a:t>
                </a:r>
                <a:r>
                  <a:rPr lang="en-US" spc="-10" dirty="0"/>
                  <a:t>40,00</a:t>
                </a:r>
                <a:r>
                  <a:rPr lang="en-US" spc="-5" dirty="0"/>
                  <a:t>0</a:t>
                </a:r>
                <a:r>
                  <a:rPr lang="en-US" dirty="0"/>
                  <a:t> </a:t>
                </a:r>
                <a:r>
                  <a:rPr lang="en-US" spc="-5" dirty="0"/>
                  <a:t>(dollars per</a:t>
                </a:r>
                <a:r>
                  <a:rPr lang="en-US" dirty="0"/>
                  <a:t> </a:t>
                </a:r>
                <a:r>
                  <a:rPr lang="en-US" spc="-5" dirty="0"/>
                  <a:t>thousand</a:t>
                </a:r>
                <a:r>
                  <a:rPr lang="en-US" dirty="0"/>
                  <a:t> </a:t>
                </a:r>
                <a:r>
                  <a:rPr lang="en-US" spc="-5" dirty="0"/>
                  <a:t>chips) </a:t>
                </a:r>
                <a:endParaRPr lang="en-US" dirty="0"/>
              </a:p>
              <a:p>
                <a:pPr marL="457200" indent="-457200">
                  <a:lnSpc>
                    <a:spcPct val="100000"/>
                  </a:lnSpc>
                  <a:spcBef>
                    <a:spcPts val="590"/>
                  </a:spcBef>
                  <a:buFont typeface="+mj-lt"/>
                  <a:buAutoNum type="alphaLcParenR"/>
                  <a:tabLst>
                    <a:tab pos="224154" algn="l"/>
                  </a:tabLst>
                </a:pPr>
                <a:r>
                  <a:rPr lang="en-US" spc="-10" dirty="0"/>
                  <a:t>Fin</a:t>
                </a:r>
                <a:r>
                  <a:rPr lang="en-US" spc="-5" dirty="0"/>
                  <a:t>d </a:t>
                </a:r>
                <a:r>
                  <a:rPr lang="en-US" spc="-10" dirty="0"/>
                  <a:t>th</a:t>
                </a:r>
                <a:r>
                  <a:rPr lang="en-US" spc="-5" dirty="0"/>
                  <a:t>e </a:t>
                </a:r>
                <a:r>
                  <a:rPr lang="en-US" spc="-10" dirty="0"/>
                  <a:t>cos</a:t>
                </a:r>
                <a:r>
                  <a:rPr lang="en-US" spc="-5" dirty="0"/>
                  <a:t>t </a:t>
                </a:r>
                <a:r>
                  <a:rPr lang="en-US" spc="-10" dirty="0"/>
                  <a:t>o</a:t>
                </a:r>
                <a:r>
                  <a:rPr lang="en-US" spc="-5" dirty="0"/>
                  <a:t>f i</a:t>
                </a:r>
                <a:r>
                  <a:rPr lang="en-US" spc="-10" dirty="0"/>
                  <a:t>ncreasin</a:t>
                </a:r>
                <a:r>
                  <a:rPr lang="en-US" spc="-5" dirty="0"/>
                  <a:t>g</a:t>
                </a:r>
                <a:r>
                  <a:rPr lang="en-US" dirty="0"/>
                  <a:t> </a:t>
                </a:r>
                <a:r>
                  <a:rPr lang="en-US" spc="-10" dirty="0"/>
                  <a:t>productio</a:t>
                </a:r>
                <a:r>
                  <a:rPr lang="en-US" spc="-5" dirty="0"/>
                  <a:t>n</a:t>
                </a:r>
                <a:r>
                  <a:rPr lang="en-US" dirty="0"/>
                  <a:t> </a:t>
                </a:r>
                <a:r>
                  <a:rPr lang="en-US" spc="-5" dirty="0"/>
                  <a:t>f</a:t>
                </a:r>
                <a:r>
                  <a:rPr lang="en-US" spc="-10" dirty="0"/>
                  <a:t>rom</a:t>
                </a:r>
                <a:r>
                  <a:rPr lang="en-US" spc="-5" dirty="0"/>
                  <a:t> </a:t>
                </a:r>
                <a:r>
                  <a:rPr lang="en-US" spc="-10" dirty="0"/>
                  <a:t>10,00</a:t>
                </a:r>
                <a:r>
                  <a:rPr lang="en-US" spc="-5" dirty="0"/>
                  <a:t>0 </a:t>
                </a:r>
                <a:r>
                  <a:rPr lang="en-US" spc="-10" dirty="0"/>
                  <a:t>t</a:t>
                </a:r>
                <a:r>
                  <a:rPr lang="en-US" spc="-5" dirty="0"/>
                  <a:t>o </a:t>
                </a:r>
                <a:r>
                  <a:rPr lang="en-US" spc="-10" dirty="0"/>
                  <a:t>15,00</a:t>
                </a:r>
                <a:r>
                  <a:rPr lang="en-US" spc="-5" dirty="0"/>
                  <a:t>0</a:t>
                </a:r>
                <a:r>
                  <a:rPr lang="en-US" dirty="0"/>
                  <a:t> </a:t>
                </a:r>
                <a:r>
                  <a:rPr lang="en-US" spc="-10" dirty="0"/>
                  <a:t>chips.</a:t>
                </a:r>
                <a:endParaRPr lang="en-US" dirty="0"/>
              </a:p>
              <a:p>
                <a:pPr marL="457200" marR="5080" indent="-457200">
                  <a:lnSpc>
                    <a:spcPct val="100000"/>
                  </a:lnSpc>
                  <a:spcBef>
                    <a:spcPts val="195"/>
                  </a:spcBef>
                  <a:buFont typeface="+mj-lt"/>
                  <a:buAutoNum type="alphaLcParenR"/>
                  <a:tabLst>
                    <a:tab pos="231140" algn="l"/>
                  </a:tabLst>
                </a:pPr>
                <a:r>
                  <a:rPr lang="en-US" spc="-10" dirty="0"/>
                  <a:t>Determin</a:t>
                </a:r>
                <a:r>
                  <a:rPr lang="en-US" spc="-5" dirty="0"/>
                  <a:t>e</a:t>
                </a:r>
                <a:r>
                  <a:rPr lang="en-US" spc="-20" dirty="0"/>
                  <a:t> </a:t>
                </a:r>
                <a:r>
                  <a:rPr lang="en-US" spc="-5" dirty="0"/>
                  <a:t>t</a:t>
                </a:r>
                <a:r>
                  <a:rPr lang="en-US" spc="-10" dirty="0"/>
                  <a:t>h</a:t>
                </a:r>
                <a:r>
                  <a:rPr lang="en-US" spc="-5" dirty="0"/>
                  <a:t>e</a:t>
                </a:r>
                <a:r>
                  <a:rPr lang="en-US" spc="-25" dirty="0"/>
                  <a:t> </a:t>
                </a:r>
                <a:r>
                  <a:rPr lang="en-US" spc="-10" dirty="0"/>
                  <a:t>tota</a:t>
                </a:r>
                <a:r>
                  <a:rPr lang="en-US" spc="-5" dirty="0"/>
                  <a:t>l</a:t>
                </a:r>
                <a:r>
                  <a:rPr lang="en-US" spc="-25" dirty="0"/>
                  <a:t> </a:t>
                </a:r>
                <a:r>
                  <a:rPr lang="en-US" spc="-10" dirty="0"/>
                  <a:t>cos</a:t>
                </a:r>
                <a:r>
                  <a:rPr lang="en-US" spc="-5" dirty="0"/>
                  <a:t>t</a:t>
                </a:r>
                <a:r>
                  <a:rPr lang="en-US" spc="-25" dirty="0"/>
                  <a:t> </a:t>
                </a:r>
                <a:r>
                  <a:rPr lang="en-US" spc="-10" dirty="0"/>
                  <a:t>o</a:t>
                </a:r>
                <a:r>
                  <a:rPr lang="en-US" spc="-5" dirty="0"/>
                  <a:t>f</a:t>
                </a:r>
                <a:r>
                  <a:rPr lang="en-US" spc="-25" dirty="0"/>
                  <a:t> </a:t>
                </a:r>
                <a:r>
                  <a:rPr lang="en-US" spc="-10" dirty="0"/>
                  <a:t>producin</a:t>
                </a:r>
                <a:r>
                  <a:rPr lang="en-US" spc="-5" dirty="0"/>
                  <a:t>g</a:t>
                </a:r>
                <a:r>
                  <a:rPr lang="en-US" spc="-20" dirty="0"/>
                  <a:t> </a:t>
                </a:r>
                <a:r>
                  <a:rPr lang="en-US" spc="-10" dirty="0"/>
                  <a:t>15,00</a:t>
                </a:r>
                <a:r>
                  <a:rPr lang="en-US" spc="-5" dirty="0"/>
                  <a:t>0</a:t>
                </a:r>
                <a:r>
                  <a:rPr lang="en-US" spc="-20" dirty="0"/>
                  <a:t> </a:t>
                </a:r>
                <a:r>
                  <a:rPr lang="en-US" spc="-10" dirty="0"/>
                  <a:t>chips</a:t>
                </a:r>
                <a:r>
                  <a:rPr lang="en-US" spc="-5" dirty="0"/>
                  <a:t>,</a:t>
                </a:r>
                <a:r>
                  <a:rPr lang="en-US" spc="-25" dirty="0"/>
                  <a:t> </a:t>
                </a:r>
                <a:r>
                  <a:rPr lang="en-US" spc="-10" dirty="0"/>
                  <a:t>assumin</a:t>
                </a:r>
                <a:r>
                  <a:rPr lang="en-US" spc="-5" dirty="0"/>
                  <a:t>g</a:t>
                </a:r>
                <a:r>
                  <a:rPr lang="en-US" spc="-25" dirty="0"/>
                  <a:t> </a:t>
                </a:r>
                <a:r>
                  <a:rPr lang="en-US" spc="-10" dirty="0"/>
                  <a:t>tha</a:t>
                </a:r>
                <a:r>
                  <a:rPr lang="en-US" spc="-5" dirty="0"/>
                  <a:t>t</a:t>
                </a:r>
                <a:r>
                  <a:rPr lang="en-US" spc="-25" dirty="0"/>
                  <a:t> </a:t>
                </a:r>
                <a:r>
                  <a:rPr lang="en-US" spc="-10" dirty="0"/>
                  <a:t>i</a:t>
                </a:r>
                <a:r>
                  <a:rPr lang="en-US" spc="-5" dirty="0"/>
                  <a:t>t</a:t>
                </a:r>
                <a:r>
                  <a:rPr lang="en-US" spc="-25" dirty="0"/>
                  <a:t> </a:t>
                </a:r>
                <a:r>
                  <a:rPr lang="en-US" spc="-10" dirty="0"/>
                  <a:t>cost</a:t>
                </a:r>
                <a:r>
                  <a:rPr lang="en-US" spc="-5" dirty="0"/>
                  <a:t>s</a:t>
                </a:r>
                <a:r>
                  <a:rPr lang="en-US" spc="-25" dirty="0"/>
                  <a:t> </a:t>
                </a:r>
                <a:r>
                  <a:rPr lang="en-US" spc="-10" dirty="0"/>
                  <a:t>$30,00</a:t>
                </a:r>
                <a:r>
                  <a:rPr lang="en-US" spc="-5" dirty="0"/>
                  <a:t>0</a:t>
                </a:r>
                <a:r>
                  <a:rPr lang="en-US" spc="-20" dirty="0"/>
                  <a:t> </a:t>
                </a:r>
                <a:r>
                  <a:rPr lang="en-US" spc="-10" dirty="0"/>
                  <a:t>to </a:t>
                </a:r>
                <a:r>
                  <a:rPr lang="en-US" spc="-5" dirty="0"/>
                  <a:t>set </a:t>
                </a:r>
                <a:r>
                  <a:rPr lang="en-US" spc="-10" dirty="0"/>
                  <a:t>u</a:t>
                </a:r>
                <a:r>
                  <a:rPr lang="en-US" spc="-5" dirty="0"/>
                  <a:t>p the manufacturing</a:t>
                </a:r>
                <a:r>
                  <a:rPr lang="en-US" dirty="0"/>
                  <a:t> </a:t>
                </a:r>
                <a:r>
                  <a:rPr lang="en-US" spc="-5" dirty="0"/>
                  <a:t>run [i.e.,</a:t>
                </a:r>
                <a:r>
                  <a:rPr lang="en-US" spc="-10" dirty="0"/>
                  <a:t> </a:t>
                </a:r>
                <a:r>
                  <a:rPr lang="en-US" i="1" spc="75" dirty="0"/>
                  <a:t>C</a:t>
                </a:r>
                <a:r>
                  <a:rPr lang="en-US" spc="-5" dirty="0"/>
                  <a:t>(0)</a:t>
                </a:r>
                <a:r>
                  <a:rPr lang="en-US" spc="25" dirty="0"/>
                  <a:t> </a:t>
                </a:r>
                <a:r>
                  <a:rPr lang="en-US" spc="-25" dirty="0"/>
                  <a:t>=</a:t>
                </a:r>
                <a:r>
                  <a:rPr lang="en-US" spc="-40" dirty="0"/>
                  <a:t> </a:t>
                </a:r>
                <a:r>
                  <a:rPr lang="en-US" spc="-10" dirty="0"/>
                  <a:t>30,000</a:t>
                </a:r>
                <a:r>
                  <a:rPr lang="en-US" spc="-5" dirty="0"/>
                  <a:t>].</a:t>
                </a:r>
                <a:endParaRPr lang="en-US"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344601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(11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spcBef>
                    <a:spcPts val="590"/>
                  </a:spcBef>
                  <a:buNone/>
                </a:pPr>
                <a:r>
                  <a:rPr lang="en-US" b="1" spc="-5" dirty="0">
                    <a:solidFill>
                      <a:schemeClr val="tx1"/>
                    </a:solidFill>
                  </a:rPr>
                  <a:t>(a) </a:t>
                </a:r>
                <a:r>
                  <a:rPr lang="en-US" spc="-15" dirty="0">
                    <a:solidFill>
                      <a:schemeClr val="tx1"/>
                    </a:solidFill>
                  </a:rPr>
                  <a:t>Th</a:t>
                </a:r>
                <a:r>
                  <a:rPr lang="en-US" spc="-5" dirty="0">
                    <a:solidFill>
                      <a:schemeClr val="tx1"/>
                    </a:solidFill>
                  </a:rPr>
                  <a:t>e </a:t>
                </a:r>
                <a:r>
                  <a:rPr lang="en-US" spc="-10" dirty="0">
                    <a:solidFill>
                      <a:schemeClr val="tx1"/>
                    </a:solidFill>
                  </a:rPr>
                  <a:t>cos</a:t>
                </a:r>
                <a:r>
                  <a:rPr lang="en-US" spc="-5" dirty="0">
                    <a:solidFill>
                      <a:schemeClr val="tx1"/>
                    </a:solidFill>
                  </a:rPr>
                  <a:t>t </a:t>
                </a:r>
                <a:r>
                  <a:rPr lang="en-US" spc="-10" dirty="0">
                    <a:solidFill>
                      <a:schemeClr val="tx1"/>
                    </a:solidFill>
                  </a:rPr>
                  <a:t>o</a:t>
                </a:r>
                <a:r>
                  <a:rPr lang="en-US" spc="-5" dirty="0">
                    <a:solidFill>
                      <a:schemeClr val="tx1"/>
                    </a:solidFill>
                  </a:rPr>
                  <a:t>f i</a:t>
                </a:r>
                <a:r>
                  <a:rPr lang="en-US" spc="-10" dirty="0">
                    <a:solidFill>
                      <a:schemeClr val="tx1"/>
                    </a:solidFill>
                  </a:rPr>
                  <a:t>ncreasin</a:t>
                </a:r>
                <a:r>
                  <a:rPr lang="en-US" spc="-5" dirty="0">
                    <a:solidFill>
                      <a:schemeClr val="tx1"/>
                    </a:solidFill>
                  </a:rPr>
                  <a:t>g </a:t>
                </a:r>
                <a:r>
                  <a:rPr lang="en-US" spc="-10" dirty="0">
                    <a:solidFill>
                      <a:schemeClr val="tx1"/>
                    </a:solidFill>
                  </a:rPr>
                  <a:t>productio</a:t>
                </a:r>
                <a:r>
                  <a:rPr lang="en-US" spc="-5" dirty="0">
                    <a:solidFill>
                      <a:schemeClr val="tx1"/>
                    </a:solidFill>
                  </a:rPr>
                  <a:t>n</a:t>
                </a:r>
                <a:r>
                  <a:rPr lang="en-US" dirty="0">
                    <a:solidFill>
                      <a:schemeClr val="tx1"/>
                    </a:solidFill>
                  </a:rPr>
                  <a:t> </a:t>
                </a:r>
                <a:r>
                  <a:rPr lang="en-US" spc="-10" dirty="0">
                    <a:solidFill>
                      <a:schemeClr val="tx1"/>
                    </a:solidFill>
                  </a:rPr>
                  <a:t>from</a:t>
                </a:r>
                <a:r>
                  <a:rPr lang="en-US" spc="-5" dirty="0">
                    <a:solidFill>
                      <a:schemeClr val="tx1"/>
                    </a:solidFill>
                  </a:rPr>
                  <a:t> </a:t>
                </a:r>
                <a:r>
                  <a:rPr lang="en-US" spc="-10" dirty="0">
                    <a:solidFill>
                      <a:schemeClr val="tx1"/>
                    </a:solidFill>
                  </a:rPr>
                  <a:t>10,00</a:t>
                </a:r>
                <a:r>
                  <a:rPr lang="en-US" spc="-5" dirty="0">
                    <a:solidFill>
                      <a:schemeClr val="tx1"/>
                    </a:solidFill>
                  </a:rPr>
                  <a:t>0</a:t>
                </a:r>
                <a:r>
                  <a:rPr lang="en-US" dirty="0">
                    <a:solidFill>
                      <a:schemeClr val="tx1"/>
                    </a:solidFill>
                  </a:rPr>
                  <a:t> </a:t>
                </a:r>
                <a:r>
                  <a:rPr lang="en-US" spc="20" dirty="0">
                    <a:solidFill>
                      <a:schemeClr val="tx1"/>
                    </a:solidFill>
                  </a:rPr>
                  <a:t>(</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a:t>
                </a:r>
                <a:r>
                  <a:rPr lang="en-US" spc="-5" dirty="0">
                    <a:solidFill>
                      <a:schemeClr val="tx1"/>
                    </a:solidFill>
                  </a:rPr>
                  <a:t>) to </a:t>
                </a:r>
                <a:r>
                  <a:rPr lang="en-US" spc="-10" dirty="0">
                    <a:solidFill>
                      <a:schemeClr val="tx1"/>
                    </a:solidFill>
                  </a:rPr>
                  <a:t>15,00</a:t>
                </a:r>
                <a:r>
                  <a:rPr lang="en-US" spc="-5" dirty="0">
                    <a:solidFill>
                      <a:schemeClr val="tx1"/>
                    </a:solidFill>
                  </a:rPr>
                  <a:t>0</a:t>
                </a:r>
                <a:r>
                  <a:rPr lang="en-US" dirty="0">
                    <a:solidFill>
                      <a:schemeClr val="tx1"/>
                    </a:solidFill>
                  </a:rPr>
                  <a:t> </a:t>
                </a:r>
                <a:r>
                  <a:rPr lang="en-US" spc="20" dirty="0">
                    <a:solidFill>
                      <a:schemeClr val="tx1"/>
                    </a:solidFill>
                  </a:rPr>
                  <a:t>(</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15</a:t>
                </a:r>
                <a:r>
                  <a:rPr lang="en-US" spc="-5" dirty="0">
                    <a:solidFill>
                      <a:schemeClr val="tx1"/>
                    </a:solidFill>
                  </a:rPr>
                  <a:t>) is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i="1" spc="75" dirty="0">
                          <a:solidFill>
                            <a:schemeClr val="tx1"/>
                          </a:solidFill>
                        </a:rPr>
                        <m:t>C</m:t>
                      </m:r>
                      <m:r>
                        <m:rPr>
                          <m:nor/>
                        </m:rPr>
                        <a:rPr lang="en-US" spc="-10" dirty="0">
                          <a:solidFill>
                            <a:schemeClr val="tx1"/>
                          </a:solidFill>
                        </a:rPr>
                        <m:t>(15</m:t>
                      </m:r>
                      <m:r>
                        <m:rPr>
                          <m:nor/>
                        </m:rPr>
                        <a:rPr lang="en-US" spc="-5" dirty="0">
                          <a:solidFill>
                            <a:schemeClr val="tx1"/>
                          </a:solidFill>
                        </a:rPr>
                        <m:t>)</m:t>
                      </m:r>
                      <m:r>
                        <m:rPr>
                          <m:nor/>
                        </m:rPr>
                        <a:rPr lang="en-US" spc="-30" dirty="0">
                          <a:solidFill>
                            <a:schemeClr val="tx1"/>
                          </a:solidFill>
                        </a:rPr>
                        <m:t> </m:t>
                      </m:r>
                      <m:r>
                        <m:rPr>
                          <m:nor/>
                        </m:rPr>
                        <a:rPr lang="en-US" spc="-185" dirty="0">
                          <a:solidFill>
                            <a:schemeClr val="tx1"/>
                          </a:solidFill>
                        </a:rPr>
                        <m:t>−</m:t>
                      </m:r>
                      <m:r>
                        <m:rPr>
                          <m:nor/>
                        </m:rPr>
                        <a:rPr lang="en-US" spc="-100" dirty="0">
                          <a:solidFill>
                            <a:schemeClr val="tx1"/>
                          </a:solidFill>
                        </a:rPr>
                        <m:t> </m:t>
                      </m:r>
                      <m:r>
                        <m:rPr>
                          <m:nor/>
                        </m:rPr>
                        <a:rPr lang="en-US" i="1" spc="75" dirty="0">
                          <a:solidFill>
                            <a:schemeClr val="tx1"/>
                          </a:solidFill>
                        </a:rPr>
                        <m:t>C</m:t>
                      </m:r>
                      <m:r>
                        <m:rPr>
                          <m:nor/>
                        </m:rPr>
                        <a:rPr lang="en-US" spc="-10" dirty="0">
                          <a:solidFill>
                            <a:schemeClr val="tx1"/>
                          </a:solidFill>
                        </a:rPr>
                        <m:t>(10</m:t>
                      </m:r>
                      <m:r>
                        <m:rPr>
                          <m:nor/>
                        </m:rPr>
                        <a:rPr lang="en-US" spc="-5" dirty="0">
                          <a:solidFill>
                            <a:schemeClr val="tx1"/>
                          </a:solidFill>
                        </a:rPr>
                        <m:t>)</m:t>
                      </m:r>
                      <m:r>
                        <m:rPr>
                          <m:nor/>
                        </m:rPr>
                        <a:rPr lang="en-US" spc="25" dirty="0">
                          <a:solidFill>
                            <a:schemeClr val="tx1"/>
                          </a:solidFill>
                        </a:rPr>
                        <m:t> </m:t>
                      </m:r>
                      <m:r>
                        <m:rPr>
                          <m:nor/>
                        </m:rPr>
                        <a:rPr lang="en-US" spc="-25" dirty="0">
                          <a:solidFill>
                            <a:schemeClr val="tx1"/>
                          </a:solidFill>
                        </a:rPr>
                        <m:t>=</m:t>
                      </m:r>
                      <m:nary>
                        <m:naryPr>
                          <m:ctrlPr>
                            <a:rPr lang="en-US" i="1" spc="-25" dirty="0" smtClean="0">
                              <a:solidFill>
                                <a:schemeClr val="tx1"/>
                              </a:solidFill>
                              <a:latin typeface="Cambria Math" panose="02040503050406030204" pitchFamily="18" charset="0"/>
                              <a:cs typeface="Lucida Sans Unicode"/>
                            </a:rPr>
                          </m:ctrlPr>
                        </m:naryPr>
                        <m:sub>
                          <m:r>
                            <m:rPr>
                              <m:brk m:alnAt="23"/>
                            </m:rPr>
                            <a:rPr lang="en-US" b="0" i="1" spc="-25" dirty="0" smtClean="0">
                              <a:solidFill>
                                <a:schemeClr val="tx1"/>
                              </a:solidFill>
                              <a:latin typeface="Cambria Math" panose="02040503050406030204" pitchFamily="18" charset="0"/>
                              <a:cs typeface="Lucida Sans Unicode"/>
                            </a:rPr>
                            <m:t>1</m:t>
                          </m:r>
                          <m:r>
                            <a:rPr lang="en-US" b="0" i="1" spc="-25" dirty="0" smtClean="0">
                              <a:solidFill>
                                <a:schemeClr val="tx1"/>
                              </a:solidFill>
                              <a:latin typeface="Cambria Math" panose="02040503050406030204" pitchFamily="18" charset="0"/>
                              <a:cs typeface="Lucida Sans Unicode"/>
                            </a:rPr>
                            <m:t>0</m:t>
                          </m:r>
                        </m:sub>
                        <m:sup>
                          <m:r>
                            <a:rPr lang="en-US" b="0" i="1" spc="-25" dirty="0" smtClean="0">
                              <a:solidFill>
                                <a:schemeClr val="tx1"/>
                              </a:solidFill>
                              <a:latin typeface="Cambria Math" panose="02040503050406030204" pitchFamily="18" charset="0"/>
                              <a:cs typeface="Lucida Sans Unicode"/>
                            </a:rPr>
                            <m:t>15</m:t>
                          </m:r>
                        </m:sup>
                        <m:e>
                          <m:r>
                            <a:rPr lang="en-US" b="0" i="1" spc="-25" dirty="0" smtClean="0">
                              <a:solidFill>
                                <a:schemeClr val="tx1"/>
                              </a:solidFill>
                              <a:latin typeface="Cambria Math" panose="02040503050406030204" pitchFamily="18" charset="0"/>
                              <a:cs typeface="Lucida Sans Unicode"/>
                            </a:rPr>
                            <m:t>(</m:t>
                          </m:r>
                          <m:r>
                            <m:rPr>
                              <m:nor/>
                            </m:rPr>
                            <a:rPr lang="en-US" spc="-10" dirty="0">
                              <a:solidFill>
                                <a:schemeClr val="tx1"/>
                              </a:solidFill>
                            </a:rPr>
                            <m:t>30</m:t>
                          </m:r>
                          <m:r>
                            <m:rPr>
                              <m:nor/>
                            </m:rPr>
                            <a:rPr lang="en-US" spc="20" dirty="0">
                              <a:solidFill>
                                <a:schemeClr val="tx1"/>
                              </a:solidFill>
                            </a:rPr>
                            <m:t>0</m:t>
                          </m:r>
                          <m:r>
                            <m:rPr>
                              <m:nor/>
                            </m:rPr>
                            <a:rPr lang="en-US" i="1" spc="-5" dirty="0">
                              <a:solidFill>
                                <a:schemeClr val="tx1"/>
                              </a:solidFill>
                            </a:rPr>
                            <m:t>x</m:t>
                          </m:r>
                          <m:r>
                            <m:rPr>
                              <m:nor/>
                            </m:rPr>
                            <a:rPr lang="en-US" i="1" spc="-165" dirty="0">
                              <a:solidFill>
                                <a:schemeClr val="tx1"/>
                              </a:solidFill>
                            </a:rPr>
                            <m:t> </m:t>
                          </m:r>
                          <m:r>
                            <m:rPr>
                              <m:nor/>
                            </m:rPr>
                            <a:rPr lang="en-US" baseline="29629" dirty="0">
                              <a:solidFill>
                                <a:schemeClr val="tx1"/>
                              </a:solidFill>
                            </a:rPr>
                            <m:t>2</m:t>
                          </m:r>
                          <m:r>
                            <m:rPr>
                              <m:nor/>
                            </m:rPr>
                            <a:rPr lang="en-US" spc="127" baseline="29629" dirty="0">
                              <a:solidFill>
                                <a:schemeClr val="tx1"/>
                              </a:solidFill>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400</m:t>
                          </m:r>
                          <m:r>
                            <m:rPr>
                              <m:nor/>
                            </m:rPr>
                            <a:rPr lang="en-US" spc="20" dirty="0">
                              <a:solidFill>
                                <a:schemeClr val="tx1"/>
                              </a:solidFill>
                            </a:rPr>
                            <m:t>0</m:t>
                          </m:r>
                          <m:r>
                            <m:rPr>
                              <m:nor/>
                            </m:rPr>
                            <a:rPr lang="en-US" i="1" spc="-5" dirty="0">
                              <a:solidFill>
                                <a:schemeClr val="tx1"/>
                              </a:solidFill>
                            </a:rPr>
                            <m:t>x</m:t>
                          </m:r>
                          <m:r>
                            <m:rPr>
                              <m:nor/>
                            </m:rPr>
                            <a:rPr lang="en-US" i="1" spc="6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40,000</m:t>
                          </m:r>
                          <m:r>
                            <a:rPr lang="en-US" b="0" i="1" spc="-10" dirty="0" smtClean="0">
                              <a:solidFill>
                                <a:schemeClr val="tx1"/>
                              </a:solidFill>
                              <a:latin typeface="Cambria Math" panose="02040503050406030204" pitchFamily="18" charset="0"/>
                              <a:cs typeface="Times New Roman"/>
                            </a:rPr>
                            <m:t>)</m:t>
                          </m:r>
                        </m:e>
                      </m:nary>
                      <m:r>
                        <a:rPr lang="en-US" b="0" i="1" spc="-25" dirty="0" smtClean="0">
                          <a:solidFill>
                            <a:schemeClr val="tx1"/>
                          </a:solidFill>
                          <a:latin typeface="Cambria Math" panose="02040503050406030204" pitchFamily="18" charset="0"/>
                          <a:cs typeface="Lucida Sans Unicode"/>
                        </a:rPr>
                        <m:t>𝑑𝑥</m:t>
                      </m:r>
                      <m:r>
                        <a:rPr lang="en-US" b="0" i="1" spc="-25" dirty="0" smtClean="0">
                          <a:solidFill>
                            <a:schemeClr val="tx1"/>
                          </a:solidFill>
                          <a:latin typeface="Cambria Math" panose="02040503050406030204" pitchFamily="18" charset="0"/>
                          <a:cs typeface="Lucida Sans Unicode"/>
                        </a:rPr>
                        <m:t>=</m:t>
                      </m:r>
                    </m:oMath>
                  </m:oMathPara>
                </a14:m>
                <a:endParaRPr lang="en-US" b="0" spc="-2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b="0" i="0" spc="-10" dirty="0" smtClean="0">
                          <a:solidFill>
                            <a:schemeClr val="tx1"/>
                          </a:solidFill>
                        </a:rPr>
                        <m:t>= (</m:t>
                      </m:r>
                      <m:r>
                        <m:rPr>
                          <m:nor/>
                        </m:rPr>
                        <a:rPr lang="en-US" spc="-10" dirty="0">
                          <a:solidFill>
                            <a:schemeClr val="tx1"/>
                          </a:solidFill>
                        </a:rPr>
                        <m:t>10</m:t>
                      </m:r>
                      <m:r>
                        <m:rPr>
                          <m:nor/>
                        </m:rPr>
                        <a:rPr lang="en-US" spc="20" dirty="0">
                          <a:solidFill>
                            <a:schemeClr val="tx1"/>
                          </a:solidFill>
                        </a:rPr>
                        <m:t>0</m:t>
                      </m:r>
                      <m:r>
                        <m:rPr>
                          <m:nor/>
                        </m:rPr>
                        <a:rPr lang="en-US" i="1" spc="-5" dirty="0">
                          <a:solidFill>
                            <a:schemeClr val="tx1"/>
                          </a:solidFill>
                        </a:rPr>
                        <m:t>x</m:t>
                      </m:r>
                      <m:r>
                        <a:rPr lang="en-US" i="1" dirty="0" smtClean="0">
                          <a:solidFill>
                            <a:schemeClr val="tx1"/>
                          </a:solidFill>
                          <a:latin typeface="Cambria Math" charset="0"/>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200</m:t>
                      </m:r>
                      <m:r>
                        <m:rPr>
                          <m:nor/>
                        </m:rPr>
                        <a:rPr lang="en-US" spc="20" dirty="0">
                          <a:solidFill>
                            <a:schemeClr val="tx1"/>
                          </a:solidFill>
                        </a:rPr>
                        <m:t>0</m:t>
                      </m:r>
                      <m:r>
                        <m:rPr>
                          <m:nor/>
                        </m:rPr>
                        <a:rPr lang="en-US" i="1" spc="-5" dirty="0">
                          <a:solidFill>
                            <a:schemeClr val="tx1"/>
                          </a:solidFill>
                        </a:rPr>
                        <m:t>x</m:t>
                      </m:r>
                      <m:r>
                        <a:rPr lang="en-US" i="1" dirty="0" smtClean="0">
                          <a:solidFill>
                            <a:schemeClr val="tx1"/>
                          </a:solidFill>
                          <a:latin typeface="Cambria Math" charset="0"/>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40,00</m:t>
                      </m:r>
                      <m:r>
                        <m:rPr>
                          <m:nor/>
                        </m:rPr>
                        <a:rPr lang="en-US" spc="20" dirty="0">
                          <a:solidFill>
                            <a:schemeClr val="tx1"/>
                          </a:solidFill>
                        </a:rPr>
                        <m:t>0</m:t>
                      </m:r>
                      <m:r>
                        <m:rPr>
                          <m:nor/>
                        </m:rPr>
                        <a:rPr lang="en-US" i="1" spc="-5" dirty="0">
                          <a:solidFill>
                            <a:schemeClr val="tx1"/>
                          </a:solidFill>
                        </a:rPr>
                        <m:t>x</m:t>
                      </m:r>
                      <m:r>
                        <m:rPr>
                          <m:nor/>
                        </m:rPr>
                        <a:rPr lang="en-US" b="0" spc="-5" dirty="0" smtClean="0">
                          <a:solidFill>
                            <a:schemeClr val="tx1"/>
                          </a:solidFill>
                        </a:rPr>
                        <m:t>)</m:t>
                      </m:r>
                      <m:sSubSup>
                        <m:sSubSupPr>
                          <m:ctrlPr>
                            <a:rPr lang="en-US" b="0" i="1" spc="-5" dirty="0" smtClean="0">
                              <a:solidFill>
                                <a:schemeClr val="tx1"/>
                              </a:solidFill>
                              <a:latin typeface="Cambria Math" panose="02040503050406030204" pitchFamily="18" charset="0"/>
                              <a:cs typeface="Times New Roman"/>
                            </a:rPr>
                          </m:ctrlPr>
                        </m:sSubSupPr>
                        <m:e>
                          <m:r>
                            <a:rPr lang="en-US" b="0" i="1" spc="-5" dirty="0" smtClean="0">
                              <a:solidFill>
                                <a:schemeClr val="tx1"/>
                              </a:solidFill>
                              <a:latin typeface="Cambria Math" panose="02040503050406030204" pitchFamily="18" charset="0"/>
                              <a:cs typeface="Times New Roman"/>
                            </a:rPr>
                            <m:t>|</m:t>
                          </m:r>
                        </m:e>
                        <m:sub>
                          <m:r>
                            <a:rPr lang="en-US" b="0" i="1" spc="-5" dirty="0" smtClean="0">
                              <a:solidFill>
                                <a:schemeClr val="tx1"/>
                              </a:solidFill>
                              <a:latin typeface="Cambria Math" panose="02040503050406030204" pitchFamily="18" charset="0"/>
                              <a:cs typeface="Times New Roman"/>
                            </a:rPr>
                            <m:t>10</m:t>
                          </m:r>
                        </m:sub>
                        <m:sup>
                          <m:r>
                            <a:rPr lang="en-US" b="0" i="1" spc="-5" dirty="0" smtClean="0">
                              <a:solidFill>
                                <a:schemeClr val="tx1"/>
                              </a:solidFill>
                              <a:latin typeface="Cambria Math" panose="02040503050406030204" pitchFamily="18" charset="0"/>
                              <a:cs typeface="Times New Roman"/>
                            </a:rPr>
                            <m:t>15</m:t>
                          </m:r>
                        </m:sup>
                      </m:sSubSup>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$187,500</m:t>
                      </m:r>
                    </m:oMath>
                  </m:oMathPara>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dirty="0">
                    <a:solidFill>
                      <a:schemeClr val="tx1"/>
                    </a:solidFill>
                  </a:rPr>
                  <a:t>(b) </a:t>
                </a:r>
                <a:r>
                  <a:rPr lang="en-US" spc="-10" dirty="0">
                    <a:solidFill>
                      <a:schemeClr val="tx1"/>
                    </a:solidFill>
                  </a:rPr>
                  <a:t>The</a:t>
                </a:r>
                <a:r>
                  <a:rPr lang="en-US" spc="-5" dirty="0">
                    <a:solidFill>
                      <a:schemeClr val="tx1"/>
                    </a:solidFill>
                  </a:rPr>
                  <a:t> cost </a:t>
                </a:r>
                <a:r>
                  <a:rPr lang="en-US" spc="-10" dirty="0">
                    <a:solidFill>
                      <a:schemeClr val="tx1"/>
                    </a:solidFill>
                  </a:rPr>
                  <a:t>o</a:t>
                </a:r>
                <a:r>
                  <a:rPr lang="en-US" spc="-5" dirty="0">
                    <a:solidFill>
                      <a:schemeClr val="tx1"/>
                    </a:solidFill>
                  </a:rPr>
                  <a:t>f increasing </a:t>
                </a:r>
                <a:r>
                  <a:rPr lang="en-US" spc="-10" dirty="0">
                    <a:solidFill>
                      <a:schemeClr val="tx1"/>
                    </a:solidFill>
                  </a:rPr>
                  <a:t>p</a:t>
                </a:r>
                <a:r>
                  <a:rPr lang="en-US" spc="-5" dirty="0">
                    <a:solidFill>
                      <a:schemeClr val="tx1"/>
                    </a:solidFill>
                  </a:rPr>
                  <a:t>roduction</a:t>
                </a:r>
                <a:r>
                  <a:rPr lang="en-US" dirty="0">
                    <a:solidFill>
                      <a:schemeClr val="tx1"/>
                    </a:solidFill>
                  </a:rPr>
                  <a:t> </a:t>
                </a:r>
                <a:r>
                  <a:rPr lang="en-US" spc="-5" dirty="0">
                    <a:solidFill>
                      <a:schemeClr val="tx1"/>
                    </a:solidFill>
                  </a:rPr>
                  <a:t>from 0 to 15,000</a:t>
                </a:r>
                <a:r>
                  <a:rPr lang="en-US" dirty="0">
                    <a:solidFill>
                      <a:schemeClr val="tx1"/>
                    </a:solidFill>
                  </a:rPr>
                  <a:t> </a:t>
                </a:r>
                <a:r>
                  <a:rPr lang="en-US" spc="-5" dirty="0">
                    <a:solidFill>
                      <a:schemeClr val="tx1"/>
                    </a:solidFill>
                  </a:rPr>
                  <a:t>chips</a:t>
                </a:r>
                <a:r>
                  <a:rPr lang="en-US" dirty="0">
                    <a:solidFill>
                      <a:schemeClr val="tx1"/>
                    </a:solidFill>
                  </a:rPr>
                  <a:t> </a:t>
                </a:r>
                <a:r>
                  <a:rPr lang="en-US" spc="-5" dirty="0">
                    <a:solidFill>
                      <a:schemeClr val="tx1"/>
                    </a:solidFill>
                  </a:rPr>
                  <a:t>is</a:t>
                </a: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i="1" spc="75" dirty="0">
                          <a:solidFill>
                            <a:schemeClr val="tx1"/>
                          </a:solidFill>
                        </a:rPr>
                        <m:t>C</m:t>
                      </m:r>
                      <m:r>
                        <m:rPr>
                          <m:nor/>
                        </m:rPr>
                        <a:rPr lang="en-US" spc="-10" dirty="0">
                          <a:solidFill>
                            <a:schemeClr val="tx1"/>
                          </a:solidFill>
                        </a:rPr>
                        <m:t>(15</m:t>
                      </m:r>
                      <m:r>
                        <m:rPr>
                          <m:nor/>
                        </m:rPr>
                        <a:rPr lang="en-US" spc="-5" dirty="0">
                          <a:solidFill>
                            <a:schemeClr val="tx1"/>
                          </a:solidFill>
                        </a:rPr>
                        <m:t>)</m:t>
                      </m:r>
                      <m:r>
                        <m:rPr>
                          <m:nor/>
                        </m:rPr>
                        <a:rPr lang="en-US" spc="-30" dirty="0">
                          <a:solidFill>
                            <a:schemeClr val="tx1"/>
                          </a:solidFill>
                        </a:rPr>
                        <m:t> </m:t>
                      </m:r>
                      <m:r>
                        <m:rPr>
                          <m:nor/>
                        </m:rPr>
                        <a:rPr lang="en-US" spc="-185" dirty="0">
                          <a:solidFill>
                            <a:schemeClr val="tx1"/>
                          </a:solidFill>
                        </a:rPr>
                        <m:t>−</m:t>
                      </m:r>
                      <m:r>
                        <m:rPr>
                          <m:nor/>
                        </m:rPr>
                        <a:rPr lang="en-US" spc="-100" dirty="0">
                          <a:solidFill>
                            <a:schemeClr val="tx1"/>
                          </a:solidFill>
                        </a:rPr>
                        <m:t> </m:t>
                      </m:r>
                      <m:r>
                        <m:rPr>
                          <m:nor/>
                        </m:rPr>
                        <a:rPr lang="en-US" i="1" spc="75" dirty="0">
                          <a:solidFill>
                            <a:schemeClr val="tx1"/>
                          </a:solidFill>
                        </a:rPr>
                        <m:t>C</m:t>
                      </m:r>
                      <m:r>
                        <m:rPr>
                          <m:nor/>
                        </m:rPr>
                        <a:rPr lang="en-US" spc="-10" dirty="0">
                          <a:solidFill>
                            <a:schemeClr val="tx1"/>
                          </a:solidFill>
                        </a:rPr>
                        <m:t>(0</m:t>
                      </m:r>
                      <m:r>
                        <m:rPr>
                          <m:nor/>
                        </m:rPr>
                        <a:rPr lang="en-US" spc="-5" dirty="0">
                          <a:solidFill>
                            <a:schemeClr val="tx1"/>
                          </a:solidFill>
                        </a:rPr>
                        <m:t>)</m:t>
                      </m:r>
                      <m:r>
                        <m:rPr>
                          <m:nor/>
                        </m:rPr>
                        <a:rPr lang="en-US" spc="25" dirty="0">
                          <a:solidFill>
                            <a:schemeClr val="tx1"/>
                          </a:solidFill>
                        </a:rPr>
                        <m:t> </m:t>
                      </m:r>
                      <m:r>
                        <m:rPr>
                          <m:nor/>
                        </m:rPr>
                        <a:rPr lang="en-US" spc="-25" dirty="0">
                          <a:solidFill>
                            <a:schemeClr val="tx1"/>
                          </a:solidFill>
                        </a:rPr>
                        <m:t>=</m:t>
                      </m:r>
                      <m:nary>
                        <m:naryPr>
                          <m:ctrlPr>
                            <a:rPr lang="en-US" i="1" spc="-25" dirty="0">
                              <a:solidFill>
                                <a:schemeClr val="tx1"/>
                              </a:solidFill>
                              <a:latin typeface="Cambria Math" panose="02040503050406030204" pitchFamily="18" charset="0"/>
                              <a:cs typeface="Lucida Sans Unicode"/>
                            </a:rPr>
                          </m:ctrlPr>
                        </m:naryPr>
                        <m:sub>
                          <m:r>
                            <a:rPr lang="en-US" i="1" spc="-25" dirty="0">
                              <a:solidFill>
                                <a:schemeClr val="tx1"/>
                              </a:solidFill>
                              <a:latin typeface="Cambria Math" panose="02040503050406030204" pitchFamily="18" charset="0"/>
                              <a:cs typeface="Lucida Sans Unicode"/>
                            </a:rPr>
                            <m:t>0</m:t>
                          </m:r>
                        </m:sub>
                        <m:sup>
                          <m:r>
                            <a:rPr lang="en-US" i="1" spc="-25" dirty="0">
                              <a:solidFill>
                                <a:schemeClr val="tx1"/>
                              </a:solidFill>
                              <a:latin typeface="Cambria Math" panose="02040503050406030204" pitchFamily="18" charset="0"/>
                              <a:cs typeface="Lucida Sans Unicode"/>
                            </a:rPr>
                            <m:t>15</m:t>
                          </m:r>
                        </m:sup>
                        <m:e>
                          <m:r>
                            <a:rPr lang="en-US" i="1" spc="-25" dirty="0">
                              <a:solidFill>
                                <a:schemeClr val="tx1"/>
                              </a:solidFill>
                              <a:latin typeface="Cambria Math" panose="02040503050406030204" pitchFamily="18" charset="0"/>
                              <a:cs typeface="Lucida Sans Unicode"/>
                            </a:rPr>
                            <m:t>(</m:t>
                          </m:r>
                          <m:r>
                            <m:rPr>
                              <m:nor/>
                            </m:rPr>
                            <a:rPr lang="en-US" spc="-10" dirty="0">
                              <a:solidFill>
                                <a:schemeClr val="tx1"/>
                              </a:solidFill>
                            </a:rPr>
                            <m:t>30</m:t>
                          </m:r>
                          <m:r>
                            <m:rPr>
                              <m:nor/>
                            </m:rPr>
                            <a:rPr lang="en-US" spc="20" dirty="0">
                              <a:solidFill>
                                <a:schemeClr val="tx1"/>
                              </a:solidFill>
                            </a:rPr>
                            <m:t>0</m:t>
                          </m:r>
                          <m:r>
                            <m:rPr>
                              <m:nor/>
                            </m:rPr>
                            <a:rPr lang="en-US" i="1" spc="-5" dirty="0">
                              <a:solidFill>
                                <a:schemeClr val="tx1"/>
                              </a:solidFill>
                            </a:rPr>
                            <m:t>x</m:t>
                          </m:r>
                          <m:r>
                            <m:rPr>
                              <m:nor/>
                            </m:rPr>
                            <a:rPr lang="en-US" i="1" spc="-165" dirty="0">
                              <a:solidFill>
                                <a:schemeClr val="tx1"/>
                              </a:solidFill>
                            </a:rPr>
                            <m:t> </m:t>
                          </m:r>
                          <m:r>
                            <m:rPr>
                              <m:nor/>
                            </m:rPr>
                            <a:rPr lang="en-US" baseline="29629" dirty="0">
                              <a:solidFill>
                                <a:schemeClr val="tx1"/>
                              </a:solidFill>
                            </a:rPr>
                            <m:t>2</m:t>
                          </m:r>
                          <m:r>
                            <m:rPr>
                              <m:nor/>
                            </m:rPr>
                            <a:rPr lang="en-US" spc="127" baseline="29629" dirty="0">
                              <a:solidFill>
                                <a:schemeClr val="tx1"/>
                              </a:solidFill>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400</m:t>
                          </m:r>
                          <m:r>
                            <m:rPr>
                              <m:nor/>
                            </m:rPr>
                            <a:rPr lang="en-US" spc="20" dirty="0">
                              <a:solidFill>
                                <a:schemeClr val="tx1"/>
                              </a:solidFill>
                            </a:rPr>
                            <m:t>0</m:t>
                          </m:r>
                          <m:r>
                            <m:rPr>
                              <m:nor/>
                            </m:rPr>
                            <a:rPr lang="en-US" i="1" spc="-5" dirty="0">
                              <a:solidFill>
                                <a:schemeClr val="tx1"/>
                              </a:solidFill>
                            </a:rPr>
                            <m:t>x</m:t>
                          </m:r>
                          <m:r>
                            <m:rPr>
                              <m:nor/>
                            </m:rPr>
                            <a:rPr lang="en-US" i="1" spc="6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40,000</m:t>
                          </m:r>
                          <m:r>
                            <a:rPr lang="en-US" i="1" spc="-10" dirty="0">
                              <a:solidFill>
                                <a:schemeClr val="tx1"/>
                              </a:solidFill>
                              <a:latin typeface="Cambria Math" panose="02040503050406030204" pitchFamily="18" charset="0"/>
                              <a:cs typeface="Times New Roman"/>
                            </a:rPr>
                            <m:t>)</m:t>
                          </m:r>
                        </m:e>
                      </m:nary>
                      <m:r>
                        <a:rPr lang="en-US" i="1" spc="-25" dirty="0">
                          <a:solidFill>
                            <a:schemeClr val="tx1"/>
                          </a:solidFill>
                          <a:latin typeface="Cambria Math" panose="02040503050406030204" pitchFamily="18" charset="0"/>
                          <a:cs typeface="Lucida Sans Unicode"/>
                        </a:rPr>
                        <m:t>𝑑𝑥</m:t>
                      </m:r>
                      <m:r>
                        <a:rPr lang="en-US" i="1" spc="-25" dirty="0">
                          <a:solidFill>
                            <a:schemeClr val="tx1"/>
                          </a:solidFill>
                          <a:latin typeface="Cambria Math" panose="02040503050406030204" pitchFamily="18" charset="0"/>
                          <a:cs typeface="Lucida Sans Unicode"/>
                        </a:rPr>
                        <m:t>=</m:t>
                      </m:r>
                    </m:oMath>
                  </m:oMathPara>
                </a14:m>
                <a:endParaRPr lang="en-US" spc="-2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10" dirty="0">
                          <a:solidFill>
                            <a:schemeClr val="tx1"/>
                          </a:solidFill>
                        </a:rPr>
                        <m:t>= (10</m:t>
                      </m:r>
                      <m:r>
                        <m:rPr>
                          <m:nor/>
                        </m:rPr>
                        <a:rPr lang="en-US" spc="20" dirty="0">
                          <a:solidFill>
                            <a:schemeClr val="tx1"/>
                          </a:solidFill>
                        </a:rPr>
                        <m:t>0</m:t>
                      </m:r>
                      <m:r>
                        <m:rPr>
                          <m:nor/>
                        </m:rPr>
                        <a:rPr lang="en-US" i="1" spc="-5" dirty="0">
                          <a:solidFill>
                            <a:schemeClr val="tx1"/>
                          </a:solidFill>
                        </a:rPr>
                        <m:t>x</m:t>
                      </m:r>
                      <m:r>
                        <a:rPr lang="en-US" i="1" dirty="0" smtClean="0">
                          <a:solidFill>
                            <a:schemeClr val="tx1"/>
                          </a:solidFill>
                          <a:latin typeface="Cambria Math" charset="0"/>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200</m:t>
                      </m:r>
                      <m:r>
                        <m:rPr>
                          <m:nor/>
                        </m:rPr>
                        <a:rPr lang="en-US" spc="20" dirty="0">
                          <a:solidFill>
                            <a:schemeClr val="tx1"/>
                          </a:solidFill>
                        </a:rPr>
                        <m:t>0</m:t>
                      </m:r>
                      <m:r>
                        <m:rPr>
                          <m:nor/>
                        </m:rPr>
                        <a:rPr lang="en-US" i="1" spc="-5" dirty="0">
                          <a:solidFill>
                            <a:schemeClr val="tx1"/>
                          </a:solidFill>
                        </a:rPr>
                        <m:t>x</m:t>
                      </m:r>
                      <m:r>
                        <a:rPr lang="en-US" i="1" dirty="0" smtClean="0">
                          <a:solidFill>
                            <a:schemeClr val="tx1"/>
                          </a:solidFill>
                          <a:latin typeface="Cambria Math" charset="0"/>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40,00</m:t>
                      </m:r>
                      <m:r>
                        <m:rPr>
                          <m:nor/>
                        </m:rPr>
                        <a:rPr lang="en-US" spc="20" dirty="0">
                          <a:solidFill>
                            <a:schemeClr val="tx1"/>
                          </a:solidFill>
                        </a:rPr>
                        <m:t>0</m:t>
                      </m:r>
                      <m:r>
                        <m:rPr>
                          <m:nor/>
                        </m:rPr>
                        <a:rPr lang="en-US" i="1" spc="-5" dirty="0">
                          <a:solidFill>
                            <a:schemeClr val="tx1"/>
                          </a:solidFill>
                        </a:rPr>
                        <m:t>x</m:t>
                      </m:r>
                      <m:r>
                        <m:rPr>
                          <m:nor/>
                        </m:rPr>
                        <a:rPr lang="en-US" spc="-5" dirty="0">
                          <a:solidFill>
                            <a:schemeClr val="tx1"/>
                          </a:solidFill>
                        </a:rPr>
                        <m:t>)</m:t>
                      </m:r>
                      <m:sSubSup>
                        <m:sSubSupPr>
                          <m:ctrlPr>
                            <a:rPr lang="en-US" i="1" spc="-5" dirty="0">
                              <a:solidFill>
                                <a:schemeClr val="tx1"/>
                              </a:solidFill>
                              <a:latin typeface="Cambria Math" panose="02040503050406030204" pitchFamily="18" charset="0"/>
                              <a:cs typeface="Times New Roman"/>
                            </a:rPr>
                          </m:ctrlPr>
                        </m:sSubSupPr>
                        <m:e>
                          <m:r>
                            <a:rPr lang="en-US" i="1" spc="-5" dirty="0">
                              <a:solidFill>
                                <a:schemeClr val="tx1"/>
                              </a:solidFill>
                              <a:latin typeface="Cambria Math" panose="02040503050406030204" pitchFamily="18" charset="0"/>
                              <a:cs typeface="Times New Roman"/>
                            </a:rPr>
                            <m:t>|</m:t>
                          </m:r>
                        </m:e>
                        <m:sub>
                          <m:r>
                            <a:rPr lang="en-US" i="1" spc="-5" dirty="0">
                              <a:solidFill>
                                <a:schemeClr val="tx1"/>
                              </a:solidFill>
                              <a:latin typeface="Cambria Math" panose="02040503050406030204" pitchFamily="18" charset="0"/>
                              <a:cs typeface="Times New Roman"/>
                            </a:rPr>
                            <m:t>0</m:t>
                          </m:r>
                        </m:sub>
                        <m:sup>
                          <m:r>
                            <a:rPr lang="en-US" i="1" spc="-5" dirty="0">
                              <a:solidFill>
                                <a:schemeClr val="tx1"/>
                              </a:solidFill>
                              <a:latin typeface="Cambria Math" panose="02040503050406030204" pitchFamily="18" charset="0"/>
                              <a:cs typeface="Times New Roman"/>
                            </a:rPr>
                            <m:t>15</m:t>
                          </m:r>
                        </m:sup>
                      </m:sSubSup>
                      <m:r>
                        <m:rPr>
                          <m:nor/>
                        </m:rPr>
                        <a:rPr lang="en-US" spc="-37" dirty="0">
                          <a:solidFill>
                            <a:schemeClr val="tx1"/>
                          </a:solidFill>
                        </a:rPr>
                        <m:t>=</m:t>
                      </m:r>
                      <m:r>
                        <m:rPr>
                          <m:nor/>
                        </m:rPr>
                        <a:rPr lang="en-US" spc="-60" dirty="0">
                          <a:solidFill>
                            <a:schemeClr val="tx1"/>
                          </a:solidFill>
                        </a:rPr>
                        <m:t> </m:t>
                      </m:r>
                      <m:r>
                        <m:rPr>
                          <m:nor/>
                        </m:rPr>
                        <a:rPr lang="en-US" spc="-15" dirty="0">
                          <a:solidFill>
                            <a:schemeClr val="tx1"/>
                          </a:solidFill>
                        </a:rPr>
                        <m:t>$487,500</m:t>
                      </m:r>
                    </m:oMath>
                  </m:oMathPara>
                </a14:m>
                <a:endParaRPr lang="en-US" dirty="0">
                  <a:solidFill>
                    <a:schemeClr val="tx1"/>
                  </a:solidFill>
                </a:endParaRPr>
              </a:p>
              <a:p>
                <a:pPr marL="0" indent="0">
                  <a:lnSpc>
                    <a:spcPct val="100000"/>
                  </a:lnSpc>
                  <a:buNone/>
                </a:pPr>
                <a:r>
                  <a:rPr lang="en-US" spc="-15" dirty="0">
                    <a:solidFill>
                      <a:schemeClr val="tx1"/>
                    </a:solidFill>
                  </a:rPr>
                  <a:t>Th</a:t>
                </a:r>
                <a:r>
                  <a:rPr lang="en-US" spc="-5" dirty="0">
                    <a:solidFill>
                      <a:schemeClr val="tx1"/>
                    </a:solidFill>
                  </a:rPr>
                  <a:t>e t</a:t>
                </a:r>
                <a:r>
                  <a:rPr lang="en-US" spc="-10" dirty="0">
                    <a:solidFill>
                      <a:schemeClr val="tx1"/>
                    </a:solidFill>
                  </a:rPr>
                  <a:t>ota</a:t>
                </a:r>
                <a:r>
                  <a:rPr lang="en-US" spc="-5" dirty="0">
                    <a:solidFill>
                      <a:schemeClr val="tx1"/>
                    </a:solidFill>
                  </a:rPr>
                  <a:t>l </a:t>
                </a:r>
                <a:r>
                  <a:rPr lang="en-US" spc="-10" dirty="0">
                    <a:solidFill>
                      <a:schemeClr val="tx1"/>
                    </a:solidFill>
                  </a:rPr>
                  <a:t>cos</a:t>
                </a:r>
                <a:r>
                  <a:rPr lang="en-US" spc="-5" dirty="0">
                    <a:solidFill>
                      <a:schemeClr val="tx1"/>
                    </a:solidFill>
                  </a:rPr>
                  <a:t>t </a:t>
                </a:r>
                <a:r>
                  <a:rPr lang="en-US" spc="-10" dirty="0">
                    <a:solidFill>
                      <a:schemeClr val="tx1"/>
                    </a:solidFill>
                  </a:rPr>
                  <a:t>o</a:t>
                </a:r>
                <a:r>
                  <a:rPr lang="en-US" spc="-5" dirty="0">
                    <a:solidFill>
                      <a:schemeClr val="tx1"/>
                    </a:solidFill>
                  </a:rPr>
                  <a:t>f </a:t>
                </a:r>
                <a:r>
                  <a:rPr lang="en-US" spc="-10" dirty="0">
                    <a:solidFill>
                      <a:schemeClr val="tx1"/>
                    </a:solidFill>
                  </a:rPr>
                  <a:t>producin</a:t>
                </a:r>
                <a:r>
                  <a:rPr lang="en-US" spc="-5" dirty="0">
                    <a:solidFill>
                      <a:schemeClr val="tx1"/>
                    </a:solidFill>
                  </a:rPr>
                  <a:t>g</a:t>
                </a:r>
                <a:r>
                  <a:rPr lang="en-US" dirty="0">
                    <a:solidFill>
                      <a:schemeClr val="tx1"/>
                    </a:solidFill>
                  </a:rPr>
                  <a:t> </a:t>
                </a:r>
                <a:r>
                  <a:rPr lang="en-US" spc="-10" dirty="0">
                    <a:solidFill>
                      <a:schemeClr val="tx1"/>
                    </a:solidFill>
                  </a:rPr>
                  <a:t>15,00</a:t>
                </a:r>
                <a:r>
                  <a:rPr lang="en-US" spc="-5" dirty="0">
                    <a:solidFill>
                      <a:schemeClr val="tx1"/>
                    </a:solidFill>
                  </a:rPr>
                  <a:t>0</a:t>
                </a:r>
                <a:r>
                  <a:rPr lang="en-US" dirty="0">
                    <a:solidFill>
                      <a:schemeClr val="tx1"/>
                    </a:solidFill>
                  </a:rPr>
                  <a:t> </a:t>
                </a:r>
                <a:r>
                  <a:rPr lang="en-US" spc="-10" dirty="0">
                    <a:solidFill>
                      <a:schemeClr val="tx1"/>
                    </a:solidFill>
                  </a:rPr>
                  <a:t>chip</a:t>
                </a:r>
                <a:r>
                  <a:rPr lang="en-US" spc="-5" dirty="0">
                    <a:solidFill>
                      <a:schemeClr val="tx1"/>
                    </a:solidFill>
                  </a:rPr>
                  <a:t>s</a:t>
                </a:r>
                <a:r>
                  <a:rPr lang="en-US" dirty="0">
                    <a:solidFill>
                      <a:schemeClr val="tx1"/>
                    </a:solidFill>
                  </a:rPr>
                  <a:t> </a:t>
                </a:r>
                <a:r>
                  <a:rPr lang="en-US" spc="-10" dirty="0">
                    <a:solidFill>
                      <a:schemeClr val="tx1"/>
                    </a:solidFill>
                  </a:rPr>
                  <a:t>include</a:t>
                </a:r>
                <a:r>
                  <a:rPr lang="en-US" spc="-5" dirty="0">
                    <a:solidFill>
                      <a:schemeClr val="tx1"/>
                    </a:solidFill>
                  </a:rPr>
                  <a:t>s</a:t>
                </a:r>
                <a:r>
                  <a:rPr lang="en-US" dirty="0">
                    <a:solidFill>
                      <a:schemeClr val="tx1"/>
                    </a:solidFill>
                  </a:rPr>
                  <a:t> </a:t>
                </a:r>
                <a:r>
                  <a:rPr lang="en-US" spc="-10" dirty="0">
                    <a:solidFill>
                      <a:schemeClr val="tx1"/>
                    </a:solidFill>
                  </a:rPr>
                  <a:t>th</a:t>
                </a:r>
                <a:r>
                  <a:rPr lang="en-US" spc="-5" dirty="0">
                    <a:solidFill>
                      <a:schemeClr val="tx1"/>
                    </a:solidFill>
                  </a:rPr>
                  <a:t>e s</a:t>
                </a:r>
                <a:r>
                  <a:rPr lang="en-US" spc="-10" dirty="0">
                    <a:solidFill>
                      <a:schemeClr val="tx1"/>
                    </a:solidFill>
                  </a:rPr>
                  <a:t>et-u</a:t>
                </a:r>
                <a:r>
                  <a:rPr lang="en-US" spc="-5" dirty="0">
                    <a:solidFill>
                      <a:schemeClr val="tx1"/>
                    </a:solidFill>
                  </a:rPr>
                  <a:t>p </a:t>
                </a:r>
                <a:r>
                  <a:rPr lang="en-US" spc="-10" dirty="0">
                    <a:solidFill>
                      <a:schemeClr val="tx1"/>
                    </a:solidFill>
                  </a:rPr>
                  <a:t>cost</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$30,000:</a:t>
                </a:r>
                <a:endParaRPr lang="en-US" dirty="0">
                  <a:solidFill>
                    <a:schemeClr val="tx1"/>
                  </a:solidFill>
                </a:endParaRPr>
              </a:p>
              <a:p>
                <a:pPr marL="0" indent="0" algn="ctr">
                  <a:lnSpc>
                    <a:spcPct val="100000"/>
                  </a:lnSpc>
                  <a:spcBef>
                    <a:spcPts val="590"/>
                  </a:spcBef>
                  <a:buNone/>
                </a:pPr>
                <a:r>
                  <a:rPr lang="en-US" i="1" spc="75" dirty="0">
                    <a:solidFill>
                      <a:schemeClr val="tx1"/>
                    </a:solidFill>
                  </a:rPr>
                  <a:t>C</a:t>
                </a:r>
                <a:r>
                  <a:rPr lang="en-US" spc="-10" dirty="0">
                    <a:solidFill>
                      <a:schemeClr val="tx1"/>
                    </a:solidFill>
                  </a:rPr>
                  <a:t>(15</a:t>
                </a:r>
                <a:r>
                  <a:rPr lang="en-US" spc="-5" dirty="0">
                    <a:solidFill>
                      <a:schemeClr val="tx1"/>
                    </a:solidFill>
                  </a:rPr>
                  <a:t>)</a:t>
                </a:r>
                <a:r>
                  <a:rPr lang="en-US" spc="25" dirty="0">
                    <a:solidFill>
                      <a:schemeClr val="tx1"/>
                    </a:solidFill>
                  </a:rPr>
                  <a:t> </a:t>
                </a:r>
                <a:r>
                  <a:rPr lang="en-US" spc="-25" dirty="0">
                    <a:solidFill>
                      <a:schemeClr val="tx1"/>
                    </a:solidFill>
                  </a:rPr>
                  <a:t>=</a:t>
                </a:r>
                <a:r>
                  <a:rPr lang="en-US" spc="-45" dirty="0">
                    <a:solidFill>
                      <a:schemeClr val="tx1"/>
                    </a:solidFill>
                  </a:rPr>
                  <a:t> </a:t>
                </a:r>
                <a:r>
                  <a:rPr lang="en-US" i="1" spc="75" dirty="0">
                    <a:solidFill>
                      <a:schemeClr val="tx1"/>
                    </a:solidFill>
                  </a:rPr>
                  <a:t>C</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487,50</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30,00</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487,50</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$517,500</a:t>
                </a:r>
                <a:endParaRPr lang="en-US" dirty="0">
                  <a:solidFill>
                    <a:schemeClr val="tx1"/>
                  </a:solidFill>
                </a:endParaRPr>
              </a:p>
              <a:p>
                <a:pPr>
                  <a:lnSpc>
                    <a:spcPct val="100000"/>
                  </a:lnSpc>
                  <a:spcBef>
                    <a:spcPts val="10"/>
                  </a:spcBef>
                </a:pPr>
                <a:endParaRPr lang="en-US" sz="48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b="-4463"/>
                </a:stretch>
              </a:blipFill>
            </p:spPr>
            <p:txBody>
              <a:bodyPr/>
              <a:lstStyle/>
              <a:p>
                <a:r>
                  <a:rPr lang="en-US">
                    <a:noFill/>
                  </a:rPr>
                  <a:t> </a:t>
                </a:r>
              </a:p>
            </p:txBody>
          </p:sp>
        </mc:Fallback>
      </mc:AlternateContent>
    </p:spTree>
    <p:extLst>
      <p:ext uri="{BB962C8B-B14F-4D97-AF65-F5344CB8AC3E}">
        <p14:creationId xmlns:p14="http://schemas.microsoft.com/office/powerpoint/2010/main" val="12082876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(1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solidFill>
                      <a:schemeClr val="tx1"/>
                    </a:solidFill>
                  </a:rPr>
                  <a:t>Integration (antidifferentiation) is generally </a:t>
                </a:r>
                <a:r>
                  <a:rPr lang="en-US" spc="-10" dirty="0">
                    <a:solidFill>
                      <a:schemeClr val="tx1"/>
                    </a:solidFill>
                  </a:rPr>
                  <a:t>more</a:t>
                </a:r>
                <a:r>
                  <a:rPr lang="en-US" spc="-5" dirty="0">
                    <a:solidFill>
                      <a:schemeClr val="tx1"/>
                    </a:solidFill>
                  </a:rPr>
                  <a:t> difficult than differentiation. There </a:t>
                </a:r>
                <a:r>
                  <a:rPr lang="en-US" spc="-10" dirty="0">
                    <a:solidFill>
                      <a:schemeClr val="tx1"/>
                    </a:solidFill>
                  </a:rPr>
                  <a:t>a</a:t>
                </a:r>
                <a:r>
                  <a:rPr lang="en-US" spc="-5" dirty="0">
                    <a:solidFill>
                      <a:schemeClr val="tx1"/>
                    </a:solidFill>
                  </a:rPr>
                  <a:t>re </a:t>
                </a:r>
                <a:r>
                  <a:rPr lang="en-US" spc="-10" dirty="0">
                    <a:solidFill>
                      <a:schemeClr val="tx1"/>
                    </a:solidFill>
                  </a:rPr>
                  <a:t>n</a:t>
                </a:r>
                <a:r>
                  <a:rPr lang="en-US" spc="-5" dirty="0">
                    <a:solidFill>
                      <a:schemeClr val="tx1"/>
                    </a:solidFill>
                  </a:rPr>
                  <a:t>o</a:t>
                </a:r>
                <a:r>
                  <a:rPr lang="en-US" spc="15" dirty="0">
                    <a:solidFill>
                      <a:schemeClr val="tx1"/>
                    </a:solidFill>
                  </a:rPr>
                  <a:t> </a:t>
                </a:r>
                <a:r>
                  <a:rPr lang="en-US" spc="-10" dirty="0">
                    <a:solidFill>
                      <a:schemeClr val="tx1"/>
                    </a:solidFill>
                  </a:rPr>
                  <a:t>sure-fir</a:t>
                </a:r>
                <a:r>
                  <a:rPr lang="en-US" spc="-5" dirty="0">
                    <a:solidFill>
                      <a:schemeClr val="tx1"/>
                    </a:solidFill>
                  </a:rPr>
                  <a:t>e</a:t>
                </a:r>
                <a:r>
                  <a:rPr lang="en-US" spc="15" dirty="0">
                    <a:solidFill>
                      <a:schemeClr val="tx1"/>
                    </a:solidFill>
                  </a:rPr>
                  <a:t> </a:t>
                </a:r>
                <a:r>
                  <a:rPr lang="en-US" spc="-10" dirty="0">
                    <a:solidFill>
                      <a:schemeClr val="tx1"/>
                    </a:solidFill>
                  </a:rPr>
                  <a:t>methods</a:t>
                </a:r>
                <a:r>
                  <a:rPr lang="en-US" spc="-5" dirty="0">
                    <a:solidFill>
                      <a:schemeClr val="tx1"/>
                    </a:solidFill>
                  </a:rPr>
                  <a:t>,</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5" dirty="0">
                    <a:solidFill>
                      <a:schemeClr val="tx1"/>
                    </a:solidFill>
                  </a:rPr>
                  <a:t>man</a:t>
                </a:r>
                <a:r>
                  <a:rPr lang="en-US" spc="-5" dirty="0">
                    <a:solidFill>
                      <a:schemeClr val="tx1"/>
                    </a:solidFill>
                  </a:rPr>
                  <a:t>y</a:t>
                </a:r>
                <a:r>
                  <a:rPr lang="en-US" spc="15" dirty="0">
                    <a:solidFill>
                      <a:schemeClr val="tx1"/>
                    </a:solidFill>
                  </a:rPr>
                  <a:t> </a:t>
                </a:r>
                <a:r>
                  <a:rPr lang="en-US" spc="-10" dirty="0">
                    <a:solidFill>
                      <a:schemeClr val="tx1"/>
                    </a:solidFill>
                  </a:rPr>
                  <a:t>antiderivative</a:t>
                </a:r>
                <a:r>
                  <a:rPr lang="en-US" spc="-5" dirty="0">
                    <a:solidFill>
                      <a:schemeClr val="tx1"/>
                    </a:solidFill>
                  </a:rPr>
                  <a:t>s</a:t>
                </a:r>
                <a:r>
                  <a:rPr lang="en-US" spc="15" dirty="0">
                    <a:solidFill>
                      <a:schemeClr val="tx1"/>
                    </a:solidFill>
                  </a:rPr>
                  <a:t> </a:t>
                </a:r>
                <a:r>
                  <a:rPr lang="en-US" spc="-10" dirty="0">
                    <a:solidFill>
                      <a:schemeClr val="tx1"/>
                    </a:solidFill>
                  </a:rPr>
                  <a:t>canno</a:t>
                </a:r>
                <a:r>
                  <a:rPr lang="en-US" spc="-5" dirty="0">
                    <a:solidFill>
                      <a:schemeClr val="tx1"/>
                    </a:solidFill>
                  </a:rPr>
                  <a:t>t</a:t>
                </a:r>
                <a:r>
                  <a:rPr lang="en-US" spc="15" dirty="0">
                    <a:solidFill>
                      <a:schemeClr val="tx1"/>
                    </a:solidFill>
                  </a:rPr>
                  <a:t> </a:t>
                </a:r>
                <a:r>
                  <a:rPr lang="en-US" spc="-10" dirty="0">
                    <a:solidFill>
                      <a:schemeClr val="tx1"/>
                    </a:solidFill>
                  </a:rPr>
                  <a:t>b</a:t>
                </a:r>
                <a:r>
                  <a:rPr lang="en-US" spc="-5" dirty="0">
                    <a:solidFill>
                      <a:schemeClr val="tx1"/>
                    </a:solidFill>
                  </a:rPr>
                  <a:t>e</a:t>
                </a:r>
                <a:r>
                  <a:rPr lang="en-US" spc="15" dirty="0">
                    <a:solidFill>
                      <a:schemeClr val="tx1"/>
                    </a:solidFill>
                  </a:rPr>
                  <a:t> </a:t>
                </a:r>
                <a:r>
                  <a:rPr lang="en-US" spc="-10" dirty="0">
                    <a:solidFill>
                      <a:schemeClr val="tx1"/>
                    </a:solidFill>
                  </a:rPr>
                  <a:t>expresse</a:t>
                </a:r>
                <a:r>
                  <a:rPr lang="en-US" spc="-5" dirty="0">
                    <a:solidFill>
                      <a:schemeClr val="tx1"/>
                    </a:solidFill>
                  </a:rPr>
                  <a:t>d</a:t>
                </a:r>
                <a:r>
                  <a:rPr lang="en-US" spc="15"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t</a:t>
                </a:r>
                <a:r>
                  <a:rPr lang="en-US" spc="-15" dirty="0">
                    <a:solidFill>
                      <a:schemeClr val="tx1"/>
                    </a:solidFill>
                  </a:rPr>
                  <a:t>erm</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elementar</a:t>
                </a:r>
                <a:r>
                  <a:rPr lang="en-US" spc="-5" dirty="0">
                    <a:solidFill>
                      <a:schemeClr val="tx1"/>
                    </a:solidFill>
                  </a:rPr>
                  <a:t>y</a:t>
                </a:r>
                <a:r>
                  <a:rPr lang="en-US" spc="75" dirty="0">
                    <a:solidFill>
                      <a:schemeClr val="tx1"/>
                    </a:solidFill>
                  </a:rPr>
                  <a:t> </a:t>
                </a:r>
                <a:r>
                  <a:rPr lang="en-US" spc="-10" dirty="0">
                    <a:solidFill>
                      <a:schemeClr val="tx1"/>
                    </a:solidFill>
                  </a:rPr>
                  <a:t>functions</a:t>
                </a:r>
                <a:r>
                  <a:rPr lang="en-US" spc="-5" dirty="0">
                    <a:solidFill>
                      <a:schemeClr val="tx1"/>
                    </a:solidFill>
                  </a:rPr>
                  <a:t>.</a:t>
                </a:r>
                <a:r>
                  <a:rPr lang="en-US" spc="75" dirty="0">
                    <a:solidFill>
                      <a:schemeClr val="tx1"/>
                    </a:solidFill>
                  </a:rPr>
                  <a:t> </a:t>
                </a:r>
                <a:r>
                  <a:rPr lang="en-US" spc="-15" dirty="0">
                    <a:solidFill>
                      <a:schemeClr val="tx1"/>
                    </a:solidFill>
                  </a:rPr>
                  <a:t>However</a:t>
                </a:r>
                <a:r>
                  <a:rPr lang="en-US" spc="-5" dirty="0">
                    <a:solidFill>
                      <a:schemeClr val="tx1"/>
                    </a:solidFill>
                  </a:rPr>
                  <a:t>,</a:t>
                </a:r>
                <a:r>
                  <a:rPr lang="en-US" spc="75" dirty="0">
                    <a:solidFill>
                      <a:schemeClr val="tx1"/>
                    </a:solidFill>
                  </a:rPr>
                  <a:t> </a:t>
                </a:r>
                <a:r>
                  <a:rPr lang="en-US" spc="-5" dirty="0">
                    <a:solidFill>
                      <a:schemeClr val="tx1"/>
                    </a:solidFill>
                  </a:rPr>
                  <a:t>t</a:t>
                </a:r>
                <a:r>
                  <a:rPr lang="en-US" spc="-10" dirty="0">
                    <a:solidFill>
                      <a:schemeClr val="tx1"/>
                    </a:solidFill>
                  </a:rPr>
                  <a:t>her</a:t>
                </a:r>
                <a:r>
                  <a:rPr lang="en-US" spc="-5" dirty="0">
                    <a:solidFill>
                      <a:schemeClr val="tx1"/>
                    </a:solidFill>
                  </a:rPr>
                  <a:t>e</a:t>
                </a:r>
                <a:r>
                  <a:rPr lang="en-US" spc="75" dirty="0">
                    <a:solidFill>
                      <a:schemeClr val="tx1"/>
                    </a:solidFill>
                  </a:rPr>
                  <a:t> </a:t>
                </a:r>
                <a:r>
                  <a:rPr lang="en-US" spc="-10" dirty="0">
                    <a:solidFill>
                      <a:schemeClr val="tx1"/>
                    </a:solidFill>
                  </a:rPr>
                  <a:t>ar</a:t>
                </a:r>
                <a:r>
                  <a:rPr lang="en-US" spc="-5" dirty="0">
                    <a:solidFill>
                      <a:schemeClr val="tx1"/>
                    </a:solidFill>
                  </a:rPr>
                  <a:t>e</a:t>
                </a:r>
                <a:r>
                  <a:rPr lang="en-US" spc="75" dirty="0">
                    <a:solidFill>
                      <a:schemeClr val="tx1"/>
                    </a:solidFill>
                  </a:rPr>
                  <a:t> </a:t>
                </a:r>
                <a:r>
                  <a:rPr lang="en-US" spc="-5" dirty="0">
                    <a:solidFill>
                      <a:schemeClr val="tx1"/>
                    </a:solidFill>
                  </a:rPr>
                  <a:t>a</a:t>
                </a:r>
                <a:r>
                  <a:rPr lang="en-US" spc="75" dirty="0">
                    <a:solidFill>
                      <a:schemeClr val="tx1"/>
                    </a:solidFill>
                  </a:rPr>
                  <a:t> </a:t>
                </a:r>
                <a:r>
                  <a:rPr lang="en-US" spc="-5" dirty="0">
                    <a:solidFill>
                      <a:schemeClr val="tx1"/>
                    </a:solidFill>
                  </a:rPr>
                  <a:t>f</a:t>
                </a:r>
                <a:r>
                  <a:rPr lang="en-US" spc="-10" dirty="0">
                    <a:solidFill>
                      <a:schemeClr val="tx1"/>
                    </a:solidFill>
                  </a:rPr>
                  <a:t>ew</a:t>
                </a:r>
                <a:r>
                  <a:rPr lang="en-US" spc="75" dirty="0">
                    <a:solidFill>
                      <a:schemeClr val="tx1"/>
                    </a:solidFill>
                  </a:rPr>
                  <a:t> </a:t>
                </a:r>
                <a:r>
                  <a:rPr lang="en-US" spc="-10" dirty="0">
                    <a:solidFill>
                      <a:schemeClr val="tx1"/>
                    </a:solidFill>
                  </a:rPr>
                  <a:t>importan</a:t>
                </a:r>
                <a:r>
                  <a:rPr lang="en-US" spc="-5" dirty="0">
                    <a:solidFill>
                      <a:schemeClr val="tx1"/>
                    </a:solidFill>
                  </a:rPr>
                  <a:t>t</a:t>
                </a:r>
                <a:r>
                  <a:rPr lang="en-US" spc="75" dirty="0">
                    <a:solidFill>
                      <a:schemeClr val="tx1"/>
                    </a:solidFill>
                  </a:rPr>
                  <a:t> </a:t>
                </a:r>
                <a:r>
                  <a:rPr lang="en-US" spc="-10" dirty="0">
                    <a:solidFill>
                      <a:schemeClr val="tx1"/>
                    </a:solidFill>
                  </a:rPr>
                  <a:t>genera</a:t>
                </a:r>
                <a:r>
                  <a:rPr lang="en-US" spc="-5" dirty="0">
                    <a:solidFill>
                      <a:schemeClr val="tx1"/>
                    </a:solidFill>
                  </a:rPr>
                  <a:t>l</a:t>
                </a:r>
                <a:r>
                  <a:rPr lang="en-US" spc="75" dirty="0">
                    <a:solidFill>
                      <a:schemeClr val="tx1"/>
                    </a:solidFill>
                  </a:rPr>
                  <a:t> </a:t>
                </a:r>
                <a:r>
                  <a:rPr lang="en-US" spc="-10" dirty="0">
                    <a:solidFill>
                      <a:schemeClr val="tx1"/>
                    </a:solidFill>
                  </a:rPr>
                  <a:t>techniques</a:t>
                </a:r>
                <a:r>
                  <a:rPr lang="en-US" spc="-5" dirty="0">
                    <a:solidFill>
                      <a:schemeClr val="tx1"/>
                    </a:solidFill>
                  </a:rPr>
                  <a:t>.</a:t>
                </a:r>
                <a:r>
                  <a:rPr lang="en-US" spc="75" dirty="0">
                    <a:solidFill>
                      <a:schemeClr val="tx1"/>
                    </a:solidFill>
                  </a:rPr>
                  <a:t> </a:t>
                </a:r>
                <a:r>
                  <a:rPr lang="en-US" spc="-15" dirty="0">
                    <a:solidFill>
                      <a:schemeClr val="tx1"/>
                    </a:solidFill>
                  </a:rPr>
                  <a:t>On</a:t>
                </a:r>
                <a:r>
                  <a:rPr lang="en-US" spc="-5" dirty="0">
                    <a:solidFill>
                      <a:schemeClr val="tx1"/>
                    </a:solidFill>
                  </a:rPr>
                  <a:t>e</a:t>
                </a:r>
                <a:r>
                  <a:rPr lang="en-US" spc="75" dirty="0">
                    <a:solidFill>
                      <a:schemeClr val="tx1"/>
                    </a:solidFill>
                  </a:rPr>
                  <a:t> </a:t>
                </a:r>
                <a:r>
                  <a:rPr lang="en-US" spc="-10" dirty="0">
                    <a:solidFill>
                      <a:schemeClr val="tx1"/>
                    </a:solidFill>
                  </a:rPr>
                  <a:t>suc</a:t>
                </a:r>
                <a:r>
                  <a:rPr lang="en-US" spc="-5" dirty="0">
                    <a:solidFill>
                      <a:schemeClr val="tx1"/>
                    </a:solidFill>
                  </a:rPr>
                  <a:t>h</a:t>
                </a:r>
                <a:r>
                  <a:rPr lang="en-US" spc="75" dirty="0">
                    <a:solidFill>
                      <a:schemeClr val="tx1"/>
                    </a:solidFill>
                  </a:rPr>
                  <a:t> </a:t>
                </a:r>
                <a:r>
                  <a:rPr lang="en-US" spc="-10" dirty="0">
                    <a:solidFill>
                      <a:schemeClr val="tx1"/>
                    </a:solidFill>
                  </a:rPr>
                  <a:t>tech</a:t>
                </a:r>
                <a:r>
                  <a:rPr lang="en-US" spc="-5" dirty="0">
                    <a:solidFill>
                      <a:schemeClr val="tx1"/>
                    </a:solidFill>
                  </a:rPr>
                  <a:t>nique</a:t>
                </a:r>
                <a:r>
                  <a:rPr lang="en-US" spc="20"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the</a:t>
                </a:r>
                <a:r>
                  <a:rPr lang="en-US" spc="20" dirty="0">
                    <a:solidFill>
                      <a:schemeClr val="tx1"/>
                    </a:solidFill>
                  </a:rPr>
                  <a:t> </a:t>
                </a:r>
                <a:r>
                  <a:rPr lang="en-US" b="1" i="1" spc="-5" dirty="0">
                    <a:solidFill>
                      <a:schemeClr val="tx1"/>
                    </a:solidFill>
                  </a:rPr>
                  <a:t>Substitution</a:t>
                </a:r>
                <a:r>
                  <a:rPr lang="en-US" b="1" i="1" spc="20" dirty="0">
                    <a:solidFill>
                      <a:schemeClr val="tx1"/>
                    </a:solidFill>
                  </a:rPr>
                  <a:t> </a:t>
                </a:r>
                <a:r>
                  <a:rPr lang="en-US" b="1" i="1" spc="-10" dirty="0">
                    <a:solidFill>
                      <a:schemeClr val="tx1"/>
                    </a:solidFill>
                  </a:rPr>
                  <a:t>Method</a:t>
                </a:r>
                <a:r>
                  <a:rPr lang="en-US" spc="-5" dirty="0">
                    <a:solidFill>
                      <a:schemeClr val="tx1"/>
                    </a:solidFill>
                  </a:rPr>
                  <a:t>,</a:t>
                </a:r>
                <a:r>
                  <a:rPr lang="en-US" spc="20" dirty="0">
                    <a:solidFill>
                      <a:schemeClr val="tx1"/>
                    </a:solidFill>
                  </a:rPr>
                  <a:t> </a:t>
                </a:r>
                <a:r>
                  <a:rPr lang="en-US" spc="-15" dirty="0">
                    <a:solidFill>
                      <a:schemeClr val="tx1"/>
                    </a:solidFill>
                  </a:rPr>
                  <a:t>w</a:t>
                </a:r>
                <a:r>
                  <a:rPr lang="en-US" spc="-5" dirty="0">
                    <a:solidFill>
                      <a:schemeClr val="tx1"/>
                    </a:solidFill>
                  </a:rPr>
                  <a:t>hich</a:t>
                </a:r>
                <a:r>
                  <a:rPr lang="en-US" spc="20"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essentially</a:t>
                </a:r>
                <a:r>
                  <a:rPr lang="en-US" spc="20" dirty="0">
                    <a:solidFill>
                      <a:schemeClr val="tx1"/>
                    </a:solidFill>
                  </a:rPr>
                  <a:t> </a:t>
                </a:r>
                <a:r>
                  <a:rPr lang="en-US" spc="-5" dirty="0">
                    <a:solidFill>
                      <a:schemeClr val="tx1"/>
                    </a:solidFill>
                  </a:rPr>
                  <a:t>an</a:t>
                </a:r>
                <a:r>
                  <a:rPr lang="en-US" spc="20" dirty="0">
                    <a:solidFill>
                      <a:schemeClr val="tx1"/>
                    </a:solidFill>
                  </a:rPr>
                  <a:t> </a:t>
                </a:r>
                <a:r>
                  <a:rPr lang="en-US" spc="-5" dirty="0">
                    <a:solidFill>
                      <a:schemeClr val="tx1"/>
                    </a:solidFill>
                  </a:rPr>
                  <a:t>inverse</a:t>
                </a:r>
                <a:r>
                  <a:rPr lang="en-US" spc="20" dirty="0">
                    <a:solidFill>
                      <a:schemeClr val="tx1"/>
                    </a:solidFill>
                  </a:rPr>
                  <a:t> </a:t>
                </a:r>
                <a:r>
                  <a:rPr lang="en-US" spc="-5" dirty="0">
                    <a:solidFill>
                      <a:schemeClr val="tx1"/>
                    </a:solidFill>
                  </a:rPr>
                  <a:t>of</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5" dirty="0">
                    <a:solidFill>
                      <a:schemeClr val="tx1"/>
                    </a:solidFill>
                  </a:rPr>
                  <a:t>C</a:t>
                </a:r>
                <a:r>
                  <a:rPr lang="en-US" spc="-5" dirty="0">
                    <a:solidFill>
                      <a:schemeClr val="tx1"/>
                    </a:solidFill>
                  </a:rPr>
                  <a:t>hain</a:t>
                </a:r>
                <a:r>
                  <a:rPr lang="en-US" spc="20" dirty="0">
                    <a:solidFill>
                      <a:schemeClr val="tx1"/>
                    </a:solidFill>
                  </a:rPr>
                  <a:t> </a:t>
                </a:r>
                <a:r>
                  <a:rPr lang="en-US" spc="-15" dirty="0">
                    <a:solidFill>
                      <a:schemeClr val="tx1"/>
                    </a:solidFill>
                  </a:rPr>
                  <a:t>R</a:t>
                </a:r>
                <a:r>
                  <a:rPr lang="en-US" spc="-5" dirty="0">
                    <a:solidFill>
                      <a:schemeClr val="tx1"/>
                    </a:solidFill>
                  </a:rPr>
                  <a:t>ule</a:t>
                </a:r>
                <a:r>
                  <a:rPr lang="en-US" spc="20" dirty="0">
                    <a:solidFill>
                      <a:schemeClr val="tx1"/>
                    </a:solidFill>
                  </a:rPr>
                  <a:t> </a:t>
                </a:r>
                <a:r>
                  <a:rPr lang="en-US" spc="-5" dirty="0">
                    <a:solidFill>
                      <a:schemeClr val="tx1"/>
                    </a:solidFill>
                  </a:rPr>
                  <a:t>for Differentiation.</a:t>
                </a:r>
              </a:p>
              <a:p>
                <a:pPr marL="36900" indent="0">
                  <a:lnSpc>
                    <a:spcPct val="100000"/>
                  </a:lnSpc>
                  <a:buNone/>
                </a:pPr>
                <a:endParaRPr lang="en-US" spc="-5" dirty="0">
                  <a:solidFill>
                    <a:schemeClr val="tx1"/>
                  </a:solidFill>
                </a:endParaRPr>
              </a:p>
              <a:p>
                <a:pPr marL="36900" indent="0">
                  <a:lnSpc>
                    <a:spcPct val="100000"/>
                  </a:lnSpc>
                  <a:buNone/>
                </a:pPr>
                <a:r>
                  <a:rPr lang="en-US" spc="-10" dirty="0">
                    <a:solidFill>
                      <a:schemeClr val="tx1"/>
                    </a:solidFill>
                  </a:rPr>
                  <a:t>Conside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 </a:t>
                </a:r>
                <a14:m>
                  <m:oMath xmlns:m="http://schemas.openxmlformats.org/officeDocument/2006/math">
                    <m:func>
                      <m:funcPr>
                        <m:ctrlPr>
                          <a:rPr lang="en-US" i="1" spc="-10">
                            <a:solidFill>
                              <a:schemeClr val="tx1"/>
                            </a:solidFill>
                            <a:latin typeface="Cambria Math" panose="02040503050406030204" pitchFamily="18" charset="0"/>
                            <a:cs typeface="Times New Roman"/>
                          </a:rPr>
                        </m:ctrlPr>
                      </m:funcPr>
                      <m:fName>
                        <m:nary>
                          <m:naryPr>
                            <m:limLoc m:val="undOvr"/>
                            <m:subHide m:val="on"/>
                            <m:supHide m:val="on"/>
                            <m:ctrlPr>
                              <a:rPr lang="en-US" i="1" spc="-10" smtClean="0">
                                <a:solidFill>
                                  <a:schemeClr val="tx1"/>
                                </a:solidFill>
                                <a:latin typeface="Cambria Math" panose="02040503050406030204" pitchFamily="18" charset="0"/>
                                <a:cs typeface="Times New Roman"/>
                              </a:rPr>
                            </m:ctrlPr>
                          </m:naryPr>
                          <m:sub/>
                          <m:sup/>
                          <m:e>
                            <m:r>
                              <a:rPr lang="en-US" b="0" i="1" spc="-10" smtClean="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cs typeface="Times New Roman"/>
                              </a:rPr>
                              <m:t>𝑥</m:t>
                            </m:r>
                          </m:e>
                        </m:nary>
                        <m:r>
                          <m:rPr>
                            <m:sty m:val="p"/>
                          </m:rPr>
                          <a:rPr lang="en-US" spc="-10">
                            <a:solidFill>
                              <a:schemeClr val="tx1"/>
                            </a:solidFill>
                            <a:latin typeface="Cambria Math" panose="02040503050406030204" pitchFamily="18" charset="0"/>
                            <a:cs typeface="Times New Roman"/>
                          </a:rPr>
                          <m:t>cos</m:t>
                        </m:r>
                      </m:fName>
                      <m:e>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2</m:t>
                            </m:r>
                          </m:sup>
                        </m:sSup>
                      </m:e>
                    </m:func>
                    <m:r>
                      <a:rPr lang="en-US" b="0" i="1" spc="-5" smtClean="0">
                        <a:solidFill>
                          <a:schemeClr val="tx1"/>
                        </a:solidFill>
                        <a:latin typeface="Cambria Math" panose="02040503050406030204" pitchFamily="18" charset="0"/>
                        <a:cs typeface="Times New Roman"/>
                      </a:rPr>
                      <m:t>𝑑𝑥</m:t>
                    </m:r>
                    <m:r>
                      <a:rPr lang="en-US" b="0" i="0"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 </m:t>
                    </m:r>
                  </m:oMath>
                </a14:m>
                <a:r>
                  <a:rPr lang="en-US" spc="-10" dirty="0">
                    <a:solidFill>
                      <a:schemeClr val="tx1"/>
                    </a:solidFill>
                  </a:rPr>
                  <a:t>We</a:t>
                </a:r>
                <a:r>
                  <a:rPr lang="en-US" dirty="0">
                    <a:solidFill>
                      <a:schemeClr val="tx1"/>
                    </a:solidFill>
                  </a:rPr>
                  <a:t>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evaluat</a:t>
                </a:r>
                <a:r>
                  <a:rPr lang="en-US" spc="-5" dirty="0">
                    <a:solidFill>
                      <a:schemeClr val="tx1"/>
                    </a:solidFill>
                  </a:rPr>
                  <a:t>e</a:t>
                </a:r>
                <a:r>
                  <a:rPr lang="en-US" dirty="0">
                    <a:solidFill>
                      <a:schemeClr val="tx1"/>
                    </a:solidFill>
                  </a:rPr>
                  <a:t> </a:t>
                </a:r>
                <a:r>
                  <a:rPr lang="en-US" spc="-5" dirty="0">
                    <a:solidFill>
                      <a:schemeClr val="tx1"/>
                    </a:solidFill>
                  </a:rPr>
                  <a:t>it</a:t>
                </a:r>
                <a:r>
                  <a:rPr lang="en-US" dirty="0">
                    <a:solidFill>
                      <a:schemeClr val="tx1"/>
                    </a:solidFill>
                  </a:rPr>
                  <a:t> </a:t>
                </a:r>
                <a:r>
                  <a:rPr lang="en-US" spc="-5" dirty="0">
                    <a:solidFill>
                      <a:schemeClr val="tx1"/>
                    </a:solidFill>
                  </a:rPr>
                  <a:t>if</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5" dirty="0">
                    <a:solidFill>
                      <a:schemeClr val="tx1"/>
                    </a:solidFill>
                  </a:rPr>
                  <a:t>r</a:t>
                </a:r>
                <a:r>
                  <a:rPr lang="en-US" spc="-15" dirty="0">
                    <a:solidFill>
                      <a:schemeClr val="tx1"/>
                    </a:solidFill>
                  </a:rPr>
                  <a:t>emembe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Chain Rul</a:t>
                </a:r>
                <a:r>
                  <a:rPr lang="en-US" spc="-5" dirty="0">
                    <a:solidFill>
                      <a:schemeClr val="tx1"/>
                    </a:solidFill>
                  </a:rPr>
                  <a:t>e </a:t>
                </a:r>
                <a:r>
                  <a:rPr lang="en-US" spc="-10" dirty="0">
                    <a:solidFill>
                      <a:schemeClr val="tx1"/>
                    </a:solidFill>
                  </a:rPr>
                  <a:t>calculation: </a:t>
                </a:r>
                <a14:m>
                  <m:oMath xmlns:m="http://schemas.openxmlformats.org/officeDocument/2006/math">
                    <m:f>
                      <m:fPr>
                        <m:ctrlPr>
                          <a:rPr lang="en-US"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𝑑</m:t>
                        </m:r>
                      </m:num>
                      <m:den>
                        <m:r>
                          <a:rPr lang="en-US" b="0" i="1" spc="-10" smtClean="0">
                            <a:solidFill>
                              <a:schemeClr val="tx1"/>
                            </a:solidFill>
                            <a:latin typeface="Cambria Math" panose="02040503050406030204" pitchFamily="18" charset="0"/>
                            <a:cs typeface="Times New Roman"/>
                          </a:rPr>
                          <m:t>𝑑𝑥</m:t>
                        </m:r>
                      </m:den>
                    </m:f>
                    <m:func>
                      <m:funcPr>
                        <m:ctrlPr>
                          <a:rPr lang="en-US" i="1" spc="-10" smtClean="0">
                            <a:solidFill>
                              <a:schemeClr val="tx1"/>
                            </a:solidFill>
                            <a:latin typeface="Cambria Math" panose="02040503050406030204" pitchFamily="18" charset="0"/>
                            <a:cs typeface="Times New Roman"/>
                          </a:rPr>
                        </m:ctrlPr>
                      </m:funcPr>
                      <m:fName>
                        <m:r>
                          <m:rPr>
                            <m:sty m:val="p"/>
                          </m:rPr>
                          <a:rPr lang="en-US" i="0" spc="-10" smtClean="0">
                            <a:solidFill>
                              <a:schemeClr val="tx1"/>
                            </a:solidFill>
                            <a:latin typeface="Cambria Math" panose="02040503050406030204" pitchFamily="18" charset="0"/>
                            <a:cs typeface="Times New Roman"/>
                          </a:rPr>
                          <m:t>sin</m:t>
                        </m:r>
                      </m:fName>
                      <m:e>
                        <m:sSup>
                          <m:sSupPr>
                            <m:ctrlPr>
                              <a:rPr lang="en-US" i="1" spc="-10" smtClean="0">
                                <a:solidFill>
                                  <a:schemeClr val="tx1"/>
                                </a:solidFill>
                                <a:latin typeface="Cambria Math" panose="02040503050406030204" pitchFamily="18" charset="0"/>
                                <a:cs typeface="Times New Roman"/>
                              </a:rPr>
                            </m:ctrlPr>
                          </m:sSupPr>
                          <m:e>
                            <m:r>
                              <a:rPr lang="en-US" i="1" spc="-10" smtClean="0">
                                <a:solidFill>
                                  <a:schemeClr val="tx1"/>
                                </a:solidFill>
                                <a:latin typeface="Cambria Math" panose="02040503050406030204" pitchFamily="18" charset="0"/>
                                <a:cs typeface="Times New Roman"/>
                              </a:rPr>
                              <m:t>𝑥</m:t>
                            </m:r>
                          </m:e>
                          <m:sup>
                            <m:r>
                              <a:rPr lang="en-US" i="1" spc="-10" smtClean="0">
                                <a:solidFill>
                                  <a:schemeClr val="tx1"/>
                                </a:solidFill>
                                <a:latin typeface="Cambria Math" panose="02040503050406030204" pitchFamily="18" charset="0"/>
                                <a:cs typeface="Times New Roman"/>
                              </a:rPr>
                              <m:t>2</m:t>
                            </m:r>
                          </m:sup>
                        </m:sSup>
                      </m:e>
                    </m:func>
                    <m:r>
                      <a:rPr lang="en-US" b="0" i="1" spc="-10" smtClean="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cs typeface="Times New Roman"/>
                      </a:rPr>
                      <m:t>𝑥</m:t>
                    </m:r>
                    <m:func>
                      <m:funcPr>
                        <m:ctrlPr>
                          <a:rPr lang="en-US" b="0" i="1" spc="-10" smtClean="0">
                            <a:solidFill>
                              <a:schemeClr val="tx1"/>
                            </a:solidFill>
                            <a:latin typeface="Cambria Math" panose="02040503050406030204" pitchFamily="18" charset="0"/>
                            <a:cs typeface="Times New Roman"/>
                          </a:rPr>
                        </m:ctrlPr>
                      </m:funcPr>
                      <m:fName>
                        <m:r>
                          <m:rPr>
                            <m:sty m:val="p"/>
                          </m:rPr>
                          <a:rPr lang="en-US" b="0" i="0" spc="-10" smtClean="0">
                            <a:solidFill>
                              <a:schemeClr val="tx1"/>
                            </a:solidFill>
                            <a:latin typeface="Cambria Math" panose="02040503050406030204" pitchFamily="18" charset="0"/>
                            <a:cs typeface="Times New Roman"/>
                          </a:rPr>
                          <m:t>cos</m:t>
                        </m:r>
                      </m:fName>
                      <m:e>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e>
                    </m:func>
                  </m:oMath>
                </a14:m>
                <a:r>
                  <a:rPr lang="en-US" dirty="0">
                    <a:solidFill>
                      <a:schemeClr val="tx1"/>
                    </a:solidFill>
                  </a:rPr>
                  <a:t>. </a:t>
                </a:r>
                <a:r>
                  <a:rPr lang="en-US" spc="-5" dirty="0">
                    <a:solidFill>
                      <a:schemeClr val="tx1"/>
                    </a:solidFill>
                  </a:rPr>
                  <a:t>This tells us that sin</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 is an antiderivative</a:t>
                </a:r>
                <a:r>
                  <a:rPr lang="en-US" dirty="0">
                    <a:solidFill>
                      <a:schemeClr val="tx1"/>
                    </a:solidFill>
                  </a:rPr>
                  <a:t> </a:t>
                </a:r>
                <a:r>
                  <a:rPr lang="en-US" spc="-10" dirty="0">
                    <a:solidFill>
                      <a:schemeClr val="tx1"/>
                    </a:solidFill>
                  </a:rPr>
                  <a:t>o</a:t>
                </a:r>
                <a:r>
                  <a:rPr lang="en-US" spc="-5" dirty="0">
                    <a:solidFill>
                      <a:schemeClr val="tx1"/>
                    </a:solidFill>
                  </a:rPr>
                  <a:t>f </a:t>
                </a:r>
                <a:r>
                  <a:rPr lang="en-US" spc="20" dirty="0">
                    <a:solidFill>
                      <a:schemeClr val="tx1"/>
                    </a:solidFill>
                  </a:rPr>
                  <a:t>2</a:t>
                </a:r>
                <a:r>
                  <a:rPr lang="en-US" i="1" spc="-5" dirty="0">
                    <a:solidFill>
                      <a:schemeClr val="tx1"/>
                    </a:solidFill>
                  </a:rPr>
                  <a:t>x</a:t>
                </a:r>
                <a:r>
                  <a:rPr lang="en-US" i="1" spc="5" dirty="0">
                    <a:solidFill>
                      <a:schemeClr val="tx1"/>
                    </a:solidFill>
                  </a:rPr>
                  <a:t> </a:t>
                </a:r>
                <a:r>
                  <a:rPr lang="en-US" spc="-5" dirty="0">
                    <a:solidFill>
                      <a:schemeClr val="tx1"/>
                    </a:solidFill>
                  </a:rPr>
                  <a:t>cos</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therefore,</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func>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906246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(2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A</a:t>
                </a:r>
                <a:r>
                  <a:rPr lang="en-US" spc="-5" dirty="0">
                    <a:solidFill>
                      <a:schemeClr val="tx1"/>
                    </a:solidFill>
                  </a:rPr>
                  <a:t> s</a:t>
                </a:r>
                <a:r>
                  <a:rPr lang="en-US" spc="-10" dirty="0">
                    <a:solidFill>
                      <a:schemeClr val="tx1"/>
                    </a:solidFill>
                  </a:rPr>
                  <a:t>imila</a:t>
                </a:r>
                <a:r>
                  <a:rPr lang="en-US" spc="-5" dirty="0">
                    <a:solidFill>
                      <a:schemeClr val="tx1"/>
                    </a:solidFill>
                  </a:rPr>
                  <a:t>r </a:t>
                </a:r>
                <a:r>
                  <a:rPr lang="en-US" spc="-10" dirty="0">
                    <a:solidFill>
                      <a:schemeClr val="tx1"/>
                    </a:solidFill>
                  </a:rPr>
                  <a:t>Chai</a:t>
                </a:r>
                <a:r>
                  <a:rPr lang="en-US" spc="-5" dirty="0">
                    <a:solidFill>
                      <a:schemeClr val="tx1"/>
                    </a:solidFill>
                  </a:rPr>
                  <a:t>n</a:t>
                </a:r>
                <a:r>
                  <a:rPr lang="en-US" dirty="0">
                    <a:solidFill>
                      <a:schemeClr val="tx1"/>
                    </a:solidFill>
                  </a:rPr>
                  <a:t> </a:t>
                </a:r>
                <a:r>
                  <a:rPr lang="en-US" spc="-10" dirty="0">
                    <a:solidFill>
                      <a:schemeClr val="tx1"/>
                    </a:solidFill>
                  </a:rPr>
                  <a:t>Rul</a:t>
                </a:r>
                <a:r>
                  <a:rPr lang="en-US" spc="-5" dirty="0">
                    <a:solidFill>
                      <a:schemeClr val="tx1"/>
                    </a:solidFill>
                  </a:rPr>
                  <a:t>e </a:t>
                </a:r>
                <a:r>
                  <a:rPr lang="en-US" spc="-10" dirty="0">
                    <a:solidFill>
                      <a:schemeClr val="tx1"/>
                    </a:solidFill>
                  </a:rPr>
                  <a:t>calculatio</a:t>
                </a:r>
                <a:r>
                  <a:rPr lang="en-US" spc="-5" dirty="0">
                    <a:solidFill>
                      <a:schemeClr val="tx1"/>
                    </a:solidFill>
                  </a:rPr>
                  <a:t>n</a:t>
                </a:r>
                <a:r>
                  <a:rPr lang="en-US" dirty="0">
                    <a:solidFill>
                      <a:schemeClr val="tx1"/>
                    </a:solidFill>
                  </a:rPr>
                  <a:t> </a:t>
                </a:r>
                <a:r>
                  <a:rPr lang="en-US" spc="-5" dirty="0">
                    <a:solidFill>
                      <a:schemeClr val="tx1"/>
                    </a:solidFill>
                  </a:rPr>
                  <a:t>s</a:t>
                </a:r>
                <a:r>
                  <a:rPr lang="en-US" spc="-15" dirty="0">
                    <a:solidFill>
                      <a:schemeClr val="tx1"/>
                    </a:solidFill>
                  </a:rPr>
                  <a:t>how</a:t>
                </a:r>
                <a:r>
                  <a:rPr lang="en-US" spc="-5" dirty="0">
                    <a:solidFill>
                      <a:schemeClr val="tx1"/>
                    </a:solidFill>
                  </a:rPr>
                  <a:t>s</a:t>
                </a:r>
                <a:r>
                  <a:rPr lang="en-US" dirty="0">
                    <a:solidFill>
                      <a:schemeClr val="tx1"/>
                    </a:solidFill>
                  </a:rPr>
                  <a:t> </a:t>
                </a:r>
                <a:r>
                  <a:rPr lang="en-US" spc="-5" dirty="0">
                    <a:solidFill>
                      <a:schemeClr val="tx1"/>
                    </a:solidFill>
                  </a:rPr>
                  <a:t>t</a:t>
                </a:r>
                <a:r>
                  <a:rPr lang="en-US" spc="-10" dirty="0">
                    <a:solidFill>
                      <a:schemeClr val="tx1"/>
                    </a:solidFill>
                  </a:rPr>
                  <a:t>hat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e>
                          </m:d>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e>
                              </m:d>
                            </m:e>
                          </m:func>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m:t>
                              </m:r>
                            </m:e>
                          </m:func>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a:p>
                <a:pPr marL="36900" indent="0">
                  <a:lnSpc>
                    <a:spcPct val="100000"/>
                  </a:lnSpc>
                  <a:buNone/>
                </a:pPr>
                <a:r>
                  <a:rPr lang="en-US" spc="-5" dirty="0">
                    <a:solidFill>
                      <a:schemeClr val="tx1"/>
                    </a:solidFill>
                  </a:rPr>
                  <a:t>In</a:t>
                </a:r>
                <a:r>
                  <a:rPr lang="en-US" spc="30" dirty="0">
                    <a:solidFill>
                      <a:schemeClr val="tx1"/>
                    </a:solidFill>
                  </a:rPr>
                  <a:t> </a:t>
                </a:r>
                <a:r>
                  <a:rPr lang="en-US" spc="-5" dirty="0">
                    <a:solidFill>
                      <a:schemeClr val="tx1"/>
                    </a:solidFill>
                  </a:rPr>
                  <a:t>both</a:t>
                </a:r>
                <a:r>
                  <a:rPr lang="en-US" spc="30" dirty="0">
                    <a:solidFill>
                      <a:schemeClr val="tx1"/>
                    </a:solidFill>
                  </a:rPr>
                  <a:t> </a:t>
                </a:r>
                <a:r>
                  <a:rPr lang="en-US" spc="-5" dirty="0">
                    <a:solidFill>
                      <a:schemeClr val="tx1"/>
                    </a:solidFill>
                  </a:rPr>
                  <a:t>cases,</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integrand</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the</a:t>
                </a:r>
                <a:r>
                  <a:rPr lang="en-US" spc="30" dirty="0">
                    <a:solidFill>
                      <a:schemeClr val="tx1"/>
                    </a:solidFill>
                  </a:rPr>
                  <a:t> </a:t>
                </a:r>
                <a:r>
                  <a:rPr lang="en-US" spc="-10" dirty="0">
                    <a:solidFill>
                      <a:schemeClr val="tx1"/>
                    </a:solidFill>
                  </a:rPr>
                  <a:t>p</a:t>
                </a:r>
                <a:r>
                  <a:rPr lang="en-US" spc="-5" dirty="0">
                    <a:solidFill>
                      <a:schemeClr val="tx1"/>
                    </a:solidFill>
                  </a:rPr>
                  <a:t>roduct</a:t>
                </a:r>
                <a:r>
                  <a:rPr lang="en-US" spc="35" dirty="0">
                    <a:solidFill>
                      <a:schemeClr val="tx1"/>
                    </a:solidFill>
                  </a:rPr>
                  <a:t> </a:t>
                </a:r>
                <a:r>
                  <a:rPr lang="en-US" spc="-5" dirty="0">
                    <a:solidFill>
                      <a:schemeClr val="tx1"/>
                    </a:solidFill>
                  </a:rPr>
                  <a:t>of</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composite</a:t>
                </a:r>
                <a:r>
                  <a:rPr lang="en-US" spc="30" dirty="0">
                    <a:solidFill>
                      <a:schemeClr val="tx1"/>
                    </a:solidFill>
                  </a:rPr>
                  <a:t> </a:t>
                </a:r>
                <a:r>
                  <a:rPr lang="en-US" spc="-5" dirty="0">
                    <a:solidFill>
                      <a:schemeClr val="tx1"/>
                    </a:solidFill>
                  </a:rPr>
                  <a:t>function</a:t>
                </a:r>
                <a:r>
                  <a:rPr lang="en-US" spc="30" dirty="0">
                    <a:solidFill>
                      <a:schemeClr val="tx1"/>
                    </a:solidFill>
                  </a:rPr>
                  <a:t> </a:t>
                </a:r>
                <a:r>
                  <a:rPr lang="en-US" spc="-5" dirty="0">
                    <a:solidFill>
                      <a:schemeClr val="tx1"/>
                    </a:solidFill>
                  </a:rPr>
                  <a:t>and</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derivative</a:t>
                </a:r>
                <a:r>
                  <a:rPr lang="en-US" spc="30"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i</a:t>
                </a:r>
                <a:r>
                  <a:rPr lang="en-US" spc="-10" dirty="0">
                    <a:solidFill>
                      <a:schemeClr val="tx1"/>
                    </a:solidFill>
                  </a:rPr>
                  <a:t>nsid</a:t>
                </a:r>
                <a:r>
                  <a:rPr lang="en-US" spc="-5" dirty="0">
                    <a:solidFill>
                      <a:schemeClr val="tx1"/>
                    </a:solidFill>
                  </a:rPr>
                  <a:t>e</a:t>
                </a:r>
                <a:r>
                  <a:rPr lang="en-US" spc="10" dirty="0">
                    <a:solidFill>
                      <a:schemeClr val="tx1"/>
                    </a:solidFill>
                  </a:rPr>
                  <a:t> </a:t>
                </a:r>
                <a:r>
                  <a:rPr lang="en-US" spc="-5" dirty="0">
                    <a:solidFill>
                      <a:schemeClr val="tx1"/>
                    </a:solidFill>
                  </a:rPr>
                  <a:t>f</a:t>
                </a:r>
                <a:r>
                  <a:rPr lang="en-US" spc="-10" dirty="0">
                    <a:solidFill>
                      <a:schemeClr val="tx1"/>
                    </a:solidFill>
                  </a:rPr>
                  <a:t>unction</a:t>
                </a:r>
                <a:r>
                  <a:rPr lang="en-US" spc="-5" dirty="0">
                    <a:solidFill>
                      <a:schemeClr val="tx1"/>
                    </a:solidFill>
                  </a:rPr>
                  <a:t>.</a:t>
                </a:r>
                <a:r>
                  <a:rPr lang="en-US" spc="10" dirty="0">
                    <a:solidFill>
                      <a:schemeClr val="tx1"/>
                    </a:solidFill>
                  </a:rPr>
                  <a:t> </a:t>
                </a:r>
              </a:p>
              <a:p>
                <a:pPr marL="36900" indent="0">
                  <a:lnSpc>
                    <a:spcPct val="100000"/>
                  </a:lnSpc>
                  <a:buNone/>
                </a:pPr>
                <a:endParaRPr lang="en-US" spc="10" dirty="0"/>
              </a:p>
              <a:p>
                <a:pPr marL="36900" indent="0">
                  <a:lnSpc>
                    <a:spcPct val="100000"/>
                  </a:lnSpc>
                  <a:buNone/>
                </a:pPr>
                <a:r>
                  <a:rPr lang="en-US" spc="-15" dirty="0">
                    <a:solidFill>
                      <a:schemeClr val="tx1"/>
                    </a:solidFill>
                  </a:rPr>
                  <a:t>Th</a:t>
                </a:r>
                <a:r>
                  <a:rPr lang="en-US" spc="-5" dirty="0">
                    <a:solidFill>
                      <a:schemeClr val="tx1"/>
                    </a:solidFill>
                  </a:rPr>
                  <a:t>e</a:t>
                </a:r>
                <a:r>
                  <a:rPr lang="en-US" spc="10" dirty="0">
                    <a:solidFill>
                      <a:schemeClr val="tx1"/>
                    </a:solidFill>
                  </a:rPr>
                  <a:t> </a:t>
                </a:r>
                <a:r>
                  <a:rPr lang="en-US" spc="-10" dirty="0">
                    <a:solidFill>
                      <a:schemeClr val="tx1"/>
                    </a:solidFill>
                  </a:rPr>
                  <a:t>Chai</a:t>
                </a:r>
                <a:r>
                  <a:rPr lang="en-US" spc="-5" dirty="0">
                    <a:solidFill>
                      <a:schemeClr val="tx1"/>
                    </a:solidFill>
                  </a:rPr>
                  <a:t>n</a:t>
                </a:r>
                <a:r>
                  <a:rPr lang="en-US" spc="10" dirty="0">
                    <a:solidFill>
                      <a:schemeClr val="tx1"/>
                    </a:solidFill>
                  </a:rPr>
                  <a:t> </a:t>
                </a:r>
                <a:r>
                  <a:rPr lang="en-US" spc="-10" dirty="0">
                    <a:solidFill>
                      <a:schemeClr val="tx1"/>
                    </a:solidFill>
                  </a:rPr>
                  <a:t>Rul</a:t>
                </a:r>
                <a:r>
                  <a:rPr lang="en-US" spc="-5" dirty="0">
                    <a:solidFill>
                      <a:schemeClr val="tx1"/>
                    </a:solidFill>
                  </a:rPr>
                  <a:t>e</a:t>
                </a:r>
                <a:r>
                  <a:rPr lang="en-US" spc="10" dirty="0">
                    <a:solidFill>
                      <a:schemeClr val="tx1"/>
                    </a:solidFill>
                  </a:rPr>
                  <a:t> </a:t>
                </a:r>
                <a:r>
                  <a:rPr lang="en-US" spc="-10" dirty="0">
                    <a:solidFill>
                      <a:schemeClr val="tx1"/>
                    </a:solidFill>
                  </a:rPr>
                  <a:t>doe</a:t>
                </a:r>
                <a:r>
                  <a:rPr lang="en-US" spc="-5" dirty="0">
                    <a:solidFill>
                      <a:schemeClr val="tx1"/>
                    </a:solidFill>
                  </a:rPr>
                  <a:t>s</a:t>
                </a:r>
                <a:r>
                  <a:rPr lang="en-US" spc="10" dirty="0">
                    <a:solidFill>
                      <a:schemeClr val="tx1"/>
                    </a:solidFill>
                  </a:rPr>
                  <a:t> </a:t>
                </a:r>
                <a:r>
                  <a:rPr lang="en-US" spc="-10" dirty="0">
                    <a:solidFill>
                      <a:schemeClr val="tx1"/>
                    </a:solidFill>
                  </a:rPr>
                  <a:t>no</a:t>
                </a:r>
                <a:r>
                  <a:rPr lang="en-US" spc="-5" dirty="0">
                    <a:solidFill>
                      <a:schemeClr val="tx1"/>
                    </a:solidFill>
                  </a:rPr>
                  <a:t>t</a:t>
                </a:r>
                <a:r>
                  <a:rPr lang="en-US" spc="10" dirty="0">
                    <a:solidFill>
                      <a:schemeClr val="tx1"/>
                    </a:solidFill>
                  </a:rPr>
                  <a:t> </a:t>
                </a:r>
                <a:r>
                  <a:rPr lang="en-US" spc="-10" dirty="0">
                    <a:solidFill>
                      <a:schemeClr val="tx1"/>
                    </a:solidFill>
                  </a:rPr>
                  <a:t>hel</a:t>
                </a:r>
                <a:r>
                  <a:rPr lang="en-US" spc="-5" dirty="0">
                    <a:solidFill>
                      <a:schemeClr val="tx1"/>
                    </a:solidFill>
                  </a:rPr>
                  <a:t>p</a:t>
                </a:r>
                <a:r>
                  <a:rPr lang="en-US" spc="10" dirty="0">
                    <a:solidFill>
                      <a:schemeClr val="tx1"/>
                    </a:solidFill>
                  </a:rPr>
                  <a:t> </a:t>
                </a:r>
                <a:r>
                  <a:rPr lang="en-US" spc="-5" dirty="0">
                    <a:solidFill>
                      <a:schemeClr val="tx1"/>
                    </a:solidFill>
                  </a:rPr>
                  <a:t>if</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a:t>
                </a:r>
                <a:r>
                  <a:rPr lang="en-US" spc="-10" dirty="0">
                    <a:solidFill>
                      <a:schemeClr val="tx1"/>
                    </a:solidFill>
                  </a:rPr>
                  <a:t>derivativ</a:t>
                </a:r>
                <a:r>
                  <a:rPr lang="en-US" spc="-5" dirty="0">
                    <a:solidFill>
                      <a:schemeClr val="tx1"/>
                    </a:solidFill>
                  </a:rPr>
                  <a:t>e</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a:t>
                </a:r>
                <a:r>
                  <a:rPr lang="en-US" spc="-10" dirty="0">
                    <a:solidFill>
                      <a:schemeClr val="tx1"/>
                    </a:solidFill>
                  </a:rPr>
                  <a:t>insid</a:t>
                </a:r>
                <a:r>
                  <a:rPr lang="en-US" spc="-5" dirty="0">
                    <a:solidFill>
                      <a:schemeClr val="tx1"/>
                    </a:solidFill>
                  </a:rPr>
                  <a:t>e</a:t>
                </a:r>
                <a:r>
                  <a:rPr lang="en-US" spc="10" dirty="0">
                    <a:solidFill>
                      <a:schemeClr val="tx1"/>
                    </a:solidFill>
                  </a:rPr>
                  <a:t> </a:t>
                </a:r>
                <a:r>
                  <a:rPr lang="en-US" spc="-10" dirty="0">
                    <a:solidFill>
                      <a:schemeClr val="tx1"/>
                    </a:solidFill>
                  </a:rPr>
                  <a:t>function i</a:t>
                </a:r>
                <a:r>
                  <a:rPr lang="en-US" spc="-5" dirty="0">
                    <a:solidFill>
                      <a:schemeClr val="tx1"/>
                    </a:solidFill>
                  </a:rPr>
                  <a:t>s</a:t>
                </a:r>
                <a:r>
                  <a:rPr lang="en-US" dirty="0">
                    <a:solidFill>
                      <a:schemeClr val="tx1"/>
                    </a:solidFill>
                  </a:rPr>
                  <a:t> </a:t>
                </a:r>
                <a:r>
                  <a:rPr lang="en-US" spc="-10" dirty="0">
                    <a:solidFill>
                      <a:schemeClr val="tx1"/>
                    </a:solidFill>
                  </a:rPr>
                  <a:t>missing</a:t>
                </a:r>
                <a:r>
                  <a:rPr lang="en-US" spc="-5" dirty="0">
                    <a:solidFill>
                      <a:schemeClr val="tx1"/>
                    </a:solidFill>
                  </a:rPr>
                  <a:t>.</a:t>
                </a:r>
                <a:r>
                  <a:rPr lang="en-US" dirty="0">
                    <a:solidFill>
                      <a:schemeClr val="tx1"/>
                    </a:solidFill>
                  </a:rPr>
                  <a:t> </a:t>
                </a:r>
                <a:r>
                  <a:rPr lang="en-US" spc="-15" dirty="0">
                    <a:solidFill>
                      <a:schemeClr val="tx1"/>
                    </a:solidFill>
                  </a:rPr>
                  <a:t>Fo</a:t>
                </a:r>
                <a:r>
                  <a:rPr lang="en-US" spc="-5" dirty="0">
                    <a:solidFill>
                      <a:schemeClr val="tx1"/>
                    </a:solidFill>
                  </a:rPr>
                  <a:t>r</a:t>
                </a:r>
                <a:r>
                  <a:rPr lang="en-US" dirty="0">
                    <a:solidFill>
                      <a:schemeClr val="tx1"/>
                    </a:solidFill>
                  </a:rPr>
                  <a:t> </a:t>
                </a:r>
                <a:r>
                  <a:rPr lang="en-US" spc="-10" dirty="0">
                    <a:solidFill>
                      <a:schemeClr val="tx1"/>
                    </a:solidFill>
                  </a:rPr>
                  <a:t>instance</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canno</a:t>
                </a:r>
                <a:r>
                  <a:rPr lang="en-US" spc="-5" dirty="0">
                    <a:solidFill>
                      <a:schemeClr val="tx1"/>
                    </a:solidFill>
                  </a:rPr>
                  <a:t>t</a:t>
                </a:r>
                <a:r>
                  <a:rPr lang="en-US" dirty="0">
                    <a:solidFill>
                      <a:schemeClr val="tx1"/>
                    </a:solidFill>
                  </a:rPr>
                  <a:t> </a:t>
                </a:r>
                <a:r>
                  <a:rPr lang="en-US" spc="-10" dirty="0">
                    <a:solidFill>
                      <a:schemeClr val="tx1"/>
                    </a:solidFill>
                  </a:rPr>
                  <a:t>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Chai</a:t>
                </a:r>
                <a:r>
                  <a:rPr lang="en-US" spc="-5" dirty="0">
                    <a:solidFill>
                      <a:schemeClr val="tx1"/>
                    </a:solidFill>
                  </a:rPr>
                  <a:t>n</a:t>
                </a:r>
                <a:r>
                  <a:rPr lang="en-US" dirty="0">
                    <a:solidFill>
                      <a:schemeClr val="tx1"/>
                    </a:solidFill>
                  </a:rPr>
                  <a:t> </a:t>
                </a:r>
                <a:r>
                  <a:rPr lang="en-US" spc="-10" dirty="0">
                    <a:solidFill>
                      <a:schemeClr val="tx1"/>
                    </a:solidFill>
                  </a:rPr>
                  <a:t>Rul</a:t>
                </a:r>
                <a:r>
                  <a:rPr lang="en-US" spc="-5" dirty="0">
                    <a:solidFill>
                      <a:schemeClr val="tx1"/>
                    </a:solidFill>
                  </a:rPr>
                  <a:t>e</a:t>
                </a:r>
                <a:r>
                  <a:rPr lang="en-US" dirty="0">
                    <a:solidFill>
                      <a:schemeClr val="tx1"/>
                    </a:solidFill>
                  </a:rPr>
                  <a:t> </a:t>
                </a:r>
                <a:r>
                  <a:rPr lang="en-US" spc="-5" dirty="0">
                    <a:solidFill>
                      <a:schemeClr val="tx1"/>
                    </a:solidFill>
                  </a:rPr>
                  <a:t>to</a:t>
                </a:r>
                <a:r>
                  <a:rPr lang="en-US" dirty="0">
                    <a:solidFill>
                      <a:schemeClr val="tx1"/>
                    </a:solidFill>
                  </a:rPr>
                  <a:t> </a:t>
                </a:r>
                <a:r>
                  <a:rPr lang="en-US" spc="-10" dirty="0">
                    <a:solidFill>
                      <a:schemeClr val="tx1"/>
                    </a:solidFill>
                  </a:rPr>
                  <a:t>comput</a:t>
                </a:r>
                <a:r>
                  <a:rPr lang="en-US" spc="-5" dirty="0">
                    <a:solidFill>
                      <a:schemeClr val="tx1"/>
                    </a:solidFill>
                  </a:rPr>
                  <a:t>e</a:t>
                </a:r>
                <a:r>
                  <a:rPr lang="en-US" dirty="0">
                    <a:solidFill>
                      <a:schemeClr val="tx1"/>
                    </a:solidFill>
                  </a:rPr>
                  <a:t> </a:t>
                </a:r>
                <a14:m>
                  <m:oMath xmlns:m="http://schemas.openxmlformats.org/officeDocument/2006/math">
                    <m:nary>
                      <m:naryPr>
                        <m:limLoc m:val="undOvr"/>
                        <m:subHide m:val="on"/>
                        <m:supHide m:val="on"/>
                        <m:ctrlPr>
                          <a:rPr lang="en-US" i="1">
                            <a:solidFill>
                              <a:schemeClr val="tx1"/>
                            </a:solidFill>
                            <a:latin typeface="Cambria Math" panose="02040503050406030204" pitchFamily="18" charset="0"/>
                          </a:rPr>
                        </m:ctrlPr>
                      </m:naryPr>
                      <m:sub/>
                      <m:sup/>
                      <m:e>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cos</m:t>
                            </m:r>
                          </m:fName>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3</m:t>
                                    </m:r>
                                  </m:sup>
                                </m:sSup>
                              </m:e>
                            </m:d>
                          </m:e>
                        </m:func>
                        <m:r>
                          <a:rPr lang="en-US" i="1">
                            <a:solidFill>
                              <a:schemeClr val="tx1"/>
                            </a:solidFill>
                            <a:latin typeface="Cambria Math" panose="02040503050406030204" pitchFamily="18" charset="0"/>
                          </a:rPr>
                          <m:t>𝑑𝑥</m:t>
                        </m:r>
                      </m:e>
                    </m:nary>
                  </m:oMath>
                </a14:m>
                <a:r>
                  <a:rPr lang="en-US" spc="-10" dirty="0">
                    <a:solidFill>
                      <a:schemeClr val="tx1"/>
                    </a:solidFill>
                  </a:rPr>
                  <a:t> becaus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facto</a:t>
                </a:r>
                <a:r>
                  <a:rPr lang="en-US" spc="-5" dirty="0">
                    <a:solidFill>
                      <a:schemeClr val="tx1"/>
                    </a:solidFill>
                  </a:rPr>
                  <a:t>r</a:t>
                </a:r>
                <a:r>
                  <a:rPr lang="en-US"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95" dirty="0">
                    <a:solidFill>
                      <a:schemeClr val="tx1"/>
                    </a:solidFill>
                  </a:rPr>
                  <a:t> </a:t>
                </a:r>
                <a:r>
                  <a:rPr lang="en-US" spc="20" dirty="0">
                    <a:solidFill>
                      <a:schemeClr val="tx1"/>
                    </a:solidFill>
                  </a:rPr>
                  <a:t>3</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 </a:t>
                </a:r>
                <a:r>
                  <a:rPr lang="en-US" spc="-10" dirty="0">
                    <a:solidFill>
                      <a:schemeClr val="tx1"/>
                    </a:solidFill>
                  </a:rPr>
                  <a:t>doe</a:t>
                </a:r>
                <a:r>
                  <a:rPr lang="en-US" spc="-5" dirty="0">
                    <a:solidFill>
                      <a:schemeClr val="tx1"/>
                    </a:solidFill>
                  </a:rPr>
                  <a:t>s </a:t>
                </a:r>
                <a:r>
                  <a:rPr lang="en-US" spc="-10" dirty="0">
                    <a:solidFill>
                      <a:schemeClr val="tx1"/>
                    </a:solidFill>
                  </a:rPr>
                  <a:t>no</a:t>
                </a:r>
                <a:r>
                  <a:rPr lang="en-US" spc="-5" dirty="0">
                    <a:solidFill>
                      <a:schemeClr val="tx1"/>
                    </a:solidFill>
                  </a:rPr>
                  <a:t>t</a:t>
                </a:r>
                <a:r>
                  <a:rPr lang="en-US" dirty="0">
                    <a:solidFill>
                      <a:schemeClr val="tx1"/>
                    </a:solidFill>
                  </a:rPr>
                  <a:t> </a:t>
                </a:r>
                <a:r>
                  <a:rPr lang="en-US" spc="-10" dirty="0">
                    <a:solidFill>
                      <a:schemeClr val="tx1"/>
                    </a:solidFill>
                  </a:rPr>
                  <a:t>appear.</a:t>
                </a: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2348272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(3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solidFill>
                      <a:schemeClr val="tx1"/>
                    </a:solidFill>
                  </a:rPr>
                  <a:t>In general,</a:t>
                </a:r>
                <a:r>
                  <a:rPr lang="en-US" dirty="0">
                    <a:solidFill>
                      <a:schemeClr val="tx1"/>
                    </a:solidFill>
                  </a:rPr>
                  <a:t> </a:t>
                </a:r>
                <a:r>
                  <a:rPr lang="en-US" spc="-5" dirty="0">
                    <a:solidFill>
                      <a:schemeClr val="tx1"/>
                    </a:solidFill>
                  </a:rPr>
                  <a:t>if</a:t>
                </a:r>
                <a:r>
                  <a:rPr lang="en-US" spc="65" dirty="0">
                    <a:solidFill>
                      <a:schemeClr val="tx1"/>
                    </a:solidFill>
                  </a:rPr>
                  <a:t> </a:t>
                </a:r>
                <a:r>
                  <a:rPr lang="en-US" i="1" spc="-10" dirty="0">
                    <a:solidFill>
                      <a:schemeClr val="tx1"/>
                    </a:solidFill>
                  </a:rPr>
                  <a:t>F</a:t>
                </a:r>
                <a14:m>
                  <m:oMath xmlns:m="http://schemas.openxmlformats.org/officeDocument/2006/math">
                    <m:r>
                      <a:rPr lang="en-US" i="1">
                        <a:latin typeface="Cambria Math" panose="02040503050406030204" pitchFamily="18" charset="0"/>
                      </a:rPr>
                      <m:t>′</m:t>
                    </m:r>
                  </m:oMath>
                </a14:m>
                <a:r>
                  <a:rPr lang="en-US" spc="-5" dirty="0">
                    <a:solidFill>
                      <a:schemeClr val="tx1"/>
                    </a:solidFill>
                  </a:rPr>
                  <a:t>(</a:t>
                </a:r>
                <a:r>
                  <a:rPr lang="en-US" i="1" spc="45" dirty="0">
                    <a:solidFill>
                      <a:schemeClr val="tx1"/>
                    </a:solidFill>
                  </a:rPr>
                  <a:t>u</a:t>
                </a:r>
                <a:r>
                  <a:rPr lang="en-US" spc="-5" dirty="0">
                    <a:solidFill>
                      <a:schemeClr val="tx1"/>
                    </a:solidFill>
                  </a:rPr>
                  <a:t>)</a:t>
                </a:r>
                <a:r>
                  <a:rPr lang="en-US" spc="25" dirty="0">
                    <a:solidFill>
                      <a:schemeClr val="tx1"/>
                    </a:solidFill>
                  </a:rPr>
                  <a:t> </a:t>
                </a:r>
                <a:r>
                  <a:rPr lang="en-US" spc="-25" dirty="0">
                    <a:solidFill>
                      <a:schemeClr val="tx1"/>
                    </a:solidFill>
                  </a:rPr>
                  <a:t>=</a:t>
                </a:r>
                <a:r>
                  <a:rPr lang="en-US"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45" dirty="0">
                    <a:solidFill>
                      <a:schemeClr val="tx1"/>
                    </a:solidFill>
                  </a:rPr>
                  <a:t>u</a:t>
                </a:r>
                <a:r>
                  <a:rPr lang="en-US" spc="-5" dirty="0">
                    <a:solidFill>
                      <a:schemeClr val="tx1"/>
                    </a:solidFill>
                  </a:rPr>
                  <a:t>), t</a:t>
                </a:r>
                <a:r>
                  <a:rPr lang="en-US" spc="-10" dirty="0">
                    <a:solidFill>
                      <a:schemeClr val="tx1"/>
                    </a:solidFill>
                  </a:rPr>
                  <a:t>he</a:t>
                </a:r>
                <a:r>
                  <a:rPr lang="en-US" spc="-5" dirty="0">
                    <a:solidFill>
                      <a:schemeClr val="tx1"/>
                    </a:solidFill>
                  </a:rPr>
                  <a:t>n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a:t>
                </a:r>
                <a:r>
                  <a:rPr lang="en-US" spc="-10" dirty="0">
                    <a:solidFill>
                      <a:schemeClr val="tx1"/>
                    </a:solidFill>
                  </a:rPr>
                  <a:t>Chai</a:t>
                </a:r>
                <a:r>
                  <a:rPr lang="en-US" spc="-5" dirty="0">
                    <a:solidFill>
                      <a:schemeClr val="tx1"/>
                    </a:solidFill>
                  </a:rPr>
                  <a:t>n </a:t>
                </a:r>
                <a:r>
                  <a:rPr lang="en-US" spc="-10" dirty="0">
                    <a:solidFill>
                      <a:schemeClr val="tx1"/>
                    </a:solidFill>
                  </a:rPr>
                  <a:t>Rule,</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m:t>
                          </m:r>
                        </m:num>
                        <m:den>
                          <m:r>
                            <a:rPr lang="en-US" b="0"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𝐹</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m:oMathPara>
                </a14:m>
                <a:endParaRPr lang="en-US" dirty="0">
                  <a:solidFill>
                    <a:schemeClr val="tx1"/>
                  </a:solidFill>
                </a:endParaRPr>
              </a:p>
              <a:p>
                <a:pPr marL="36900" indent="0">
                  <a:lnSpc>
                    <a:spcPct val="100000"/>
                  </a:lnSpc>
                  <a:buNone/>
                </a:pPr>
                <a:r>
                  <a:rPr lang="en-US" spc="-5" dirty="0">
                    <a:solidFill>
                      <a:schemeClr val="tx1"/>
                    </a:solidFill>
                  </a:rPr>
                  <a:t>This translates into the following integration formula:</a:t>
                </a:r>
              </a:p>
              <a:p>
                <a:pPr marL="36900" indent="0">
                  <a:lnSpc>
                    <a:spcPct val="100000"/>
                  </a:lnSpc>
                  <a:buNone/>
                </a:pPr>
                <a:endParaRPr lang="en-US" dirty="0">
                  <a:solidFill>
                    <a:schemeClr val="tx1"/>
                  </a:solidFill>
                </a:endParaRPr>
              </a:p>
              <a:p>
                <a:pPr marL="36900" indent="0">
                  <a:lnSpc>
                    <a:spcPct val="100000"/>
                  </a:lnSpc>
                  <a:buNone/>
                </a:pPr>
                <a:r>
                  <a:rPr lang="en-US" b="1" u="sng" dirty="0">
                    <a:solidFill>
                      <a:schemeClr val="tx1"/>
                    </a:solidFill>
                  </a:rPr>
                  <a:t>THEOREM</a:t>
                </a:r>
                <a:r>
                  <a:rPr lang="en-US" b="1" dirty="0">
                    <a:solidFill>
                      <a:schemeClr val="tx1"/>
                    </a:solidFill>
                  </a:rPr>
                  <a:t>:</a:t>
                </a:r>
                <a:r>
                  <a:rPr lang="en-US" dirty="0">
                    <a:solidFill>
                      <a:schemeClr val="tx1"/>
                    </a:solidFill>
                  </a:rPr>
                  <a:t> </a:t>
                </a:r>
                <a:r>
                  <a:rPr lang="en-US" b="1" spc="5" dirty="0">
                    <a:solidFill>
                      <a:schemeClr val="tx1"/>
                    </a:solidFill>
                  </a:rPr>
                  <a:t>The</a:t>
                </a:r>
                <a:r>
                  <a:rPr lang="en-US" b="1" dirty="0">
                    <a:solidFill>
                      <a:schemeClr val="tx1"/>
                    </a:solidFill>
                  </a:rPr>
                  <a:t> </a:t>
                </a:r>
                <a:r>
                  <a:rPr lang="en-US" b="1" spc="-5" dirty="0">
                    <a:solidFill>
                      <a:schemeClr val="tx1"/>
                    </a:solidFill>
                  </a:rPr>
                  <a:t>Substitutio</a:t>
                </a:r>
                <a:r>
                  <a:rPr lang="en-US" b="1" spc="5" dirty="0">
                    <a:solidFill>
                      <a:schemeClr val="tx1"/>
                    </a:solidFill>
                  </a:rPr>
                  <a:t>n</a:t>
                </a:r>
                <a:r>
                  <a:rPr lang="en-US" b="1" dirty="0">
                    <a:solidFill>
                      <a:schemeClr val="tx1"/>
                    </a:solidFill>
                  </a:rPr>
                  <a:t> </a:t>
                </a:r>
                <a:r>
                  <a:rPr lang="en-US" b="1" spc="80" dirty="0">
                    <a:solidFill>
                      <a:schemeClr val="tx1"/>
                    </a:solidFill>
                  </a:rPr>
                  <a:t>M</a:t>
                </a:r>
                <a:r>
                  <a:rPr lang="en-US" b="1" spc="-5" dirty="0">
                    <a:solidFill>
                      <a:schemeClr val="tx1"/>
                    </a:solidFill>
                  </a:rPr>
                  <a:t>etho</a:t>
                </a:r>
                <a:r>
                  <a:rPr lang="en-US" b="1" spc="5" dirty="0">
                    <a:solidFill>
                      <a:schemeClr val="tx1"/>
                    </a:solidFill>
                  </a:rPr>
                  <a:t>d</a:t>
                </a:r>
                <a:r>
                  <a:rPr lang="en-US" b="1" dirty="0">
                    <a:solidFill>
                      <a:schemeClr val="tx1"/>
                    </a:solidFill>
                  </a:rPr>
                  <a:t> </a:t>
                </a:r>
                <a:endParaRPr lang="en-US" b="1" spc="85" dirty="0">
                  <a:solidFill>
                    <a:schemeClr val="tx1"/>
                  </a:solidFill>
                </a:endParaRPr>
              </a:p>
              <a:p>
                <a:pPr marL="36900" indent="0">
                  <a:lnSpc>
                    <a:spcPct val="100000"/>
                  </a:lnSpc>
                  <a:buNone/>
                </a:pPr>
                <a:r>
                  <a:rPr lang="en-US" spc="-5" dirty="0">
                    <a:solidFill>
                      <a:schemeClr val="tx1"/>
                    </a:solidFill>
                  </a:rPr>
                  <a:t>If</a:t>
                </a:r>
                <a:r>
                  <a:rPr lang="en-US" dirty="0">
                    <a:solidFill>
                      <a:schemeClr val="tx1"/>
                    </a:solidFill>
                  </a:rPr>
                  <a:t> </a:t>
                </a:r>
                <a:r>
                  <a:rPr lang="en-US" i="1" spc="-10" dirty="0">
                    <a:solidFill>
                      <a:schemeClr val="tx1"/>
                    </a:solidFill>
                  </a:rPr>
                  <a:t>F</a:t>
                </a:r>
                <a14:m>
                  <m:oMath xmlns:m="http://schemas.openxmlformats.org/officeDocument/2006/math">
                    <m:r>
                      <a:rPr lang="en-US" i="1">
                        <a:latin typeface="Cambria Math" panose="02040503050406030204" pitchFamily="18" charset="0"/>
                      </a:rPr>
                      <m:t>′</m:t>
                    </m:r>
                  </m:oMath>
                </a14:m>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5" dirty="0">
                    <a:solidFill>
                      <a:schemeClr val="tx1"/>
                    </a:solidFill>
                  </a:rPr>
                  <a:t>u</a:t>
                </a:r>
                <a:r>
                  <a:rPr lang="en-US" i="1" dirty="0">
                    <a:solidFill>
                      <a:schemeClr val="tx1"/>
                    </a:solidFill>
                  </a:rPr>
                  <a:t> </a:t>
                </a:r>
                <a:r>
                  <a:rPr lang="en-US" spc="-5" dirty="0">
                    <a:solidFill>
                      <a:schemeClr val="tx1"/>
                    </a:solidFill>
                  </a:rPr>
                  <a:t>is</a:t>
                </a:r>
                <a:r>
                  <a:rPr lang="en-US" spc="120" dirty="0">
                    <a:solidFill>
                      <a:schemeClr val="tx1"/>
                    </a:solidFill>
                  </a:rPr>
                  <a:t> </a:t>
                </a:r>
                <a:r>
                  <a:rPr lang="en-US" spc="-5" dirty="0">
                    <a:solidFill>
                      <a:schemeClr val="tx1"/>
                    </a:solidFill>
                  </a:rPr>
                  <a:t>a</a:t>
                </a:r>
                <a:r>
                  <a:rPr lang="en-US" dirty="0">
                    <a:solidFill>
                      <a:schemeClr val="tx1"/>
                    </a:solidFill>
                  </a:rPr>
                  <a:t> </a:t>
                </a:r>
                <a:r>
                  <a:rPr lang="en-US" spc="-10" dirty="0">
                    <a:solidFill>
                      <a:schemeClr val="tx1"/>
                    </a:solidFill>
                  </a:rPr>
                  <a:t>d</a:t>
                </a:r>
                <a:r>
                  <a:rPr lang="en-US" spc="-5" dirty="0">
                    <a:solidFill>
                      <a:schemeClr val="tx1"/>
                    </a:solidFill>
                  </a:rPr>
                  <a:t>ifferentiable </a:t>
                </a:r>
                <a:r>
                  <a:rPr lang="en-US" spc="-10" dirty="0">
                    <a:solidFill>
                      <a:schemeClr val="tx1"/>
                    </a:solidFill>
                  </a:rPr>
                  <a:t>functio</a:t>
                </a:r>
                <a:r>
                  <a:rPr lang="en-US" spc="-5" dirty="0">
                    <a:solidFill>
                      <a:schemeClr val="tx1"/>
                    </a:solidFill>
                  </a:rPr>
                  <a:t>n</a:t>
                </a:r>
                <a:r>
                  <a:rPr lang="en-US" dirty="0">
                    <a:solidFill>
                      <a:schemeClr val="tx1"/>
                    </a:solidFill>
                  </a:rPr>
                  <a:t> </a:t>
                </a:r>
                <a:r>
                  <a:rPr lang="en-US" spc="-15" dirty="0">
                    <a:solidFill>
                      <a:schemeClr val="tx1"/>
                    </a:solidFill>
                  </a:rPr>
                  <a:t>whos</a:t>
                </a:r>
                <a:r>
                  <a:rPr lang="en-US" spc="-5" dirty="0">
                    <a:solidFill>
                      <a:schemeClr val="tx1"/>
                    </a:solidFill>
                  </a:rPr>
                  <a:t>e r</a:t>
                </a:r>
                <a:r>
                  <a:rPr lang="en-US" spc="-10" dirty="0">
                    <a:solidFill>
                      <a:schemeClr val="tx1"/>
                    </a:solidFill>
                  </a:rPr>
                  <a:t>ang</a:t>
                </a:r>
                <a:r>
                  <a:rPr lang="en-US" spc="-5" dirty="0">
                    <a:solidFill>
                      <a:schemeClr val="tx1"/>
                    </a:solidFill>
                  </a:rPr>
                  <a:t>e </a:t>
                </a:r>
                <a:r>
                  <a:rPr lang="en-US" spc="-10" dirty="0">
                    <a:solidFill>
                      <a:schemeClr val="tx1"/>
                    </a:solidFill>
                  </a:rPr>
                  <a:t>include</a:t>
                </a:r>
                <a:r>
                  <a:rPr lang="en-US" spc="-5" dirty="0">
                    <a:solidFill>
                      <a:schemeClr val="tx1"/>
                    </a:solidFill>
                  </a:rPr>
                  <a:t>s</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domai</a:t>
                </a:r>
                <a:r>
                  <a:rPr lang="en-US" spc="-5" dirty="0">
                    <a:solidFill>
                      <a:schemeClr val="tx1"/>
                    </a:solidFill>
                  </a:rPr>
                  <a:t>n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 t</a:t>
                </a:r>
                <a:r>
                  <a:rPr lang="en-US" spc="-10" dirty="0">
                    <a:solidFill>
                      <a:schemeClr val="tx1"/>
                    </a:solidFill>
                  </a:rPr>
                  <a:t>hen</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𝑢</m:t>
                              </m:r>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𝑥</m:t>
                                  </m:r>
                                </m:e>
                              </m:d>
                            </m:e>
                          </m:d>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𝑢</m:t>
                              </m:r>
                            </m:e>
                            <m:sup>
                              <m:r>
                                <a:rPr lang="en-US" b="0" i="1">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b="0" i="1">
                                  <a:solidFill>
                                    <a:schemeClr val="tx1"/>
                                  </a:solidFill>
                                  <a:latin typeface="Cambria Math" panose="02040503050406030204" pitchFamily="18" charset="0"/>
                                </a:rPr>
                                <m:t>𝑥</m:t>
                              </m:r>
                            </m:e>
                          </m:d>
                          <m:r>
                            <m:rPr>
                              <m:nor/>
                            </m:rPr>
                            <a:rPr lang="en-US" dirty="0">
                              <a:solidFill>
                                <a:schemeClr val="tx1"/>
                              </a:solidFill>
                            </a:rPr>
                            <m:t> </m:t>
                          </m:r>
                          <m:r>
                            <a:rPr lang="en-US" b="0" i="1" dirty="0"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𝐹</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28982221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(4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marR="5080" indent="0" algn="just">
                  <a:lnSpc>
                    <a:spcPct val="100000"/>
                  </a:lnSpc>
                  <a:spcBef>
                    <a:spcPts val="505"/>
                  </a:spcBef>
                  <a:buNone/>
                </a:pPr>
                <a:r>
                  <a:rPr lang="en-US" b="1" spc="-5" dirty="0"/>
                  <a:t>Substitution Using Differentials</a:t>
                </a:r>
                <a:endParaRPr lang="en-US" spc="-5" dirty="0">
                  <a:solidFill>
                    <a:schemeClr val="tx1"/>
                  </a:solidFill>
                </a:endParaRPr>
              </a:p>
              <a:p>
                <a:pPr marL="0" marR="5080" indent="0" algn="just">
                  <a:lnSpc>
                    <a:spcPct val="100000"/>
                  </a:lnSpc>
                  <a:spcBef>
                    <a:spcPts val="505"/>
                  </a:spcBef>
                  <a:buNone/>
                </a:pPr>
                <a:endParaRPr lang="en-US" spc="-5" dirty="0"/>
              </a:p>
              <a:p>
                <a:pPr marL="0" marR="5080" indent="0" algn="just">
                  <a:lnSpc>
                    <a:spcPct val="100000"/>
                  </a:lnSpc>
                  <a:spcBef>
                    <a:spcPts val="505"/>
                  </a:spcBef>
                  <a:buNone/>
                </a:pPr>
                <a:r>
                  <a:rPr lang="en-US" spc="-5" dirty="0">
                    <a:solidFill>
                      <a:schemeClr val="tx1"/>
                    </a:solidFill>
                  </a:rPr>
                  <a:t>Before</a:t>
                </a:r>
                <a:r>
                  <a:rPr lang="en-US" spc="55" dirty="0">
                    <a:solidFill>
                      <a:schemeClr val="tx1"/>
                    </a:solidFill>
                  </a:rPr>
                  <a:t> </a:t>
                </a:r>
                <a:r>
                  <a:rPr lang="en-US" spc="-5" dirty="0">
                    <a:solidFill>
                      <a:schemeClr val="tx1"/>
                    </a:solidFill>
                  </a:rPr>
                  <a:t>proceeding</a:t>
                </a:r>
                <a:r>
                  <a:rPr lang="en-US" spc="60" dirty="0">
                    <a:solidFill>
                      <a:schemeClr val="tx1"/>
                    </a:solidFill>
                  </a:rPr>
                  <a:t> </a:t>
                </a:r>
                <a:r>
                  <a:rPr lang="en-US" spc="-5" dirty="0">
                    <a:solidFill>
                      <a:schemeClr val="tx1"/>
                    </a:solidFill>
                  </a:rPr>
                  <a:t>to</a:t>
                </a:r>
                <a:r>
                  <a:rPr lang="en-US" spc="55" dirty="0">
                    <a:solidFill>
                      <a:schemeClr val="tx1"/>
                    </a:solidFill>
                  </a:rPr>
                  <a:t> </a:t>
                </a:r>
                <a:r>
                  <a:rPr lang="en-US" spc="-5" dirty="0">
                    <a:solidFill>
                      <a:schemeClr val="tx1"/>
                    </a:solidFill>
                  </a:rPr>
                  <a:t>the</a:t>
                </a:r>
                <a:r>
                  <a:rPr lang="en-US" spc="55" dirty="0">
                    <a:solidFill>
                      <a:schemeClr val="tx1"/>
                    </a:solidFill>
                  </a:rPr>
                  <a:t> </a:t>
                </a:r>
                <a:r>
                  <a:rPr lang="en-US" spc="-5" dirty="0">
                    <a:solidFill>
                      <a:schemeClr val="tx1"/>
                    </a:solidFill>
                  </a:rPr>
                  <a:t>examples,</a:t>
                </a:r>
                <a:r>
                  <a:rPr lang="en-US" spc="55" dirty="0">
                    <a:solidFill>
                      <a:schemeClr val="tx1"/>
                    </a:solidFill>
                  </a:rPr>
                  <a:t> </a:t>
                </a:r>
                <a:r>
                  <a:rPr lang="en-US" spc="-15" dirty="0">
                    <a:solidFill>
                      <a:schemeClr val="tx1"/>
                    </a:solidFill>
                  </a:rPr>
                  <a:t>w</a:t>
                </a:r>
                <a:r>
                  <a:rPr lang="en-US" spc="-5" dirty="0">
                    <a:solidFill>
                      <a:schemeClr val="tx1"/>
                    </a:solidFill>
                  </a:rPr>
                  <a:t>e</a:t>
                </a:r>
                <a:r>
                  <a:rPr lang="en-US" spc="55" dirty="0">
                    <a:solidFill>
                      <a:schemeClr val="tx1"/>
                    </a:solidFill>
                  </a:rPr>
                  <a:t> </a:t>
                </a:r>
                <a:r>
                  <a:rPr lang="en-US" spc="-10" dirty="0">
                    <a:solidFill>
                      <a:schemeClr val="tx1"/>
                    </a:solidFill>
                  </a:rPr>
                  <a:t>d</a:t>
                </a:r>
                <a:r>
                  <a:rPr lang="en-US" spc="-5" dirty="0">
                    <a:solidFill>
                      <a:schemeClr val="tx1"/>
                    </a:solidFill>
                  </a:rPr>
                  <a:t>iscuss</a:t>
                </a:r>
                <a:r>
                  <a:rPr lang="en-US" spc="55" dirty="0">
                    <a:solidFill>
                      <a:schemeClr val="tx1"/>
                    </a:solidFill>
                  </a:rPr>
                  <a:t> </a:t>
                </a:r>
                <a:r>
                  <a:rPr lang="en-US" spc="-5" dirty="0">
                    <a:solidFill>
                      <a:schemeClr val="tx1"/>
                    </a:solidFill>
                  </a:rPr>
                  <a:t>the</a:t>
                </a:r>
                <a:r>
                  <a:rPr lang="en-US" spc="55" dirty="0">
                    <a:solidFill>
                      <a:schemeClr val="tx1"/>
                    </a:solidFill>
                  </a:rPr>
                  <a:t> </a:t>
                </a:r>
                <a:r>
                  <a:rPr lang="en-US" spc="-5" dirty="0">
                    <a:solidFill>
                      <a:schemeClr val="tx1"/>
                    </a:solidFill>
                  </a:rPr>
                  <a:t>procedure</a:t>
                </a:r>
                <a:r>
                  <a:rPr lang="en-US" spc="60" dirty="0">
                    <a:solidFill>
                      <a:schemeClr val="tx1"/>
                    </a:solidFill>
                  </a:rPr>
                  <a:t> </a:t>
                </a:r>
                <a:r>
                  <a:rPr lang="en-US" spc="-5" dirty="0">
                    <a:solidFill>
                      <a:schemeClr val="tx1"/>
                    </a:solidFill>
                  </a:rPr>
                  <a:t>for</a:t>
                </a:r>
                <a:r>
                  <a:rPr lang="en-US" spc="55" dirty="0">
                    <a:solidFill>
                      <a:schemeClr val="tx1"/>
                    </a:solidFill>
                  </a:rPr>
                  <a:t> </a:t>
                </a:r>
                <a:r>
                  <a:rPr lang="en-US" spc="-5" dirty="0">
                    <a:solidFill>
                      <a:schemeClr val="tx1"/>
                    </a:solidFill>
                  </a:rPr>
                  <a:t>carrying</a:t>
                </a:r>
                <a:r>
                  <a:rPr lang="en-US" spc="55" dirty="0">
                    <a:solidFill>
                      <a:schemeClr val="tx1"/>
                    </a:solidFill>
                  </a:rPr>
                  <a:t> </a:t>
                </a:r>
                <a:r>
                  <a:rPr lang="en-US" spc="-5" dirty="0">
                    <a:solidFill>
                      <a:schemeClr val="tx1"/>
                    </a:solidFill>
                  </a:rPr>
                  <a:t>out</a:t>
                </a:r>
                <a:r>
                  <a:rPr lang="en-US" spc="55" dirty="0">
                    <a:solidFill>
                      <a:schemeClr val="tx1"/>
                    </a:solidFill>
                  </a:rPr>
                  <a:t> </a:t>
                </a:r>
                <a:r>
                  <a:rPr lang="en-US" spc="-5" dirty="0">
                    <a:solidFill>
                      <a:schemeClr val="tx1"/>
                    </a:solidFill>
                  </a:rPr>
                  <a:t>substitution</a:t>
                </a:r>
                <a:r>
                  <a:rPr lang="en-US" spc="20" dirty="0">
                    <a:solidFill>
                      <a:schemeClr val="tx1"/>
                    </a:solidFill>
                  </a:rPr>
                  <a:t> </a:t>
                </a:r>
                <a:r>
                  <a:rPr lang="en-US" spc="-10" dirty="0">
                    <a:solidFill>
                      <a:schemeClr val="tx1"/>
                    </a:solidFill>
                  </a:rPr>
                  <a:t>u</a:t>
                </a:r>
                <a:r>
                  <a:rPr lang="en-US" spc="-5" dirty="0">
                    <a:solidFill>
                      <a:schemeClr val="tx1"/>
                    </a:solidFill>
                  </a:rPr>
                  <a:t>sing</a:t>
                </a:r>
                <a:r>
                  <a:rPr lang="en-US" spc="20" dirty="0">
                    <a:solidFill>
                      <a:schemeClr val="tx1"/>
                    </a:solidFill>
                  </a:rPr>
                  <a:t> </a:t>
                </a:r>
                <a:r>
                  <a:rPr lang="en-US" spc="-5" dirty="0">
                    <a:solidFill>
                      <a:schemeClr val="tx1"/>
                    </a:solidFill>
                  </a:rPr>
                  <a:t>differentials.</a:t>
                </a:r>
                <a:r>
                  <a:rPr lang="en-US" spc="20" dirty="0">
                    <a:solidFill>
                      <a:schemeClr val="tx1"/>
                    </a:solidFill>
                  </a:rPr>
                  <a:t> </a:t>
                </a:r>
                <a:r>
                  <a:rPr lang="en-US" spc="-10" dirty="0">
                    <a:solidFill>
                      <a:schemeClr val="tx1"/>
                    </a:solidFill>
                  </a:rPr>
                  <a:t>We</a:t>
                </a:r>
                <a:r>
                  <a:rPr lang="en-US" spc="20" dirty="0">
                    <a:solidFill>
                      <a:schemeClr val="tx1"/>
                    </a:solidFill>
                  </a:rPr>
                  <a:t> </a:t>
                </a:r>
                <a:r>
                  <a:rPr lang="en-US" spc="-5" dirty="0">
                    <a:solidFill>
                      <a:schemeClr val="tx1"/>
                    </a:solidFill>
                  </a:rPr>
                  <a:t>can</a:t>
                </a:r>
                <a:r>
                  <a:rPr lang="en-US" spc="20" dirty="0">
                    <a:solidFill>
                      <a:schemeClr val="tx1"/>
                    </a:solidFill>
                  </a:rPr>
                  <a:t> </a:t>
                </a:r>
                <a:r>
                  <a:rPr lang="en-US" spc="-5" dirty="0">
                    <a:solidFill>
                      <a:schemeClr val="tx1"/>
                    </a:solidFill>
                  </a:rPr>
                  <a:t>treat</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symbols</a:t>
                </a:r>
                <a:r>
                  <a:rPr lang="en-US" spc="25" dirty="0">
                    <a:solidFill>
                      <a:schemeClr val="tx1"/>
                    </a:solidFill>
                  </a:rPr>
                  <a:t> </a:t>
                </a:r>
                <a:r>
                  <a:rPr lang="en-US" i="1" spc="60" dirty="0">
                    <a:solidFill>
                      <a:schemeClr val="tx1"/>
                    </a:solidFill>
                  </a:rPr>
                  <a:t>d</a:t>
                </a:r>
                <a:r>
                  <a:rPr lang="en-US" i="1" spc="-5" dirty="0">
                    <a:solidFill>
                      <a:schemeClr val="tx1"/>
                    </a:solidFill>
                  </a:rPr>
                  <a:t>u</a:t>
                </a:r>
                <a:r>
                  <a:rPr lang="en-US" i="1" spc="75"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i="1" spc="95" dirty="0">
                    <a:solidFill>
                      <a:schemeClr val="tx1"/>
                    </a:solidFill>
                  </a:rPr>
                  <a:t>d</a:t>
                </a:r>
                <a:r>
                  <a:rPr lang="en-US" i="1" spc="-5" dirty="0">
                    <a:solidFill>
                      <a:schemeClr val="tx1"/>
                    </a:solidFill>
                  </a:rPr>
                  <a:t>x</a:t>
                </a:r>
                <a:r>
                  <a:rPr lang="en-US" i="1" spc="110" dirty="0">
                    <a:solidFill>
                      <a:schemeClr val="tx1"/>
                    </a:solidFill>
                  </a:rPr>
                  <a:t> </a:t>
                </a:r>
                <a:r>
                  <a:rPr lang="en-US" spc="-10" dirty="0">
                    <a:solidFill>
                      <a:schemeClr val="tx1"/>
                    </a:solidFill>
                  </a:rPr>
                  <a:t>tha</a:t>
                </a:r>
                <a:r>
                  <a:rPr lang="en-US" spc="-5" dirty="0">
                    <a:solidFill>
                      <a:schemeClr val="tx1"/>
                    </a:solidFill>
                  </a:rPr>
                  <a:t>t</a:t>
                </a:r>
                <a:r>
                  <a:rPr lang="en-US" spc="20" dirty="0">
                    <a:solidFill>
                      <a:schemeClr val="tx1"/>
                    </a:solidFill>
                  </a:rPr>
                  <a:t> </a:t>
                </a:r>
                <a:r>
                  <a:rPr lang="en-US" spc="-10" dirty="0">
                    <a:solidFill>
                      <a:schemeClr val="tx1"/>
                    </a:solidFill>
                  </a:rPr>
                  <a:t>occu</a:t>
                </a:r>
                <a:r>
                  <a:rPr lang="en-US" spc="-5" dirty="0">
                    <a:solidFill>
                      <a:schemeClr val="tx1"/>
                    </a:solidFill>
                  </a:rPr>
                  <a:t>r</a:t>
                </a:r>
                <a:r>
                  <a:rPr lang="en-US" spc="20" dirty="0">
                    <a:solidFill>
                      <a:schemeClr val="tx1"/>
                    </a:solidFill>
                  </a:rPr>
                  <a:t> </a:t>
                </a:r>
                <a:r>
                  <a:rPr lang="en-US" spc="-10" dirty="0">
                    <a:solidFill>
                      <a:schemeClr val="tx1"/>
                    </a:solidFill>
                  </a:rPr>
                  <a:t>i</a:t>
                </a:r>
                <a:r>
                  <a:rPr lang="en-US" spc="-5" dirty="0">
                    <a:solidFill>
                      <a:schemeClr val="tx1"/>
                    </a:solidFill>
                  </a:rPr>
                  <a:t>n</a:t>
                </a:r>
                <a:r>
                  <a:rPr lang="en-US" spc="20" dirty="0">
                    <a:solidFill>
                      <a:schemeClr val="tx1"/>
                    </a:solidFill>
                  </a:rPr>
                  <a:t> </a:t>
                </a:r>
                <a:r>
                  <a:rPr lang="en-US" spc="-10" dirty="0">
                    <a:solidFill>
                      <a:schemeClr val="tx1"/>
                    </a:solidFill>
                  </a:rPr>
                  <a:t>integratio</a:t>
                </a:r>
                <a:r>
                  <a:rPr lang="en-US" spc="-5" dirty="0">
                    <a:solidFill>
                      <a:schemeClr val="tx1"/>
                    </a:solidFill>
                  </a:rPr>
                  <a:t>n</a:t>
                </a:r>
                <a:r>
                  <a:rPr lang="en-US" spc="20" dirty="0">
                    <a:solidFill>
                      <a:schemeClr val="tx1"/>
                    </a:solidFill>
                  </a:rPr>
                  <a:t> </a:t>
                </a:r>
                <a:r>
                  <a:rPr lang="en-US" spc="-10" dirty="0">
                    <a:solidFill>
                      <a:schemeClr val="tx1"/>
                    </a:solidFill>
                  </a:rPr>
                  <a:t>a</a:t>
                </a:r>
                <a:r>
                  <a:rPr lang="en-US" spc="-5" dirty="0">
                    <a:solidFill>
                      <a:schemeClr val="tx1"/>
                    </a:solidFill>
                  </a:rPr>
                  <a:t>s differentials,</a:t>
                </a:r>
                <a:r>
                  <a:rPr lang="en-US" spc="-15" dirty="0">
                    <a:solidFill>
                      <a:schemeClr val="tx1"/>
                    </a:solidFill>
                  </a:rPr>
                  <a:t> </a:t>
                </a:r>
                <a:r>
                  <a:rPr lang="en-US" spc="-5" dirty="0">
                    <a:solidFill>
                      <a:schemeClr val="tx1"/>
                    </a:solidFill>
                  </a:rPr>
                  <a:t>and</a:t>
                </a:r>
                <a:r>
                  <a:rPr lang="en-US" spc="-15"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that</a:t>
                </a:r>
                <a:r>
                  <a:rPr lang="en-US" spc="-15" dirty="0">
                    <a:solidFill>
                      <a:schemeClr val="tx1"/>
                    </a:solidFill>
                  </a:rPr>
                  <a:t> </a:t>
                </a:r>
                <a:r>
                  <a:rPr lang="en-US" spc="-10" dirty="0">
                    <a:solidFill>
                      <a:schemeClr val="tx1"/>
                    </a:solidFill>
                  </a:rPr>
                  <a:t>way</a:t>
                </a:r>
                <a:r>
                  <a:rPr lang="en-US" spc="-15" dirty="0">
                    <a:solidFill>
                      <a:schemeClr val="tx1"/>
                    </a:solidFill>
                  </a:rPr>
                  <a:t> </a:t>
                </a:r>
                <a:r>
                  <a:rPr lang="en-US" spc="-5" dirty="0">
                    <a:solidFill>
                      <a:schemeClr val="tx1"/>
                    </a:solidFill>
                  </a:rPr>
                  <a:t>can</a:t>
                </a:r>
                <a:r>
                  <a:rPr lang="en-US" spc="-15" dirty="0">
                    <a:solidFill>
                      <a:schemeClr val="tx1"/>
                    </a:solidFill>
                  </a:rPr>
                  <a:t> </a:t>
                </a:r>
                <a:r>
                  <a:rPr lang="en-US" spc="-5" dirty="0">
                    <a:solidFill>
                      <a:schemeClr val="tx1"/>
                    </a:solidFill>
                  </a:rPr>
                  <a:t>use</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relationship</a:t>
                </a:r>
                <a:r>
                  <a:rPr lang="en-US" spc="-15" dirty="0">
                    <a:solidFill>
                      <a:schemeClr val="tx1"/>
                    </a:solidFill>
                  </a:rPr>
                  <a:t> </a:t>
                </a:r>
                <a14:m>
                  <m:oMath xmlns:m="http://schemas.openxmlformats.org/officeDocument/2006/math">
                    <m:r>
                      <a:rPr lang="en-US" b="0" i="1" spc="-10" smtClean="0">
                        <a:solidFill>
                          <a:schemeClr val="tx1"/>
                        </a:solidFill>
                        <a:latin typeface="Cambria Math" panose="02040503050406030204" pitchFamily="18" charset="0"/>
                        <a:cs typeface="Times New Roman"/>
                      </a:rPr>
                      <m:t>𝑑𝑢</m:t>
                    </m:r>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𝑑𝑢</m:t>
                        </m:r>
                      </m:num>
                      <m:den>
                        <m:r>
                          <a:rPr lang="en-US" b="0" i="1" spc="-10" smtClean="0">
                            <a:solidFill>
                              <a:schemeClr val="tx1"/>
                            </a:solidFill>
                            <a:latin typeface="Cambria Math" panose="02040503050406030204" pitchFamily="18" charset="0"/>
                            <a:cs typeface="Times New Roman"/>
                          </a:rPr>
                          <m:t>𝑑𝑥</m:t>
                        </m:r>
                      </m:den>
                    </m:f>
                    <m:r>
                      <a:rPr lang="en-US" b="0" i="1" spc="-10" smtClean="0">
                        <a:solidFill>
                          <a:schemeClr val="tx1"/>
                        </a:solidFill>
                        <a:latin typeface="Cambria Math" panose="02040503050406030204" pitchFamily="18" charset="0"/>
                        <a:cs typeface="Times New Roman"/>
                      </a:rPr>
                      <m:t>𝑑𝑥</m:t>
                    </m:r>
                  </m:oMath>
                </a14:m>
                <a:r>
                  <a:rPr lang="en-US" dirty="0">
                    <a:solidFill>
                      <a:schemeClr val="tx1"/>
                    </a:solidFill>
                  </a:rPr>
                  <a:t> </a:t>
                </a:r>
                <a:r>
                  <a:rPr lang="en-US" spc="-5" dirty="0">
                    <a:solidFill>
                      <a:schemeClr val="tx1"/>
                    </a:solidFill>
                  </a:rPr>
                  <a:t>to symbolically substitute into integrals in </a:t>
                </a:r>
                <a:r>
                  <a:rPr lang="en-US" spc="-10" dirty="0">
                    <a:solidFill>
                      <a:schemeClr val="tx1"/>
                    </a:solidFill>
                  </a:rPr>
                  <a:t>o</a:t>
                </a:r>
                <a:r>
                  <a:rPr lang="en-US" spc="-5" dirty="0">
                    <a:solidFill>
                      <a:schemeClr val="tx1"/>
                    </a:solidFill>
                  </a:rPr>
                  <a:t>rder</a:t>
                </a:r>
                <a:r>
                  <a:rPr lang="en-US" dirty="0">
                    <a:solidFill>
                      <a:schemeClr val="tx1"/>
                    </a:solidFill>
                  </a:rPr>
                  <a:t> </a:t>
                </a:r>
                <a:r>
                  <a:rPr lang="en-US" spc="-5" dirty="0">
                    <a:solidFill>
                      <a:schemeClr val="tx1"/>
                    </a:solidFill>
                  </a:rPr>
                  <a:t>to simplify them. </a:t>
                </a:r>
                <a:r>
                  <a:rPr lang="en-US" spc="-10" dirty="0">
                    <a:solidFill>
                      <a:schemeClr val="tx1"/>
                    </a:solidFill>
                  </a:rPr>
                  <a:t>Equivalently</a:t>
                </a:r>
                <a:r>
                  <a:rPr lang="en-US" spc="-5" dirty="0">
                    <a:solidFill>
                      <a:schemeClr val="tx1"/>
                    </a:solidFill>
                  </a:rPr>
                  <a:t>,</a:t>
                </a:r>
                <a:r>
                  <a:rPr lang="en-US" dirty="0">
                    <a:solidFill>
                      <a:schemeClr val="tx1"/>
                    </a:solidFill>
                  </a:rPr>
                  <a:t> </a:t>
                </a:r>
                <a:r>
                  <a:rPr lang="en-US" i="1" spc="60" dirty="0">
                    <a:solidFill>
                      <a:schemeClr val="tx1"/>
                    </a:solidFill>
                  </a:rPr>
                  <a:t>d</a:t>
                </a:r>
                <a:r>
                  <a:rPr lang="en-US" i="1" spc="-5" dirty="0">
                    <a:solidFill>
                      <a:schemeClr val="tx1"/>
                    </a:solidFill>
                  </a:rPr>
                  <a:t>u</a:t>
                </a:r>
                <a:r>
                  <a:rPr lang="en-US" i="1" spc="50" dirty="0">
                    <a:solidFill>
                      <a:schemeClr val="tx1"/>
                    </a:solidFill>
                  </a:rPr>
                  <a:t> </a:t>
                </a:r>
                <a:r>
                  <a:rPr lang="en-US" spc="-10" dirty="0">
                    <a:solidFill>
                      <a:schemeClr val="tx1"/>
                    </a:solidFill>
                  </a:rPr>
                  <a:t>an</a:t>
                </a:r>
                <a:r>
                  <a:rPr lang="en-US" spc="-5" dirty="0">
                    <a:solidFill>
                      <a:schemeClr val="tx1"/>
                    </a:solidFill>
                  </a:rPr>
                  <a:t>d </a:t>
                </a:r>
                <a:r>
                  <a:rPr lang="en-US" i="1" spc="95" dirty="0">
                    <a:solidFill>
                      <a:schemeClr val="tx1"/>
                    </a:solidFill>
                  </a:rPr>
                  <a:t>d</a:t>
                </a:r>
                <a:r>
                  <a:rPr lang="en-US" i="1" spc="-5" dirty="0">
                    <a:solidFill>
                      <a:schemeClr val="tx1"/>
                    </a:solidFill>
                  </a:rPr>
                  <a:t>x</a:t>
                </a:r>
                <a:r>
                  <a:rPr lang="en-US" i="1" spc="85" dirty="0">
                    <a:solidFill>
                      <a:schemeClr val="tx1"/>
                    </a:solidFill>
                  </a:rPr>
                  <a:t> </a:t>
                </a:r>
                <a:r>
                  <a:rPr lang="en-US" spc="-10" dirty="0">
                    <a:solidFill>
                      <a:schemeClr val="tx1"/>
                    </a:solidFill>
                  </a:rPr>
                  <a:t>ar</a:t>
                </a:r>
                <a:r>
                  <a:rPr lang="en-US" spc="-5" dirty="0">
                    <a:solidFill>
                      <a:schemeClr val="tx1"/>
                    </a:solidFill>
                  </a:rPr>
                  <a:t>e r</a:t>
                </a:r>
                <a:r>
                  <a:rPr lang="en-US" spc="-10" dirty="0">
                    <a:solidFill>
                      <a:schemeClr val="tx1"/>
                    </a:solidFill>
                  </a:rPr>
                  <a:t>elate</a:t>
                </a:r>
                <a:r>
                  <a:rPr lang="en-US" spc="-5" dirty="0">
                    <a:solidFill>
                      <a:schemeClr val="tx1"/>
                    </a:solidFill>
                  </a:rPr>
                  <a:t>d </a:t>
                </a:r>
                <a:r>
                  <a:rPr lang="en-US" spc="-10" dirty="0">
                    <a:solidFill>
                      <a:schemeClr val="tx1"/>
                    </a:solidFill>
                  </a:rPr>
                  <a:t>by </a:t>
                </a:r>
                <a14:m>
                  <m:oMath xmlns:m="http://schemas.openxmlformats.org/officeDocument/2006/math">
                    <m:r>
                      <a:rPr lang="en-US" b="0" i="1" spc="-10" smtClean="0">
                        <a:solidFill>
                          <a:schemeClr val="tx1"/>
                        </a:solidFill>
                        <a:latin typeface="Cambria Math" panose="02040503050406030204" pitchFamily="18" charset="0"/>
                        <a:cs typeface="Times New Roman"/>
                      </a:rPr>
                      <m:t>𝑑𝑢</m:t>
                    </m:r>
                    <m:r>
                      <a:rPr lang="en-US" b="0" i="1" spc="-10" smtClean="0">
                        <a:solidFill>
                          <a:schemeClr val="tx1"/>
                        </a:solidFill>
                        <a:latin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𝑢</m:t>
                        </m:r>
                      </m:e>
                      <m:sup>
                        <m:r>
                          <a:rPr lang="en-US" b="0" i="1" spc="-10" smtClean="0">
                            <a:solidFill>
                              <a:schemeClr val="tx1"/>
                            </a:solidFill>
                            <a:latin typeface="Cambria Math" panose="02040503050406030204" pitchFamily="18" charset="0"/>
                            <a:cs typeface="Times New Roman"/>
                          </a:rPr>
                          <m:t>′</m:t>
                        </m:r>
                      </m:sup>
                    </m:sSup>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𝑑𝑥</m:t>
                    </m:r>
                    <m:r>
                      <a:rPr lang="en-US" b="0" i="1" spc="-10" smtClean="0">
                        <a:solidFill>
                          <a:schemeClr val="tx1"/>
                        </a:solidFill>
                        <a:latin typeface="Cambria Math" panose="02040503050406030204" pitchFamily="18" charset="0"/>
                        <a:cs typeface="Times New Roman"/>
                      </a:rPr>
                      <m:t>.</m:t>
                    </m:r>
                  </m:oMath>
                </a14:m>
                <a:endParaRPr lang="en-US" dirty="0">
                  <a:solidFill>
                    <a:schemeClr val="tx1"/>
                  </a:solidFill>
                </a:endParaRPr>
              </a:p>
              <a:p>
                <a:pPr marL="0" marR="5080" indent="0" algn="just">
                  <a:lnSpc>
                    <a:spcPct val="100000"/>
                  </a:lnSpc>
                  <a:spcBef>
                    <a:spcPts val="505"/>
                  </a:spcBef>
                  <a:buNone/>
                </a:pPr>
                <a:endParaRPr lang="en-US" dirty="0">
                  <a:solidFill>
                    <a:schemeClr val="tx1"/>
                  </a:solidFill>
                </a:endParaRPr>
              </a:p>
              <a:p>
                <a:pPr marL="379800" indent="-342900">
                  <a:lnSpc>
                    <a:spcPct val="100000"/>
                  </a:lnSpc>
                </a:pPr>
                <a:r>
                  <a:rPr lang="en-US"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oMath>
                </a14:m>
                <a:r>
                  <a:rPr lang="en-US" dirty="0">
                    <a:solidFill>
                      <a:schemeClr val="tx1"/>
                    </a:solidFill>
                  </a:rPr>
                  <a:t>, then </a:t>
                </a:r>
                <a14:m>
                  <m:oMath xmlns:m="http://schemas.openxmlformats.org/officeDocument/2006/math">
                    <m:r>
                      <a:rPr lang="en-US" b="0" i="1" smtClean="0">
                        <a:solidFill>
                          <a:schemeClr val="tx1"/>
                        </a:solidFill>
                        <a:latin typeface="Cambria Math" panose="02040503050406030204" pitchFamily="18" charset="0"/>
                      </a:rPr>
                      <m:t>𝑑𝑢</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𝑥𝑑𝑥</m:t>
                    </m:r>
                    <m:r>
                      <a:rPr lang="en-US" b="0" i="1" smtClean="0">
                        <a:solidFill>
                          <a:schemeClr val="tx1"/>
                        </a:solidFill>
                        <a:latin typeface="Cambria Math" panose="02040503050406030204" pitchFamily="18" charset="0"/>
                      </a:rPr>
                      <m:t>.</m:t>
                    </m:r>
                  </m:oMath>
                </a14:m>
                <a:r>
                  <a:rPr lang="en-US" dirty="0">
                    <a:solidFill>
                      <a:schemeClr val="tx1"/>
                    </a:solidFill>
                  </a:rPr>
                  <a:t> </a:t>
                </a:r>
              </a:p>
              <a:p>
                <a:pPr marL="379800" indent="-342900">
                  <a:lnSpc>
                    <a:spcPct val="100000"/>
                  </a:lnSpc>
                </a:pPr>
                <a:r>
                  <a:rPr lang="en-US" dirty="0">
                    <a:solidFill>
                      <a:schemeClr val="tx1"/>
                    </a:solidFill>
                  </a:rPr>
                  <a:t>If </a:t>
                </a:r>
                <a14:m>
                  <m:oMath xmlns:m="http://schemas.openxmlformats.org/officeDocument/2006/math">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e>
                        </m:d>
                      </m:e>
                    </m:func>
                    <m:r>
                      <a:rPr lang="en-US" b="0" i="1" smtClean="0">
                        <a:solidFill>
                          <a:schemeClr val="tx1"/>
                        </a:solidFill>
                        <a:latin typeface="Cambria Math" panose="02040503050406030204" pitchFamily="18" charset="0"/>
                      </a:rPr>
                      <m:t>, </m:t>
                    </m:r>
                  </m:oMath>
                </a14:m>
                <a:r>
                  <a:rPr lang="en-US" dirty="0">
                    <a:solidFill>
                      <a:schemeClr val="tx1"/>
                    </a:solidFill>
                  </a:rPr>
                  <a:t>then </a:t>
                </a:r>
                <a14:m>
                  <m:oMath xmlns:m="http://schemas.openxmlformats.org/officeDocument/2006/math">
                    <m:r>
                      <a:rPr lang="en-US" b="0" i="1" smtClean="0">
                        <a:solidFill>
                          <a:schemeClr val="tx1"/>
                        </a:solidFill>
                        <a:latin typeface="Cambria Math" panose="02040503050406030204" pitchFamily="18" charset="0"/>
                      </a:rPr>
                      <m:t>𝑑𝑢</m:t>
                    </m:r>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e>
                        </m:d>
                      </m:e>
                    </m:func>
                    <m:r>
                      <a:rPr lang="en-US" b="0" i="1" smtClean="0">
                        <a:solidFill>
                          <a:schemeClr val="tx1"/>
                        </a:solidFill>
                        <a:latin typeface="Cambria Math" panose="02040503050406030204" pitchFamily="18" charset="0"/>
                      </a:rPr>
                      <m:t>.</m:t>
                    </m:r>
                  </m:oMath>
                </a14:m>
                <a:endParaRPr lang="en-US" dirty="0">
                  <a:solidFill>
                    <a:schemeClr val="tx1"/>
                  </a:solidFill>
                </a:endParaRPr>
              </a:p>
              <a:p>
                <a:pPr marL="36900" indent="0">
                  <a:lnSpc>
                    <a:spcPct val="100000"/>
                  </a:lnSpc>
                  <a:buNone/>
                </a:pPr>
                <a:endParaRPr lang="en-US" dirty="0">
                  <a:solidFill>
                    <a:schemeClr val="tx1"/>
                  </a:solidFill>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615"/>
                </a:stretch>
              </a:blipFill>
            </p:spPr>
            <p:txBody>
              <a:bodyPr/>
              <a:lstStyle/>
              <a:p>
                <a:r>
                  <a:rPr lang="en-US">
                    <a:noFill/>
                  </a:rPr>
                  <a:t> </a:t>
                </a:r>
              </a:p>
            </p:txBody>
          </p:sp>
        </mc:Fallback>
      </mc:AlternateContent>
    </p:spTree>
    <p:extLst>
      <p:ext uri="{BB962C8B-B14F-4D97-AF65-F5344CB8AC3E}">
        <p14:creationId xmlns:p14="http://schemas.microsoft.com/office/powerpoint/2010/main" val="10502425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(5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latin typeface="Times New Roman"/>
                    <a:cs typeface="Times New Roman"/>
                  </a:rPr>
                  <a:t>No</a:t>
                </a:r>
                <a:r>
                  <a:rPr lang="en-US" spc="-10" dirty="0">
                    <a:solidFill>
                      <a:schemeClr val="tx1"/>
                    </a:solidFill>
                    <a:latin typeface="Times New Roman"/>
                    <a:cs typeface="Times New Roman"/>
                  </a:rPr>
                  <a:t>w,</a:t>
                </a:r>
                <a:r>
                  <a:rPr lang="en-US" spc="75" dirty="0">
                    <a:solidFill>
                      <a:schemeClr val="tx1"/>
                    </a:solidFill>
                    <a:latin typeface="Times New Roman"/>
                    <a:cs typeface="Times New Roman"/>
                  </a:rPr>
                  <a:t>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ntegran</a:t>
                </a:r>
                <a:r>
                  <a:rPr lang="en-US" spc="-5" dirty="0">
                    <a:solidFill>
                      <a:schemeClr val="tx1"/>
                    </a:solidFill>
                    <a:latin typeface="Times New Roman"/>
                    <a:cs typeface="Times New Roman"/>
                  </a:rPr>
                  <a:t>d</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orm</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45" dirty="0">
                    <a:solidFill>
                      <a:schemeClr val="tx1"/>
                    </a:solidFill>
                    <a:latin typeface="Times New Roman"/>
                    <a:cs typeface="Times New Roman"/>
                  </a:rPr>
                  <a:t>u</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45" dirty="0">
                    <a:solidFill>
                      <a:schemeClr val="tx1"/>
                    </a:solidFill>
                    <a:latin typeface="Times New Roman"/>
                    <a:cs typeface="Times New Roman"/>
                  </a:rPr>
                  <a:t>u</a:t>
                </a:r>
                <a14:m>
                  <m:oMath xmlns:m="http://schemas.openxmlformats.org/officeDocument/2006/math">
                    <m:r>
                      <a:rPr lang="en-US" i="1">
                        <a:latin typeface="Cambria Math" panose="02040503050406030204" pitchFamily="18" charset="0"/>
                      </a:rPr>
                      <m:t>′</m:t>
                    </m:r>
                  </m:oMath>
                </a14:m>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7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ewrit</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 </a:t>
                </a:r>
                <a:r>
                  <a:rPr lang="en-US" spc="-5" dirty="0">
                    <a:solidFill>
                      <a:schemeClr val="tx1"/>
                    </a:solidFill>
                    <a:latin typeface="Times New Roman"/>
                    <a:cs typeface="Times New Roman"/>
                  </a:rPr>
                  <a:t>entire integral</a:t>
                </a:r>
                <a:r>
                  <a:rPr lang="en-US" dirty="0">
                    <a:solidFill>
                      <a:schemeClr val="tx1"/>
                    </a:solidFill>
                    <a:latin typeface="Times New Roman"/>
                    <a:cs typeface="Times New Roman"/>
                  </a:rPr>
                  <a:t> </a:t>
                </a:r>
                <a:r>
                  <a:rPr lang="en-US" spc="-5" dirty="0">
                    <a:solidFill>
                      <a:schemeClr val="tx1"/>
                    </a:solidFill>
                    <a:latin typeface="Times New Roman"/>
                    <a:cs typeface="Times New Roman"/>
                  </a:rPr>
                  <a:t>(including the </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term) in terms of </a:t>
                </a:r>
                <a:r>
                  <a:rPr lang="en-US" i="1" spc="-5" dirty="0">
                    <a:solidFill>
                      <a:schemeClr val="tx1"/>
                    </a:solidFill>
                    <a:latin typeface="Times New Roman"/>
                    <a:cs typeface="Times New Roman"/>
                  </a:rPr>
                  <a:t>u</a:t>
                </a:r>
                <a:r>
                  <a:rPr lang="en-US" i="1" spc="50" dirty="0">
                    <a:solidFill>
                      <a:schemeClr val="tx1"/>
                    </a:solidFill>
                    <a:latin typeface="Times New Roman"/>
                    <a:cs typeface="Times New Roman"/>
                  </a:rPr>
                  <a:t> </a:t>
                </a:r>
                <a:r>
                  <a:rPr lang="en-US" spc="-5" dirty="0">
                    <a:solidFill>
                      <a:schemeClr val="tx1"/>
                    </a:solidFill>
                    <a:latin typeface="Times New Roman"/>
                    <a:cs typeface="Times New Roman"/>
                  </a:rPr>
                  <a:t>and its differential </a:t>
                </a:r>
                <a:r>
                  <a:rPr lang="en-US" i="1" spc="60" dirty="0">
                    <a:solidFill>
                      <a:schemeClr val="tx1"/>
                    </a:solidFill>
                    <a:latin typeface="Times New Roman"/>
                    <a:cs typeface="Times New Roman"/>
                  </a:rPr>
                  <a:t>d</a:t>
                </a:r>
                <a:r>
                  <a:rPr lang="en-US" i="1" spc="45" dirty="0">
                    <a:solidFill>
                      <a:schemeClr val="tx1"/>
                    </a:solidFill>
                    <a:latin typeface="Times New Roman"/>
                    <a:cs typeface="Times New Roman"/>
                  </a:rPr>
                  <a:t>u</a:t>
                </a:r>
                <a:r>
                  <a:rPr lang="en-US" spc="-5" dirty="0">
                    <a:solidFill>
                      <a:schemeClr val="tx1"/>
                    </a:solidFill>
                    <a:latin typeface="Times New Roman"/>
                    <a:cs typeface="Times New Roman"/>
                  </a:rPr>
                  <a:t>:</a:t>
                </a:r>
              </a:p>
              <a:p>
                <a:pPr marL="36900" indent="0">
                  <a:lnSpc>
                    <a:spcPct val="100000"/>
                  </a:lnSpc>
                  <a:buNone/>
                </a:pPr>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a:fld id="{825F15A7-03F4-43D7-82C5-3E23DA2F108C}" type="mathplaceholder">
                        <a:rPr lang="en-US" i="1" spc="-10" smtClean="0">
                          <a:latin typeface="Cambria Math" panose="02040503050406030204" pitchFamily="18" charset="0"/>
                          <a:cs typeface="Times New Roman"/>
                        </a:rPr>
                        <a:t>Type equation here.</a:t>
                      </a:fld>
                    </m:oMath>
                  </m:oMathPara>
                </a14:m>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r>
                  <a:rPr lang="en-US" spc="-10" dirty="0">
                    <a:latin typeface="Times New Roman"/>
                    <a:cs typeface="Times New Roman"/>
                  </a:rPr>
                  <a:t>Thi</a:t>
                </a:r>
                <a:r>
                  <a:rPr lang="en-US" spc="-5" dirty="0">
                    <a:latin typeface="Times New Roman"/>
                    <a:cs typeface="Times New Roman"/>
                  </a:rPr>
                  <a:t>s</a:t>
                </a:r>
                <a:r>
                  <a:rPr lang="en-US" spc="60"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60" dirty="0">
                    <a:latin typeface="Times New Roman"/>
                    <a:cs typeface="Times New Roman"/>
                  </a:rPr>
                  <a:t> </a:t>
                </a:r>
                <a:r>
                  <a:rPr lang="en-US" spc="-5" dirty="0">
                    <a:latin typeface="Times New Roman"/>
                    <a:cs typeface="Times New Roman"/>
                  </a:rPr>
                  <a:t>is</a:t>
                </a:r>
                <a:r>
                  <a:rPr lang="en-US" spc="55"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60" dirty="0">
                    <a:latin typeface="Times New Roman"/>
                    <a:cs typeface="Times New Roman"/>
                  </a:rPr>
                  <a:t> </a:t>
                </a:r>
                <a:r>
                  <a:rPr lang="en-US" b="1" i="1" spc="-15" dirty="0">
                    <a:latin typeface="Times New Roman"/>
                    <a:cs typeface="Times New Roman"/>
                  </a:rPr>
                  <a:t>Chang</a:t>
                </a:r>
                <a:r>
                  <a:rPr lang="en-US" b="1" i="1" spc="-5" dirty="0">
                    <a:latin typeface="Times New Roman"/>
                    <a:cs typeface="Times New Roman"/>
                  </a:rPr>
                  <a:t>e</a:t>
                </a:r>
                <a:r>
                  <a:rPr lang="en-US" b="1" i="1" spc="60" dirty="0">
                    <a:latin typeface="Times New Roman"/>
                    <a:cs typeface="Times New Roman"/>
                  </a:rPr>
                  <a:t> </a:t>
                </a:r>
                <a:r>
                  <a:rPr lang="en-US" b="1" i="1" spc="-10" dirty="0">
                    <a:latin typeface="Times New Roman"/>
                    <a:cs typeface="Times New Roman"/>
                  </a:rPr>
                  <a:t>o</a:t>
                </a:r>
                <a:r>
                  <a:rPr lang="en-US" b="1" i="1" spc="-5" dirty="0">
                    <a:latin typeface="Times New Roman"/>
                    <a:cs typeface="Times New Roman"/>
                  </a:rPr>
                  <a:t>f</a:t>
                </a:r>
                <a:r>
                  <a:rPr lang="en-US" b="1" i="1" spc="60" dirty="0">
                    <a:latin typeface="Times New Roman"/>
                    <a:cs typeface="Times New Roman"/>
                  </a:rPr>
                  <a:t> </a:t>
                </a:r>
                <a:r>
                  <a:rPr lang="en-US" b="1" i="1" spc="-10" dirty="0">
                    <a:latin typeface="Times New Roman"/>
                    <a:cs typeface="Times New Roman"/>
                  </a:rPr>
                  <a:t>Variable</a:t>
                </a:r>
                <a:r>
                  <a:rPr lang="en-US" b="1" i="1" spc="-5" dirty="0">
                    <a:latin typeface="Times New Roman"/>
                    <a:cs typeface="Times New Roman"/>
                  </a:rPr>
                  <a:t>s</a:t>
                </a:r>
                <a:r>
                  <a:rPr lang="en-US" b="1" i="1" spc="60" dirty="0">
                    <a:latin typeface="Times New Roman"/>
                    <a:cs typeface="Times New Roman"/>
                  </a:rPr>
                  <a:t> </a:t>
                </a:r>
                <a:r>
                  <a:rPr lang="en-US" b="1" i="1" spc="-15" dirty="0">
                    <a:latin typeface="Times New Roman"/>
                    <a:cs typeface="Times New Roman"/>
                  </a:rPr>
                  <a:t>Formul</a:t>
                </a:r>
                <a:r>
                  <a:rPr lang="en-US" b="1" i="1" spc="-5" dirty="0">
                    <a:latin typeface="Times New Roman"/>
                    <a:cs typeface="Times New Roman"/>
                  </a:rPr>
                  <a:t>a</a:t>
                </a:r>
                <a:r>
                  <a:rPr lang="en-US" spc="-5" dirty="0">
                    <a:latin typeface="Times New Roman"/>
                    <a:cs typeface="Times New Roman"/>
                  </a:rPr>
                  <a:t>.</a:t>
                </a:r>
                <a:r>
                  <a:rPr lang="en-US" spc="60" dirty="0">
                    <a:latin typeface="Times New Roman"/>
                    <a:cs typeface="Times New Roman"/>
                  </a:rPr>
                  <a:t> </a:t>
                </a:r>
                <a:r>
                  <a:rPr lang="en-US" spc="-5" dirty="0">
                    <a:latin typeface="Times New Roman"/>
                    <a:cs typeface="Times New Roman"/>
                  </a:rPr>
                  <a:t>It</a:t>
                </a:r>
                <a:r>
                  <a:rPr lang="en-US" spc="55" dirty="0">
                    <a:latin typeface="Times New Roman"/>
                    <a:cs typeface="Times New Roman"/>
                  </a:rPr>
                  <a:t> </a:t>
                </a:r>
                <a:r>
                  <a:rPr lang="en-US" spc="-5" dirty="0">
                    <a:latin typeface="Times New Roman"/>
                    <a:cs typeface="Times New Roman"/>
                  </a:rPr>
                  <a:t>transforms</a:t>
                </a:r>
                <a:r>
                  <a:rPr lang="en-US" spc="6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60" dirty="0">
                    <a:latin typeface="Times New Roman"/>
                    <a:cs typeface="Times New Roman"/>
                  </a:rPr>
                  <a:t> </a:t>
                </a:r>
                <a:r>
                  <a:rPr lang="en-US" spc="-5" dirty="0">
                    <a:latin typeface="Times New Roman"/>
                    <a:cs typeface="Times New Roman"/>
                  </a:rPr>
                  <a:t>integral</a:t>
                </a:r>
                <a:r>
                  <a:rPr lang="en-US" spc="60" dirty="0">
                    <a:latin typeface="Times New Roman"/>
                    <a:cs typeface="Times New Roman"/>
                  </a:rPr>
                  <a:t> </a:t>
                </a:r>
                <a:r>
                  <a:rPr lang="en-US" spc="-5" dirty="0">
                    <a:latin typeface="Times New Roman"/>
                    <a:cs typeface="Times New Roman"/>
                  </a:rPr>
                  <a:t>in the variable</a:t>
                </a:r>
                <a:r>
                  <a:rPr lang="en-US" spc="25" dirty="0">
                    <a:latin typeface="Times New Roman"/>
                    <a:cs typeface="Times New Roman"/>
                  </a:rPr>
                  <a:t> </a:t>
                </a:r>
                <a:r>
                  <a:rPr lang="en-US" i="1" spc="-5" dirty="0">
                    <a:latin typeface="Times New Roman"/>
                    <a:cs typeface="Times New Roman"/>
                  </a:rPr>
                  <a:t>x</a:t>
                </a:r>
                <a:r>
                  <a:rPr lang="en-US" i="1" spc="85" dirty="0">
                    <a:latin typeface="Times New Roman"/>
                    <a:cs typeface="Times New Roman"/>
                  </a:rPr>
                  <a:t> </a:t>
                </a:r>
                <a:r>
                  <a:rPr lang="en-US" spc="-5" dirty="0">
                    <a:latin typeface="Times New Roman"/>
                    <a:cs typeface="Times New Roman"/>
                  </a:rPr>
                  <a:t>into a (hopefully simpler) integral</a:t>
                </a:r>
                <a:r>
                  <a:rPr lang="en-US" dirty="0">
                    <a:latin typeface="Times New Roman"/>
                    <a:cs typeface="Times New Roman"/>
                  </a:rPr>
                  <a:t> </a:t>
                </a:r>
                <a:r>
                  <a:rPr lang="en-US" spc="-5" dirty="0">
                    <a:latin typeface="Times New Roman"/>
                    <a:cs typeface="Times New Roman"/>
                  </a:rPr>
                  <a:t>in the </a:t>
                </a:r>
                <a:r>
                  <a:rPr lang="en-US" spc="-10" dirty="0">
                    <a:latin typeface="Times New Roman"/>
                    <a:cs typeface="Times New Roman"/>
                  </a:rPr>
                  <a:t>new</a:t>
                </a:r>
                <a:r>
                  <a:rPr lang="en-US" dirty="0">
                    <a:latin typeface="Times New Roman"/>
                    <a:cs typeface="Times New Roman"/>
                  </a:rPr>
                  <a:t> </a:t>
                </a:r>
                <a:r>
                  <a:rPr lang="en-US" spc="-5" dirty="0">
                    <a:latin typeface="Times New Roman"/>
                    <a:cs typeface="Times New Roman"/>
                  </a:rPr>
                  <a:t>variable </a:t>
                </a:r>
                <a:r>
                  <a:rPr lang="en-US" i="1" spc="45" dirty="0">
                    <a:latin typeface="Times New Roman"/>
                    <a:cs typeface="Times New Roman"/>
                  </a:rPr>
                  <a:t>u</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endParaRPr lang="en-US" dirty="0">
                  <a:solidFill>
                    <a:schemeClr val="tx1"/>
                  </a:solidFill>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rotWithShape="0">
                <a:blip r:embed="rId2"/>
                <a:stretch>
                  <a:fillRect l="-336" t="-976"/>
                </a:stretch>
              </a:blipFill>
            </p:spPr>
            <p:txBody>
              <a:bodyPr/>
              <a:lstStyle/>
              <a:p>
                <a:r>
                  <a:rPr lang="en-US">
                    <a:noFill/>
                  </a:rPr>
                  <a:t> </a:t>
                </a:r>
              </a:p>
            </p:txBody>
          </p:sp>
        </mc:Fallback>
      </mc:AlternateContent>
      <p:pic>
        <p:nvPicPr>
          <p:cNvPr id="4" name="Picture 3" descr="the integral with respect to x of f of (u of x) (u prime of x) equals the integral with respect to u of f of u. There are two brackets underneath the first half of the equation. The first bracket encompasses (f of (u of x)) and is labeled (f of u). The second bracket encompasses (u prime of x) and is labeled (d u)">
            <a:extLst>
              <a:ext uri="{FF2B5EF4-FFF2-40B4-BE49-F238E27FC236}">
                <a16:creationId xmlns:a16="http://schemas.microsoft.com/office/drawing/2014/main" id="{30B9DB0C-08A5-4601-A47F-508182907123}"/>
              </a:ext>
            </a:extLst>
          </p:cNvPr>
          <p:cNvPicPr>
            <a:picLocks noChangeAspect="1"/>
          </p:cNvPicPr>
          <p:nvPr/>
        </p:nvPicPr>
        <p:blipFill>
          <a:blip r:embed="rId3"/>
          <a:stretch>
            <a:fillRect/>
          </a:stretch>
        </p:blipFill>
        <p:spPr>
          <a:xfrm>
            <a:off x="4278932" y="2552643"/>
            <a:ext cx="3634135" cy="1144714"/>
          </a:xfrm>
          <a:prstGeom prst="rect">
            <a:avLst/>
          </a:prstGeom>
        </p:spPr>
      </p:pic>
    </p:spTree>
    <p:extLst>
      <p:ext uri="{BB962C8B-B14F-4D97-AF65-F5344CB8AC3E}">
        <p14:creationId xmlns:p14="http://schemas.microsoft.com/office/powerpoint/2010/main" val="838876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(6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a:t>
                </a:r>
              </a:p>
              <a:p>
                <a:pPr marL="36900" indent="0">
                  <a:lnSpc>
                    <a:spcPct val="100000"/>
                  </a:lnSpc>
                  <a:buNone/>
                </a:pPr>
                <a:r>
                  <a:rPr lang="en-US" dirty="0"/>
                  <a:t>a) To evaluate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e>
                    </m:func>
                    <m:r>
                      <a:rPr lang="en-US" b="0" i="1" smtClean="0">
                        <a:latin typeface="Cambria Math" panose="02040503050406030204" pitchFamily="18" charset="0"/>
                      </a:rPr>
                      <m:t>𝑑𝑥</m:t>
                    </m:r>
                  </m:oMath>
                </a14:m>
                <a:r>
                  <a:rPr lang="en-US" dirty="0"/>
                  <a:t>, we consider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r>
                  <a:rPr lang="en-US" dirty="0"/>
                  <a:t>, from which we get </a:t>
                </a:r>
                <a14:m>
                  <m:oMath xmlns:m="http://schemas.openxmlformats.org/officeDocument/2006/math">
                    <m:r>
                      <a:rPr lang="en-US" b="0" i="1" smtClean="0">
                        <a:latin typeface="Cambria Math" panose="02040503050406030204" pitchFamily="18" charset="0"/>
                      </a:rPr>
                      <m:t>𝑑𝑢</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𝑑𝑥</m:t>
                    </m:r>
                    <m:r>
                      <a:rPr lang="en-US" b="0" i="1" smtClean="0">
                        <a:latin typeface="Cambria Math" panose="02040503050406030204" pitchFamily="18" charset="0"/>
                      </a:rPr>
                      <m:t>.</m:t>
                    </m:r>
                  </m:oMath>
                </a14:m>
                <a:r>
                  <a:rPr lang="en-US" dirty="0"/>
                  <a:t> Now,</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e>
                      </m:nary>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3</m:t>
                              </m:r>
                            </m:sup>
                          </m:sSup>
                          <m:r>
                            <a:rPr lang="en-US" b="0" i="1" smtClean="0">
                              <a:latin typeface="Cambria Math" panose="02040503050406030204" pitchFamily="18" charset="0"/>
                            </a:rPr>
                            <m:t>)</m:t>
                          </m:r>
                        </m:e>
                      </m:func>
                      <m:r>
                        <a:rPr lang="en-US" i="1">
                          <a:latin typeface="Cambria Math" panose="02040503050406030204" pitchFamily="18" charset="0"/>
                        </a:rPr>
                        <m:t>𝑑𝑥</m:t>
                      </m:r>
                      <m:r>
                        <a:rPr lang="en-US" b="0" i="1" smtClean="0">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3</m:t>
                                  </m:r>
                                </m:sup>
                              </m:sSup>
                              <m:r>
                                <a:rPr lang="en-US" b="0" i="1" smtClean="0">
                                  <a:latin typeface="Cambria Math" panose="02040503050406030204" pitchFamily="18" charset="0"/>
                                </a:rPr>
                                <m:t>)</m:t>
                              </m:r>
                            </m:e>
                          </m:func>
                        </m:e>
                      </m:nary>
                      <m:d>
                        <m:dPr>
                          <m:ctrlPr>
                            <a:rPr lang="en-US" b="0" i="1" smtClean="0">
                              <a:latin typeface="Cambria Math" panose="02040503050406030204" pitchFamily="18" charset="0"/>
                            </a:rPr>
                          </m:ctrlPr>
                        </m:dPr>
                        <m:e>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𝑑𝑥</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𝑢</m:t>
                              </m:r>
                            </m:e>
                          </m:func>
                        </m:e>
                      </m:nary>
                      <m:r>
                        <a:rPr lang="en-US" b="0" i="1" smtClean="0">
                          <a:latin typeface="Cambria Math" panose="02040503050406030204" pitchFamily="18" charset="0"/>
                        </a:rPr>
                        <m:t>𝑑𝑢</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𝑢</m:t>
                          </m:r>
                        </m:e>
                      </m:func>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e>
                      </m:func>
                      <m:r>
                        <a:rPr lang="en-US" b="0" i="1" smtClean="0">
                          <a:latin typeface="Cambria Math" panose="02040503050406030204" pitchFamily="18" charset="0"/>
                        </a:rPr>
                        <m:t>+</m:t>
                      </m:r>
                      <m:r>
                        <a:rPr lang="en-US" b="0" i="1" smtClean="0">
                          <a:latin typeface="Cambria Math" panose="02040503050406030204" pitchFamily="18" charset="0"/>
                        </a:rPr>
                        <m:t>𝐶</m:t>
                      </m:r>
                    </m:oMath>
                  </m:oMathPara>
                </a14:m>
                <a:endParaRPr lang="en-US" dirty="0"/>
              </a:p>
              <a:p>
                <a:pPr marL="36900" indent="0">
                  <a:lnSpc>
                    <a:spcPct val="100000"/>
                  </a:lnSpc>
                  <a:buNone/>
                </a:pPr>
                <a:endParaRPr lang="en-US" dirty="0"/>
              </a:p>
              <a:p>
                <a:pPr marL="36900" indent="0">
                  <a:lnSpc>
                    <a:spcPct val="100000"/>
                  </a:lnSpc>
                  <a:buNone/>
                </a:pPr>
                <a:r>
                  <a:rPr lang="en-US" dirty="0"/>
                  <a:t>b) To evaluate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𝑥</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r>
                                  <a:rPr lang="en-US" b="0" i="1" smtClean="0">
                                    <a:latin typeface="Cambria Math" panose="02040503050406030204" pitchFamily="18" charset="0"/>
                                  </a:rPr>
                                  <m:t>+9</m:t>
                                </m:r>
                              </m:e>
                            </m:d>
                          </m:e>
                          <m:sup>
                            <m:r>
                              <a:rPr lang="en-US" b="0" i="1" smtClean="0">
                                <a:latin typeface="Cambria Math" panose="02040503050406030204" pitchFamily="18" charset="0"/>
                              </a:rPr>
                              <m:t>5</m:t>
                            </m:r>
                          </m:sup>
                        </m:sSup>
                      </m:e>
                    </m:nary>
                    <m:r>
                      <a:rPr lang="en-US" b="0" i="1" smtClean="0">
                        <a:latin typeface="Cambria Math" panose="02040503050406030204" pitchFamily="18" charset="0"/>
                      </a:rPr>
                      <m:t>𝑑𝑥</m:t>
                    </m:r>
                    <m:r>
                      <a:rPr lang="en-US" b="0" i="1" smtClean="0">
                        <a:latin typeface="Cambria Math" panose="02040503050406030204" pitchFamily="18" charset="0"/>
                      </a:rPr>
                      <m:t>, </m:t>
                    </m:r>
                  </m:oMath>
                </a14:m>
                <a:r>
                  <a:rPr lang="en-US" dirty="0"/>
                  <a:t>we consider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+9</m:t>
                    </m:r>
                  </m:oMath>
                </a14:m>
                <a:r>
                  <a:rPr lang="en-US" dirty="0"/>
                  <a:t>, from which we get </a:t>
                </a:r>
                <a14:m>
                  <m:oMath xmlns:m="http://schemas.openxmlformats.org/officeDocument/2006/math">
                    <m:r>
                      <a:rPr lang="en-US" b="0" i="1" smtClean="0">
                        <a:latin typeface="Cambria Math" panose="02040503050406030204" pitchFamily="18" charset="0"/>
                      </a:rPr>
                      <m:t>𝑑𝑢</m:t>
                    </m:r>
                    <m:r>
                      <a:rPr lang="en-US" b="0" i="1" smtClean="0">
                        <a:latin typeface="Cambria Math" panose="02040503050406030204" pitchFamily="18" charset="0"/>
                      </a:rPr>
                      <m:t>=2</m:t>
                    </m:r>
                    <m:r>
                      <a:rPr lang="en-US" b="0" i="1" smtClean="0">
                        <a:latin typeface="Cambria Math" panose="02040503050406030204" pitchFamily="18" charset="0"/>
                      </a:rPr>
                      <m:t>𝑥𝑑𝑥</m:t>
                    </m:r>
                    <m:r>
                      <a:rPr lang="en-US" b="0" i="1" smtClean="0">
                        <a:latin typeface="Cambria Math" panose="02040503050406030204" pitchFamily="18" charset="0"/>
                      </a:rPr>
                      <m:t> </m:t>
                    </m:r>
                  </m:oMath>
                </a14:m>
                <a:r>
                  <a:rPr lang="en-US" dirty="0"/>
                  <a:t>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𝑑𝑢</m:t>
                    </m:r>
                    <m:r>
                      <a:rPr lang="en-US" b="0" i="1" smtClean="0">
                        <a:latin typeface="Cambria Math" panose="02040503050406030204" pitchFamily="18" charset="0"/>
                      </a:rPr>
                      <m:t>=</m:t>
                    </m:r>
                    <m:r>
                      <a:rPr lang="en-US" b="0" i="1" smtClean="0">
                        <a:latin typeface="Cambria Math" panose="02040503050406030204" pitchFamily="18" charset="0"/>
                      </a:rPr>
                      <m:t>𝑥𝑑𝑥</m:t>
                    </m:r>
                    <m:r>
                      <a:rPr lang="en-US" b="0" i="1" smtClean="0">
                        <a:latin typeface="Cambria Math" panose="02040503050406030204" pitchFamily="18" charset="0"/>
                      </a:rPr>
                      <m:t>.</m:t>
                    </m:r>
                  </m:oMath>
                </a14:m>
                <a:r>
                  <a:rPr lang="en-US" dirty="0"/>
                  <a:t> Now,</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100" i="1">
                              <a:latin typeface="Cambria Math" panose="02040503050406030204" pitchFamily="18" charset="0"/>
                            </a:rPr>
                          </m:ctrlPr>
                        </m:naryPr>
                        <m:sub/>
                        <m:sup/>
                        <m:e>
                          <m:r>
                            <a:rPr lang="en-US" sz="2100" i="1">
                              <a:latin typeface="Cambria Math" panose="02040503050406030204" pitchFamily="18" charset="0"/>
                            </a:rPr>
                            <m:t>𝑥</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𝑥</m:t>
                                      </m:r>
                                    </m:e>
                                    <m:sup>
                                      <m:r>
                                        <a:rPr lang="en-US" sz="2100" i="1">
                                          <a:latin typeface="Cambria Math" panose="02040503050406030204" pitchFamily="18" charset="0"/>
                                        </a:rPr>
                                        <m:t>2</m:t>
                                      </m:r>
                                    </m:sup>
                                  </m:sSup>
                                  <m:r>
                                    <a:rPr lang="en-US" sz="2100" i="1">
                                      <a:latin typeface="Cambria Math" panose="02040503050406030204" pitchFamily="18" charset="0"/>
                                    </a:rPr>
                                    <m:t>+9</m:t>
                                  </m:r>
                                </m:e>
                              </m:d>
                            </m:e>
                            <m:sup>
                              <m:r>
                                <a:rPr lang="en-US" sz="2100" i="1">
                                  <a:latin typeface="Cambria Math" panose="02040503050406030204" pitchFamily="18" charset="0"/>
                                </a:rPr>
                                <m:t>5</m:t>
                              </m:r>
                            </m:sup>
                          </m:sSup>
                        </m:e>
                      </m:nary>
                      <m:r>
                        <a:rPr lang="en-US" sz="2100" b="0" i="1" smtClean="0">
                          <a:latin typeface="Cambria Math" panose="02040503050406030204" pitchFamily="18" charset="0"/>
                        </a:rPr>
                        <m:t>𝑑𝑥</m:t>
                      </m:r>
                      <m:r>
                        <a:rPr lang="en-US" sz="2100" b="0" i="1" smtClean="0">
                          <a:latin typeface="Cambria Math" panose="02040503050406030204" pitchFamily="18" charset="0"/>
                        </a:rPr>
                        <m:t>=</m:t>
                      </m:r>
                      <m:nary>
                        <m:naryPr>
                          <m:limLoc m:val="undOvr"/>
                          <m:subHide m:val="on"/>
                          <m:supHide m:val="on"/>
                          <m:ctrlPr>
                            <a:rPr lang="en-US" sz="2100" i="1">
                              <a:latin typeface="Cambria Math" panose="02040503050406030204" pitchFamily="18" charset="0"/>
                            </a:rPr>
                          </m:ctrlPr>
                        </m:naryPr>
                        <m:sub/>
                        <m:sup/>
                        <m:e>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𝑥</m:t>
                                      </m:r>
                                    </m:e>
                                    <m:sup>
                                      <m:r>
                                        <a:rPr lang="en-US" sz="2100" i="1">
                                          <a:latin typeface="Cambria Math" panose="02040503050406030204" pitchFamily="18" charset="0"/>
                                        </a:rPr>
                                        <m:t>2</m:t>
                                      </m:r>
                                    </m:sup>
                                  </m:sSup>
                                  <m:r>
                                    <a:rPr lang="en-US" sz="2100" i="1">
                                      <a:latin typeface="Cambria Math" panose="02040503050406030204" pitchFamily="18" charset="0"/>
                                    </a:rPr>
                                    <m:t>+9</m:t>
                                  </m:r>
                                </m:e>
                              </m:d>
                            </m:e>
                            <m:sup>
                              <m:r>
                                <a:rPr lang="en-US" sz="2100" i="1">
                                  <a:latin typeface="Cambria Math" panose="02040503050406030204" pitchFamily="18" charset="0"/>
                                </a:rPr>
                                <m:t>5</m:t>
                              </m:r>
                            </m:sup>
                          </m:sSup>
                        </m:e>
                      </m:nary>
                      <m:d>
                        <m:dPr>
                          <m:ctrlPr>
                            <a:rPr lang="en-US" sz="2100" b="0" i="1" smtClean="0">
                              <a:latin typeface="Cambria Math" panose="02040503050406030204" pitchFamily="18" charset="0"/>
                            </a:rPr>
                          </m:ctrlPr>
                        </m:dPr>
                        <m:e>
                          <m:r>
                            <a:rPr lang="en-US" sz="2100" b="0" i="1" smtClean="0">
                              <a:latin typeface="Cambria Math" panose="02040503050406030204" pitchFamily="18" charset="0"/>
                            </a:rPr>
                            <m:t>𝑥</m:t>
                          </m:r>
                          <m:r>
                            <a:rPr lang="en-US" sz="2100" i="1">
                              <a:latin typeface="Cambria Math" panose="02040503050406030204" pitchFamily="18" charset="0"/>
                            </a:rPr>
                            <m:t>𝑑</m:t>
                          </m:r>
                          <m:r>
                            <a:rPr lang="en-US" sz="2100" b="0" i="1" smtClean="0">
                              <a:latin typeface="Cambria Math" panose="02040503050406030204" pitchFamily="18" charset="0"/>
                            </a:rPr>
                            <m:t>𝑥</m:t>
                          </m:r>
                        </m:e>
                      </m:d>
                      <m:r>
                        <a:rPr lang="en-US" sz="2100" b="0" i="1" smtClean="0">
                          <a:latin typeface="Cambria Math" panose="02040503050406030204" pitchFamily="18" charset="0"/>
                        </a:rPr>
                        <m:t>=</m:t>
                      </m:r>
                      <m:nary>
                        <m:naryPr>
                          <m:limLoc m:val="undOvr"/>
                          <m:subHide m:val="on"/>
                          <m:supHide m:val="on"/>
                          <m:ctrlPr>
                            <a:rPr lang="en-US" sz="2100" i="1">
                              <a:latin typeface="Cambria Math" panose="02040503050406030204" pitchFamily="18" charset="0"/>
                            </a:rPr>
                          </m:ctrlPr>
                        </m:naryPr>
                        <m:sub/>
                        <m:sup/>
                        <m:e>
                          <m:sSup>
                            <m:sSupPr>
                              <m:ctrlPr>
                                <a:rPr lang="en-US" sz="2100" i="1">
                                  <a:latin typeface="Cambria Math" panose="02040503050406030204" pitchFamily="18" charset="0"/>
                                </a:rPr>
                              </m:ctrlPr>
                            </m:sSupPr>
                            <m:e>
                              <m:r>
                                <a:rPr lang="en-US" sz="2100" b="0" i="1" smtClean="0">
                                  <a:latin typeface="Cambria Math" panose="02040503050406030204" pitchFamily="18" charset="0"/>
                                </a:rPr>
                                <m:t>𝑢</m:t>
                              </m:r>
                            </m:e>
                            <m:sup>
                              <m:r>
                                <a:rPr lang="en-US" sz="2100" i="1">
                                  <a:latin typeface="Cambria Math" panose="02040503050406030204" pitchFamily="18" charset="0"/>
                                </a:rPr>
                                <m:t>5</m:t>
                              </m:r>
                            </m:sup>
                          </m:sSup>
                        </m:e>
                      </m:nary>
                      <m:f>
                        <m:fPr>
                          <m:ctrlPr>
                            <a:rPr lang="en-US" sz="210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2</m:t>
                          </m:r>
                        </m:den>
                      </m:f>
                      <m:r>
                        <a:rPr lang="en-US" sz="2100" i="1">
                          <a:latin typeface="Cambria Math" panose="02040503050406030204" pitchFamily="18" charset="0"/>
                        </a:rPr>
                        <m:t>𝑑𝑢</m:t>
                      </m:r>
                      <m:r>
                        <a:rPr lang="en-US" sz="2100" b="0" i="0" smtClean="0">
                          <a:latin typeface="Cambria Math" panose="02040503050406030204" pitchFamily="18" charset="0"/>
                        </a:rPr>
                        <m:t>=</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2</m:t>
                          </m:r>
                        </m:den>
                      </m:f>
                      <m:nary>
                        <m:naryPr>
                          <m:limLoc m:val="undOvr"/>
                          <m:subHide m:val="on"/>
                          <m:supHide m:val="on"/>
                          <m:ctrlPr>
                            <a:rPr lang="en-US" sz="2100" b="0" i="1" smtClean="0">
                              <a:latin typeface="Cambria Math" panose="02040503050406030204" pitchFamily="18" charset="0"/>
                            </a:rPr>
                          </m:ctrlPr>
                        </m:naryPr>
                        <m:sub/>
                        <m:sup/>
                        <m:e>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𝑢</m:t>
                              </m:r>
                            </m:e>
                            <m:sup>
                              <m:r>
                                <a:rPr lang="en-US" sz="2100" b="0" i="1" smtClean="0">
                                  <a:latin typeface="Cambria Math" panose="02040503050406030204" pitchFamily="18" charset="0"/>
                                </a:rPr>
                                <m:t>5</m:t>
                              </m:r>
                            </m:sup>
                          </m:sSup>
                        </m:e>
                      </m:nary>
                      <m:r>
                        <a:rPr lang="en-US" sz="2100" b="0" i="1" smtClean="0">
                          <a:latin typeface="Cambria Math" panose="02040503050406030204" pitchFamily="18" charset="0"/>
                        </a:rPr>
                        <m:t>𝑑𝑢</m:t>
                      </m:r>
                      <m:r>
                        <a:rPr lang="en-US" sz="2100" b="0" i="1" smtClean="0">
                          <a:latin typeface="Cambria Math" panose="02040503050406030204" pitchFamily="18" charset="0"/>
                        </a:rPr>
                        <m:t>=</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12</m:t>
                          </m:r>
                        </m:den>
                      </m:f>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𝑢</m:t>
                          </m:r>
                        </m:e>
                        <m:sup>
                          <m:r>
                            <a:rPr lang="en-US" sz="2100" b="0" i="1" smtClean="0">
                              <a:latin typeface="Cambria Math" panose="02040503050406030204" pitchFamily="18" charset="0"/>
                            </a:rPr>
                            <m:t>6</m:t>
                          </m:r>
                        </m:sup>
                      </m:sSup>
                      <m:r>
                        <a:rPr lang="en-US" sz="2100" b="0" i="1" smtClean="0">
                          <a:latin typeface="Cambria Math" panose="02040503050406030204" pitchFamily="18" charset="0"/>
                        </a:rPr>
                        <m:t>+</m:t>
                      </m:r>
                      <m:r>
                        <a:rPr lang="en-US" sz="2100" b="0" i="1" smtClean="0">
                          <a:latin typeface="Cambria Math" panose="02040503050406030204" pitchFamily="18" charset="0"/>
                        </a:rPr>
                        <m:t>𝐶</m:t>
                      </m:r>
                      <m:r>
                        <a:rPr lang="en-US" sz="2100" b="0" i="1" smtClean="0">
                          <a:latin typeface="Cambria Math" panose="02040503050406030204" pitchFamily="18" charset="0"/>
                        </a:rPr>
                        <m:t>=</m:t>
                      </m:r>
                      <m:sSup>
                        <m:sSupPr>
                          <m:ctrlPr>
                            <a:rPr lang="en-US" sz="2100" b="0" i="1" smtClean="0">
                              <a:latin typeface="Cambria Math" panose="02040503050406030204" pitchFamily="18" charset="0"/>
                            </a:rPr>
                          </m:ctrlPr>
                        </m:sSupPr>
                        <m:e>
                          <m:d>
                            <m:dPr>
                              <m:ctrlPr>
                                <a:rPr lang="en-US" sz="2100" b="0" i="1" smtClean="0">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𝑥</m:t>
                                  </m:r>
                                </m:e>
                                <m:sup>
                                  <m:r>
                                    <a:rPr lang="en-US" sz="2100" i="1">
                                      <a:latin typeface="Cambria Math" panose="02040503050406030204" pitchFamily="18" charset="0"/>
                                    </a:rPr>
                                    <m:t>2</m:t>
                                  </m:r>
                                </m:sup>
                              </m:sSup>
                              <m:r>
                                <a:rPr lang="en-US" sz="2100" i="1">
                                  <a:latin typeface="Cambria Math" panose="02040503050406030204" pitchFamily="18" charset="0"/>
                                </a:rPr>
                                <m:t>+9</m:t>
                              </m:r>
                            </m:e>
                          </m:d>
                        </m:e>
                        <m:sup>
                          <m:r>
                            <a:rPr lang="en-US" sz="2100" b="0" i="1" smtClean="0">
                              <a:latin typeface="Cambria Math" panose="02040503050406030204" pitchFamily="18" charset="0"/>
                            </a:rPr>
                            <m:t>6</m:t>
                          </m:r>
                        </m:sup>
                      </m:sSup>
                      <m:r>
                        <a:rPr lang="en-US" sz="2100" b="0" i="1" smtClean="0">
                          <a:latin typeface="Cambria Math" panose="02040503050406030204" pitchFamily="18" charset="0"/>
                        </a:rPr>
                        <m:t>+</m:t>
                      </m:r>
                      <m:r>
                        <a:rPr lang="en-US" sz="2100" b="0" i="1" smtClean="0">
                          <a:latin typeface="Cambria Math" panose="02040503050406030204" pitchFamily="18" charset="0"/>
                        </a:rPr>
                        <m:t>𝐶</m:t>
                      </m:r>
                    </m:oMath>
                  </m:oMathPara>
                </a14:m>
                <a:endParaRPr lang="en-US" sz="2100"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4603"/>
                </a:stretch>
              </a:blipFill>
            </p:spPr>
            <p:txBody>
              <a:bodyPr/>
              <a:lstStyle/>
              <a:p>
                <a:r>
                  <a:rPr lang="en-US">
                    <a:noFill/>
                  </a:rPr>
                  <a:t> </a:t>
                </a:r>
              </a:p>
            </p:txBody>
          </p:sp>
        </mc:Fallback>
      </mc:AlternateContent>
    </p:spTree>
    <p:extLst>
      <p:ext uri="{BB962C8B-B14F-4D97-AF65-F5344CB8AC3E}">
        <p14:creationId xmlns:p14="http://schemas.microsoft.com/office/powerpoint/2010/main" val="32760296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(7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a:t>
                </a:r>
              </a:p>
              <a:p>
                <a:pPr marL="36900" indent="0">
                  <a:lnSpc>
                    <a:spcPct val="100000"/>
                  </a:lnSpc>
                  <a:buNone/>
                </a:pPr>
                <a:r>
                  <a:rPr lang="en-US" dirty="0"/>
                  <a:t>To evaluate </a:t>
                </a:r>
                <a14:m>
                  <m:oMath xmlns:m="http://schemas.openxmlformats.org/officeDocument/2006/math">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2</m:t>
                                </m:r>
                                <m:r>
                                  <a:rPr lang="en-US" i="1">
                                    <a:latin typeface="Cambria Math" panose="02040503050406030204" pitchFamily="18" charset="0"/>
                                  </a:rPr>
                                  <m:t>𝑥</m:t>
                                </m:r>
                              </m:e>
                            </m:d>
                            <m:r>
                              <a:rPr lang="en-US" i="1">
                                <a:latin typeface="Cambria Math" panose="02040503050406030204" pitchFamily="18" charset="0"/>
                              </a:rPr>
                              <m:t>𝑑𝑥</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12</m:t>
                                    </m:r>
                                  </m:e>
                                </m:d>
                              </m:e>
                              <m:sup>
                                <m:r>
                                  <a:rPr lang="en-US" i="1">
                                    <a:latin typeface="Cambria Math" panose="02040503050406030204" pitchFamily="18" charset="0"/>
                                  </a:rPr>
                                  <m:t>6</m:t>
                                </m:r>
                              </m:sup>
                            </m:sSup>
                          </m:den>
                        </m:f>
                      </m:e>
                    </m:nary>
                    <m:r>
                      <a:rPr lang="en-US" b="0" i="0" smtClean="0">
                        <a:solidFill>
                          <a:schemeClr val="tx1"/>
                        </a:solidFill>
                        <a:latin typeface="Cambria Math" panose="02040503050406030204" pitchFamily="18" charset="0"/>
                      </a:rPr>
                      <m:t>,</m:t>
                    </m:r>
                  </m:oMath>
                </a14:m>
                <a:r>
                  <a:rPr lang="en-US" dirty="0"/>
                  <a:t> we set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m:rPr>
                        <m:nor/>
                      </m:rPr>
                      <a:rPr lang="en-US" i="1" spc="-5" dirty="0">
                        <a:latin typeface="Times New Roman"/>
                        <a:cs typeface="Times New Roman"/>
                      </a:rPr>
                      <m:t>x</m:t>
                    </m:r>
                    <m:r>
                      <m:rPr>
                        <m:nor/>
                      </m:rPr>
                      <a:rPr lang="en-US" i="1" spc="-165" dirty="0">
                        <a:latin typeface="Times New Roman"/>
                        <a:cs typeface="Times New Roman"/>
                      </a:rPr>
                      <m:t> </m:t>
                    </m:r>
                    <m:r>
                      <m:rPr>
                        <m:nor/>
                      </m:rPr>
                      <a:rPr lang="en-US" baseline="22222" dirty="0">
                        <a:latin typeface="Times New Roman"/>
                        <a:cs typeface="Times New Roman"/>
                      </a:rPr>
                      <m:t>3</m:t>
                    </m:r>
                    <m:r>
                      <m:rPr>
                        <m:nor/>
                      </m:rPr>
                      <a:rPr lang="en-US" spc="120" baseline="22222" dirty="0">
                        <a:latin typeface="Times New Roman"/>
                        <a:cs typeface="Times New Roman"/>
                      </a:rPr>
                      <m:t> </m:t>
                    </m:r>
                    <m:r>
                      <m:rPr>
                        <m:nor/>
                      </m:rPr>
                      <a:rPr lang="en-US" spc="-25" dirty="0">
                        <a:latin typeface="Lucida Sans Unicode"/>
                        <a:cs typeface="Lucida Sans Unicode"/>
                      </a:rPr>
                      <m:t>+</m:t>
                    </m:r>
                    <m:r>
                      <m:rPr>
                        <m:nor/>
                      </m:rPr>
                      <a:rPr lang="en-US" spc="-95" dirty="0">
                        <a:latin typeface="Lucida Sans Unicode"/>
                        <a:cs typeface="Lucida Sans Unicode"/>
                      </a:rPr>
                      <m:t> </m:t>
                    </m:r>
                    <m:r>
                      <m:rPr>
                        <m:nor/>
                      </m:rPr>
                      <a:rPr lang="en-US" spc="20" dirty="0">
                        <a:latin typeface="Times New Roman"/>
                        <a:cs typeface="Times New Roman"/>
                      </a:rPr>
                      <m:t>3</m:t>
                    </m:r>
                    <m:r>
                      <m:rPr>
                        <m:nor/>
                      </m:rPr>
                      <a:rPr lang="en-US" i="1" spc="-5" dirty="0">
                        <a:latin typeface="Times New Roman"/>
                        <a:cs typeface="Times New Roman"/>
                      </a:rPr>
                      <m:t>x</m:t>
                    </m:r>
                    <m:r>
                      <m:rPr>
                        <m:nor/>
                      </m:rPr>
                      <a:rPr lang="en-US" i="1" spc="-165" dirty="0">
                        <a:latin typeface="Times New Roman"/>
                        <a:cs typeface="Times New Roman"/>
                      </a:rPr>
                      <m:t> </m:t>
                    </m:r>
                    <m:r>
                      <m:rPr>
                        <m:nor/>
                      </m:rPr>
                      <a:rPr lang="en-US" baseline="22222" dirty="0">
                        <a:latin typeface="Times New Roman"/>
                        <a:cs typeface="Times New Roman"/>
                      </a:rPr>
                      <m:t>2</m:t>
                    </m:r>
                    <m:r>
                      <m:rPr>
                        <m:nor/>
                      </m:rPr>
                      <a:rPr lang="en-US" spc="127" baseline="22222" dirty="0">
                        <a:latin typeface="Times New Roman"/>
                        <a:cs typeface="Times New Roman"/>
                      </a:rPr>
                      <m:t> </m:t>
                    </m:r>
                    <m:r>
                      <m:rPr>
                        <m:nor/>
                      </m:rPr>
                      <a:rPr lang="en-US" spc="-25" dirty="0">
                        <a:latin typeface="Lucida Sans Unicode"/>
                        <a:cs typeface="Lucida Sans Unicode"/>
                      </a:rPr>
                      <m:t>+</m:t>
                    </m:r>
                    <m:r>
                      <m:rPr>
                        <m:nor/>
                      </m:rPr>
                      <a:rPr lang="en-US" spc="-95" dirty="0">
                        <a:latin typeface="Lucida Sans Unicode"/>
                        <a:cs typeface="Lucida Sans Unicode"/>
                      </a:rPr>
                      <m:t> </m:t>
                    </m:r>
                    <m:r>
                      <m:rPr>
                        <m:nor/>
                      </m:rPr>
                      <a:rPr lang="en-US" spc="-10" dirty="0">
                        <a:latin typeface="Times New Roman"/>
                        <a:cs typeface="Times New Roman"/>
                      </a:rPr>
                      <m:t>12</m:t>
                    </m:r>
                  </m:oMath>
                </a14:m>
                <a:r>
                  <a:rPr lang="en-US" dirty="0"/>
                  <a:t> and obtain</a:t>
                </a:r>
              </a:p>
              <a:p>
                <a:pPr marL="36900" indent="0" algn="ctr">
                  <a:lnSpc>
                    <a:spcPct val="100000"/>
                  </a:lnSpc>
                  <a:buNone/>
                </a:pPr>
                <a:r>
                  <a:rPr lang="en-US" dirty="0"/>
                  <a:t> </a:t>
                </a:r>
                <a14:m>
                  <m:oMath xmlns:m="http://schemas.openxmlformats.org/officeDocument/2006/math">
                    <m:r>
                      <a:rPr lang="en-US" b="0" i="1" smtClean="0">
                        <a:latin typeface="Cambria Math" panose="02040503050406030204" pitchFamily="18" charset="0"/>
                      </a:rPr>
                      <m:t>𝑑𝑢</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+6</m:t>
                        </m:r>
                        <m:r>
                          <a:rPr lang="en-US" b="0" i="1" smtClean="0">
                            <a:latin typeface="Cambria Math" panose="02040503050406030204" pitchFamily="18" charset="0"/>
                          </a:rPr>
                          <m:t>𝑥</m:t>
                        </m:r>
                      </m:e>
                    </m:d>
                    <m:r>
                      <a:rPr lang="en-US" b="0" i="1" smtClean="0">
                        <a:latin typeface="Cambria Math" panose="02040503050406030204" pitchFamily="18" charset="0"/>
                      </a:rPr>
                      <m:t>𝑑𝑥</m:t>
                    </m:r>
                    <m:r>
                      <a:rPr lang="en-US" b="0" i="1" smtClean="0">
                        <a:latin typeface="Cambria Math" panose="02040503050406030204" pitchFamily="18" charset="0"/>
                      </a:rPr>
                      <m:t>=3</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𝑥</m:t>
                        </m:r>
                      </m:e>
                    </m:d>
                    <m:r>
                      <a:rPr lang="en-US" b="0" i="1" smtClean="0">
                        <a:latin typeface="Cambria Math" panose="02040503050406030204" pitchFamily="18" charset="0"/>
                      </a:rPr>
                      <m:t>𝑑𝑥</m:t>
                    </m:r>
                  </m:oMath>
                </a14:m>
                <a:endParaRPr lang="en-US" dirty="0"/>
              </a:p>
              <a:p>
                <a:pPr marL="36900" indent="0">
                  <a:lnSpc>
                    <a:spcPct val="100000"/>
                  </a:lnSpc>
                  <a:buNone/>
                </a:pPr>
                <a:r>
                  <a:rPr lang="en-US" dirty="0"/>
                  <a:t>Therefore,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i="1">
                        <a:latin typeface="Cambria Math" panose="02040503050406030204" pitchFamily="18" charset="0"/>
                      </a:rPr>
                      <m:t>𝑑𝑢</m:t>
                    </m:r>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e>
                    </m:d>
                    <m:r>
                      <a:rPr lang="en-US" i="1">
                        <a:latin typeface="Cambria Math" panose="02040503050406030204" pitchFamily="18" charset="0"/>
                      </a:rPr>
                      <m:t>𝑑𝑥</m:t>
                    </m:r>
                  </m:oMath>
                </a14:m>
                <a:r>
                  <a:rPr lang="en-US" dirty="0"/>
                  <a:t> and </a:t>
                </a:r>
              </a:p>
              <a:p>
                <a:pPr marL="36900" indent="0">
                  <a:lnSpc>
                    <a:spcPct val="100000"/>
                  </a:lnSpc>
                  <a:buNone/>
                </a:pP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100" i="1" smtClean="0">
                              <a:latin typeface="Cambria Math" panose="02040503050406030204" pitchFamily="18" charset="0"/>
                            </a:rPr>
                          </m:ctrlPr>
                        </m:naryPr>
                        <m:sub/>
                        <m:sup/>
                        <m:e>
                          <m:f>
                            <m:fPr>
                              <m:ctrlPr>
                                <a:rPr lang="en-US" sz="2100" i="1" smtClean="0">
                                  <a:latin typeface="Cambria Math" panose="02040503050406030204" pitchFamily="18" charset="0"/>
                                </a:rPr>
                              </m:ctrlPr>
                            </m:fPr>
                            <m:num>
                              <m:d>
                                <m:dPr>
                                  <m:ctrlPr>
                                    <a:rPr lang="en-US" sz="2100" b="0" i="1" smtClean="0">
                                      <a:latin typeface="Cambria Math" panose="02040503050406030204" pitchFamily="18" charset="0"/>
                                    </a:rPr>
                                  </m:ctrlPr>
                                </m:dPr>
                                <m:e>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𝑥</m:t>
                                      </m:r>
                                    </m:e>
                                    <m:sup>
                                      <m:r>
                                        <a:rPr lang="en-US" sz="2100" b="0" i="1" smtClean="0">
                                          <a:latin typeface="Cambria Math" panose="02040503050406030204" pitchFamily="18" charset="0"/>
                                        </a:rPr>
                                        <m:t>2</m:t>
                                      </m:r>
                                    </m:sup>
                                  </m:sSup>
                                  <m:r>
                                    <a:rPr lang="en-US" sz="2100" b="0" i="1" smtClean="0">
                                      <a:latin typeface="Cambria Math" panose="02040503050406030204" pitchFamily="18" charset="0"/>
                                    </a:rPr>
                                    <m:t>+2</m:t>
                                  </m:r>
                                  <m:r>
                                    <a:rPr lang="en-US" sz="2100" b="0" i="1" smtClean="0">
                                      <a:latin typeface="Cambria Math" panose="02040503050406030204" pitchFamily="18" charset="0"/>
                                    </a:rPr>
                                    <m:t>𝑥</m:t>
                                  </m:r>
                                </m:e>
                              </m:d>
                              <m:r>
                                <a:rPr lang="en-US" sz="2100" b="0" i="1" smtClean="0">
                                  <a:latin typeface="Cambria Math" panose="02040503050406030204" pitchFamily="18" charset="0"/>
                                </a:rPr>
                                <m:t>𝑑𝑥</m:t>
                              </m:r>
                            </m:num>
                            <m:den>
                              <m:sSup>
                                <m:sSupPr>
                                  <m:ctrlPr>
                                    <a:rPr lang="en-US" sz="2100" i="1" smtClean="0">
                                      <a:latin typeface="Cambria Math" panose="02040503050406030204" pitchFamily="18" charset="0"/>
                                    </a:rPr>
                                  </m:ctrlPr>
                                </m:sSupPr>
                                <m:e>
                                  <m:d>
                                    <m:dPr>
                                      <m:ctrlPr>
                                        <a:rPr lang="en-US" sz="2100" i="1" smtClean="0">
                                          <a:latin typeface="Cambria Math" panose="02040503050406030204" pitchFamily="18" charset="0"/>
                                        </a:rPr>
                                      </m:ctrlPr>
                                    </m:dPr>
                                    <m:e>
                                      <m:sSup>
                                        <m:sSupPr>
                                          <m:ctrlPr>
                                            <a:rPr lang="en-US" sz="2100" i="1" smtClean="0">
                                              <a:latin typeface="Cambria Math" panose="02040503050406030204" pitchFamily="18" charset="0"/>
                                            </a:rPr>
                                          </m:ctrlPr>
                                        </m:sSupPr>
                                        <m:e>
                                          <m:r>
                                            <a:rPr lang="en-US" sz="2100" b="0" i="1" smtClean="0">
                                              <a:latin typeface="Cambria Math" panose="02040503050406030204" pitchFamily="18" charset="0"/>
                                            </a:rPr>
                                            <m:t>𝑥</m:t>
                                          </m:r>
                                        </m:e>
                                        <m:sup>
                                          <m:r>
                                            <a:rPr lang="en-US" sz="2100" b="0" i="1" smtClean="0">
                                              <a:latin typeface="Cambria Math" panose="02040503050406030204" pitchFamily="18" charset="0"/>
                                            </a:rPr>
                                            <m:t>3</m:t>
                                          </m:r>
                                        </m:sup>
                                      </m:sSup>
                                      <m:r>
                                        <a:rPr lang="en-US" sz="2100" b="0" i="1" smtClean="0">
                                          <a:latin typeface="Cambria Math" panose="02040503050406030204" pitchFamily="18" charset="0"/>
                                        </a:rPr>
                                        <m:t>+3</m:t>
                                      </m:r>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𝑥</m:t>
                                          </m:r>
                                        </m:e>
                                        <m:sup>
                                          <m:r>
                                            <a:rPr lang="en-US" sz="2100" b="0" i="1" smtClean="0">
                                              <a:latin typeface="Cambria Math" panose="02040503050406030204" pitchFamily="18" charset="0"/>
                                            </a:rPr>
                                            <m:t>2</m:t>
                                          </m:r>
                                        </m:sup>
                                      </m:sSup>
                                      <m:r>
                                        <a:rPr lang="en-US" sz="2100" b="0" i="1" smtClean="0">
                                          <a:latin typeface="Cambria Math" panose="02040503050406030204" pitchFamily="18" charset="0"/>
                                        </a:rPr>
                                        <m:t>+12</m:t>
                                      </m:r>
                                    </m:e>
                                  </m:d>
                                </m:e>
                                <m:sup>
                                  <m:r>
                                    <a:rPr lang="en-US" sz="2100" b="0" i="1" smtClean="0">
                                      <a:latin typeface="Cambria Math" panose="02040503050406030204" pitchFamily="18" charset="0"/>
                                    </a:rPr>
                                    <m:t>6</m:t>
                                  </m:r>
                                </m:sup>
                              </m:sSup>
                            </m:den>
                          </m:f>
                        </m:e>
                      </m:nary>
                      <m:r>
                        <a:rPr lang="en-US" sz="2100" b="0" i="1" smtClean="0">
                          <a:latin typeface="Cambria Math" panose="02040503050406030204" pitchFamily="18" charset="0"/>
                        </a:rPr>
                        <m:t>=</m:t>
                      </m:r>
                      <m:nary>
                        <m:naryPr>
                          <m:limLoc m:val="undOvr"/>
                          <m:subHide m:val="on"/>
                          <m:supHide m:val="on"/>
                          <m:ctrlPr>
                            <a:rPr lang="en-US" sz="2100" b="0" i="1" smtClean="0">
                              <a:latin typeface="Cambria Math" panose="02040503050406030204" pitchFamily="18" charset="0"/>
                            </a:rPr>
                          </m:ctrlPr>
                        </m:naryPr>
                        <m:sub/>
                        <m:sup/>
                        <m:e>
                          <m:f>
                            <m:fPr>
                              <m:ctrlPr>
                                <a:rPr lang="en-US" sz="2100" b="0" i="1" smtClean="0">
                                  <a:latin typeface="Cambria Math" panose="02040503050406030204" pitchFamily="18" charset="0"/>
                                </a:rPr>
                              </m:ctrlPr>
                            </m:fPr>
                            <m:num>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3</m:t>
                                  </m:r>
                                </m:den>
                              </m:f>
                              <m:r>
                                <a:rPr lang="en-US" sz="2100" b="0" i="1" smtClean="0">
                                  <a:latin typeface="Cambria Math" panose="02040503050406030204" pitchFamily="18" charset="0"/>
                                </a:rPr>
                                <m:t>𝑑𝑢</m:t>
                              </m:r>
                            </m:num>
                            <m:den>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𝑢</m:t>
                                  </m:r>
                                </m:e>
                                <m:sup>
                                  <m:r>
                                    <a:rPr lang="en-US" sz="2100" b="0" i="1" smtClean="0">
                                      <a:latin typeface="Cambria Math" panose="02040503050406030204" pitchFamily="18" charset="0"/>
                                    </a:rPr>
                                    <m:t>6</m:t>
                                  </m:r>
                                </m:sup>
                              </m:sSup>
                            </m:den>
                          </m:f>
                        </m:e>
                      </m:nary>
                      <m:r>
                        <a:rPr lang="en-US" sz="2100" b="0" i="1" smtClean="0">
                          <a:latin typeface="Cambria Math" panose="02040503050406030204" pitchFamily="18" charset="0"/>
                        </a:rPr>
                        <m:t>=</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3</m:t>
                          </m:r>
                        </m:den>
                      </m:f>
                      <m:nary>
                        <m:naryPr>
                          <m:limLoc m:val="undOvr"/>
                          <m:subHide m:val="on"/>
                          <m:supHide m:val="on"/>
                          <m:ctrlPr>
                            <a:rPr lang="en-US" sz="2100" b="0" i="1" smtClean="0">
                              <a:latin typeface="Cambria Math" panose="02040503050406030204" pitchFamily="18" charset="0"/>
                            </a:rPr>
                          </m:ctrlPr>
                        </m:naryPr>
                        <m:sub/>
                        <m:sup/>
                        <m:e>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𝑢</m:t>
                              </m:r>
                            </m:e>
                            <m:sup>
                              <m:r>
                                <a:rPr lang="en-US" sz="2100" b="0" i="1" smtClean="0">
                                  <a:latin typeface="Cambria Math" panose="02040503050406030204" pitchFamily="18" charset="0"/>
                                </a:rPr>
                                <m:t>−6</m:t>
                              </m:r>
                            </m:sup>
                          </m:sSup>
                        </m:e>
                      </m:nary>
                      <m:r>
                        <a:rPr lang="en-US" sz="2100" b="0" i="1" smtClean="0">
                          <a:latin typeface="Cambria Math" panose="02040503050406030204" pitchFamily="18" charset="0"/>
                        </a:rPr>
                        <m:t>𝑑𝑢</m:t>
                      </m:r>
                      <m:r>
                        <a:rPr lang="en-US" sz="2100" b="0" i="1" smtClean="0">
                          <a:latin typeface="Cambria Math" panose="02040503050406030204" pitchFamily="18" charset="0"/>
                        </a:rPr>
                        <m:t>=−</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15</m:t>
                          </m:r>
                        </m:den>
                      </m:f>
                      <m:sSup>
                        <m:sSupPr>
                          <m:ctrlPr>
                            <a:rPr lang="en-US" sz="2100" b="0" i="1" smtClean="0">
                              <a:latin typeface="Cambria Math" panose="02040503050406030204" pitchFamily="18" charset="0"/>
                            </a:rPr>
                          </m:ctrlPr>
                        </m:sSupPr>
                        <m:e>
                          <m:r>
                            <a:rPr lang="en-US" sz="2100" b="0" i="1" smtClean="0">
                              <a:latin typeface="Cambria Math" panose="02040503050406030204" pitchFamily="18" charset="0"/>
                            </a:rPr>
                            <m:t>𝑢</m:t>
                          </m:r>
                        </m:e>
                        <m:sup>
                          <m:r>
                            <a:rPr lang="en-US" sz="2100" b="0" i="1" smtClean="0">
                              <a:latin typeface="Cambria Math" panose="02040503050406030204" pitchFamily="18" charset="0"/>
                            </a:rPr>
                            <m:t>−5</m:t>
                          </m:r>
                        </m:sup>
                      </m:sSup>
                      <m:r>
                        <a:rPr lang="en-US" sz="2100" b="0" i="1" smtClean="0">
                          <a:latin typeface="Cambria Math" panose="02040503050406030204" pitchFamily="18" charset="0"/>
                        </a:rPr>
                        <m:t>+</m:t>
                      </m:r>
                      <m:r>
                        <a:rPr lang="en-US" sz="2100" b="0" i="1" smtClean="0">
                          <a:latin typeface="Cambria Math" panose="02040503050406030204" pitchFamily="18" charset="0"/>
                        </a:rPr>
                        <m:t>𝐶</m:t>
                      </m:r>
                      <m:r>
                        <a:rPr lang="en-US" sz="2100" b="0" i="1" smtClean="0">
                          <a:latin typeface="Cambria Math" panose="02040503050406030204" pitchFamily="18" charset="0"/>
                        </a:rPr>
                        <m:t>=−</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1</m:t>
                          </m:r>
                        </m:num>
                        <m:den>
                          <m:r>
                            <a:rPr lang="en-US" sz="2100" b="0" i="1" smtClean="0">
                              <a:latin typeface="Cambria Math" panose="02040503050406030204" pitchFamily="18" charset="0"/>
                            </a:rPr>
                            <m:t>15</m:t>
                          </m:r>
                        </m:den>
                      </m:f>
                      <m:sSup>
                        <m:sSupPr>
                          <m:ctrlPr>
                            <a:rPr lang="en-US" sz="2100" b="0" i="1" smtClean="0">
                              <a:latin typeface="Cambria Math" panose="02040503050406030204" pitchFamily="18" charset="0"/>
                            </a:rPr>
                          </m:ctrlPr>
                        </m:sSupPr>
                        <m:e>
                          <m:d>
                            <m:dPr>
                              <m:ctrlPr>
                                <a:rPr lang="en-US" sz="2100" b="0" i="1" smtClean="0">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𝑥</m:t>
                                  </m:r>
                                </m:e>
                                <m:sup>
                                  <m:r>
                                    <a:rPr lang="en-US" sz="2100" i="1">
                                      <a:latin typeface="Cambria Math" panose="02040503050406030204" pitchFamily="18" charset="0"/>
                                    </a:rPr>
                                    <m:t>3</m:t>
                                  </m:r>
                                </m:sup>
                              </m:sSup>
                              <m:r>
                                <a:rPr lang="en-US" sz="2100" i="1">
                                  <a:latin typeface="Cambria Math" panose="02040503050406030204" pitchFamily="18" charset="0"/>
                                </a:rPr>
                                <m:t>+3</m:t>
                              </m:r>
                              <m:sSup>
                                <m:sSupPr>
                                  <m:ctrlPr>
                                    <a:rPr lang="en-US" sz="2100" i="1">
                                      <a:latin typeface="Cambria Math" panose="02040503050406030204" pitchFamily="18" charset="0"/>
                                    </a:rPr>
                                  </m:ctrlPr>
                                </m:sSupPr>
                                <m:e>
                                  <m:r>
                                    <a:rPr lang="en-US" sz="2100" i="1">
                                      <a:latin typeface="Cambria Math" panose="02040503050406030204" pitchFamily="18" charset="0"/>
                                    </a:rPr>
                                    <m:t>𝑥</m:t>
                                  </m:r>
                                </m:e>
                                <m:sup>
                                  <m:r>
                                    <a:rPr lang="en-US" sz="2100" i="1">
                                      <a:latin typeface="Cambria Math" panose="02040503050406030204" pitchFamily="18" charset="0"/>
                                    </a:rPr>
                                    <m:t>2</m:t>
                                  </m:r>
                                </m:sup>
                              </m:sSup>
                              <m:r>
                                <a:rPr lang="en-US" sz="2100" i="1">
                                  <a:latin typeface="Cambria Math" panose="02040503050406030204" pitchFamily="18" charset="0"/>
                                </a:rPr>
                                <m:t>+12</m:t>
                              </m:r>
                            </m:e>
                          </m:d>
                        </m:e>
                        <m:sup>
                          <m:r>
                            <a:rPr lang="en-US" sz="2100" b="0" i="1" smtClean="0">
                              <a:latin typeface="Cambria Math" panose="02040503050406030204" pitchFamily="18" charset="0"/>
                            </a:rPr>
                            <m:t>−5</m:t>
                          </m:r>
                        </m:sup>
                      </m:sSup>
                      <m:r>
                        <a:rPr lang="en-US" sz="2100" b="0" i="1" smtClean="0">
                          <a:latin typeface="Cambria Math" panose="02040503050406030204" pitchFamily="18" charset="0"/>
                        </a:rPr>
                        <m:t>+</m:t>
                      </m:r>
                      <m:r>
                        <a:rPr lang="en-US" sz="2100" b="0" i="1" smtClean="0">
                          <a:latin typeface="Cambria Math" panose="02040503050406030204" pitchFamily="18" charset="0"/>
                        </a:rPr>
                        <m:t>𝐶</m:t>
                      </m:r>
                    </m:oMath>
                  </m:oMathPara>
                </a14:m>
                <a:endParaRPr lang="en-US" sz="2100"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59628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b="1" u="sng" dirty="0">
                    <a:latin typeface="Times New Roman"/>
                    <a:cs typeface="Times New Roman"/>
                  </a:rPr>
                  <a:t>Linearity of Summations</a:t>
                </a:r>
                <a:endParaRPr lang="en-US" i="1" dirty="0">
                  <a:latin typeface="Cambria Math" panose="02040503050406030204" pitchFamily="18" charset="0"/>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𝑚</m:t>
                          </m:r>
                        </m:sub>
                        <m:sup>
                          <m:r>
                            <a:rPr lang="en-US" b="0" i="1" smtClean="0">
                              <a:latin typeface="Cambria Math" panose="02040503050406030204" pitchFamily="18" charset="0"/>
                              <a:cs typeface="Times New Roman"/>
                            </a:rPr>
                            <m:t>𝑛</m:t>
                          </m:r>
                        </m:sup>
                        <m:e>
                          <m:d>
                            <m:dPr>
                              <m:ctrlPr>
                                <a:rPr lang="en-US" b="0" i="1" smtClean="0">
                                  <a:latin typeface="Cambria Math" panose="02040503050406030204" pitchFamily="18" charset="0"/>
                                  <a:cs typeface="Times New Roman"/>
                                </a:rPr>
                              </m:ctrlPr>
                            </m:dPr>
                            <m:e>
                              <m:sSub>
                                <m:sSubPr>
                                  <m:ctrlPr>
                                    <a:rPr lang="en-US" b="0" i="1" smtClean="0">
                                      <a:latin typeface="Cambria Math" panose="02040503050406030204" pitchFamily="18" charset="0"/>
                                      <a:cs typeface="Times New Roman"/>
                                    </a:rPr>
                                  </m:ctrlPr>
                                </m:sSubPr>
                                <m:e>
                                  <m:r>
                                    <a:rPr lang="en-US" b="0" i="1" smtClean="0">
                                      <a:latin typeface="Cambria Math" panose="02040503050406030204" pitchFamily="18" charset="0"/>
                                      <a:cs typeface="Times New Roman"/>
                                    </a:rPr>
                                    <m:t>𝑎</m:t>
                                  </m:r>
                                </m:e>
                                <m:sub>
                                  <m:r>
                                    <a:rPr lang="en-US" b="0" i="1" smtClean="0">
                                      <a:latin typeface="Cambria Math" panose="02040503050406030204" pitchFamily="18" charset="0"/>
                                      <a:cs typeface="Times New Roman"/>
                                    </a:rPr>
                                    <m:t>𝑘</m:t>
                                  </m:r>
                                </m:sub>
                              </m:sSub>
                              <m:r>
                                <a:rPr lang="en-US" b="0" i="1" smtClean="0">
                                  <a:latin typeface="Cambria Math" panose="02040503050406030204" pitchFamily="18" charset="0"/>
                                  <a:ea typeface="Cambria Math" panose="02040503050406030204" pitchFamily="18" charset="0"/>
                                  <a:cs typeface="Times New Roman"/>
                                </a:rPr>
                                <m:t>±</m:t>
                              </m:r>
                              <m:sSub>
                                <m:sSubPr>
                                  <m:ctrlPr>
                                    <a:rPr lang="en-US" b="0" i="1" smtClean="0">
                                      <a:latin typeface="Cambria Math" panose="02040503050406030204" pitchFamily="18" charset="0"/>
                                      <a:ea typeface="Cambria Math" panose="02040503050406030204" pitchFamily="18" charset="0"/>
                                      <a:cs typeface="Times New Roman"/>
                                    </a:rPr>
                                  </m:ctrlPr>
                                </m:sSubPr>
                                <m:e>
                                  <m:r>
                                    <a:rPr lang="en-US" b="0" i="1" smtClean="0">
                                      <a:latin typeface="Cambria Math" panose="02040503050406030204" pitchFamily="18" charset="0"/>
                                      <a:ea typeface="Cambria Math" panose="02040503050406030204" pitchFamily="18" charset="0"/>
                                      <a:cs typeface="Times New Roman"/>
                                    </a:rPr>
                                    <m:t>𝑏</m:t>
                                  </m:r>
                                </m:e>
                                <m:sub>
                                  <m:r>
                                    <a:rPr lang="en-US" b="0" i="1" smtClean="0">
                                      <a:latin typeface="Cambria Math" panose="02040503050406030204" pitchFamily="18" charset="0"/>
                                      <a:ea typeface="Cambria Math" panose="02040503050406030204" pitchFamily="18" charset="0"/>
                                      <a:cs typeface="Times New Roman"/>
                                    </a:rPr>
                                    <m:t>𝑘</m:t>
                                  </m:r>
                                </m:sub>
                              </m:sSub>
                            </m:e>
                          </m:d>
                        </m:e>
                      </m:nary>
                      <m:r>
                        <a:rPr lang="en-US" b="0" i="1" smtClean="0">
                          <a:latin typeface="Cambria Math" panose="02040503050406030204" pitchFamily="18" charset="0"/>
                          <a:cs typeface="Times New Roman"/>
                        </a:rPr>
                        <m:t>=</m:t>
                      </m:r>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𝑘</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𝑚</m:t>
                          </m:r>
                        </m:sub>
                        <m:sup>
                          <m:r>
                            <a:rPr lang="en-US" i="1">
                              <a:latin typeface="Cambria Math" panose="02040503050406030204" pitchFamily="18" charset="0"/>
                              <a:cs typeface="Times New Roman"/>
                            </a:rPr>
                            <m:t>𝑛</m:t>
                          </m:r>
                        </m:sup>
                        <m:e>
                          <m:sSub>
                            <m:sSubPr>
                              <m:ctrlPr>
                                <a:rPr lang="en-US" i="1" smtClean="0">
                                  <a:latin typeface="Cambria Math" panose="02040503050406030204" pitchFamily="18" charset="0"/>
                                  <a:cs typeface="Times New Roman"/>
                                </a:rPr>
                              </m:ctrlPr>
                            </m:sSubPr>
                            <m:e>
                              <m:r>
                                <a:rPr lang="en-US" b="0" i="1" smtClean="0">
                                  <a:latin typeface="Cambria Math" panose="02040503050406030204" pitchFamily="18" charset="0"/>
                                  <a:cs typeface="Times New Roman"/>
                                </a:rPr>
                                <m:t>𝑎</m:t>
                              </m:r>
                            </m:e>
                            <m:sub>
                              <m:r>
                                <a:rPr lang="en-US" b="0" i="1" smtClean="0">
                                  <a:latin typeface="Cambria Math" panose="02040503050406030204" pitchFamily="18" charset="0"/>
                                  <a:cs typeface="Times New Roman"/>
                                </a:rPr>
                                <m:t>𝑘</m:t>
                              </m:r>
                            </m:sub>
                          </m:sSub>
                        </m:e>
                      </m:nary>
                      <m:r>
                        <a:rPr lang="en-US" i="1" smtClean="0">
                          <a:latin typeface="Cambria Math" panose="02040503050406030204" pitchFamily="18" charset="0"/>
                          <a:ea typeface="Cambria Math" panose="02040503050406030204" pitchFamily="18" charset="0"/>
                          <a:cs typeface="Times New Roman"/>
                        </a:rPr>
                        <m:t>±</m:t>
                      </m:r>
                      <m:nary>
                        <m:naryPr>
                          <m:chr m:val="∑"/>
                          <m:ctrlPr>
                            <a:rPr lang="en-US" i="1" smtClean="0">
                              <a:latin typeface="Cambria Math" panose="02040503050406030204" pitchFamily="18" charset="0"/>
                              <a:ea typeface="Cambria Math" panose="02040503050406030204" pitchFamily="18" charset="0"/>
                              <a:cs typeface="Times New Roman"/>
                            </a:rPr>
                          </m:ctrlPr>
                        </m:naryPr>
                        <m:sub>
                          <m:r>
                            <m:rPr>
                              <m:brk m:alnAt="23"/>
                            </m:rPr>
                            <a:rPr lang="en-US" b="0" i="1" smtClean="0">
                              <a:latin typeface="Cambria Math" panose="02040503050406030204" pitchFamily="18" charset="0"/>
                              <a:ea typeface="Cambria Math" panose="02040503050406030204" pitchFamily="18" charset="0"/>
                              <a:cs typeface="Times New Roman"/>
                            </a:rPr>
                            <m:t>𝑘</m:t>
                          </m:r>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𝑚</m:t>
                          </m:r>
                        </m:sub>
                        <m:sup>
                          <m:r>
                            <a:rPr lang="en-US" b="0" i="1" smtClean="0">
                              <a:latin typeface="Cambria Math" panose="02040503050406030204" pitchFamily="18" charset="0"/>
                              <a:ea typeface="Cambria Math" panose="02040503050406030204" pitchFamily="18" charset="0"/>
                              <a:cs typeface="Times New Roman"/>
                            </a:rPr>
                            <m:t>𝑛</m:t>
                          </m:r>
                        </m:sup>
                        <m:e>
                          <m:sSub>
                            <m:sSubPr>
                              <m:ctrlPr>
                                <a:rPr lang="en-US" i="1" smtClean="0">
                                  <a:latin typeface="Cambria Math" panose="02040503050406030204" pitchFamily="18" charset="0"/>
                                  <a:ea typeface="Cambria Math" panose="02040503050406030204" pitchFamily="18" charset="0"/>
                                  <a:cs typeface="Times New Roman"/>
                                </a:rPr>
                              </m:ctrlPr>
                            </m:sSubPr>
                            <m:e>
                              <m:r>
                                <a:rPr lang="en-US" b="0" i="1" smtClean="0">
                                  <a:latin typeface="Cambria Math" panose="02040503050406030204" pitchFamily="18" charset="0"/>
                                  <a:ea typeface="Cambria Math" panose="02040503050406030204" pitchFamily="18" charset="0"/>
                                  <a:cs typeface="Times New Roman"/>
                                </a:rPr>
                                <m:t>𝑏</m:t>
                              </m:r>
                            </m:e>
                            <m:sub>
                              <m:r>
                                <a:rPr lang="en-US" b="0" i="1" smtClean="0">
                                  <a:latin typeface="Cambria Math" panose="02040503050406030204" pitchFamily="18" charset="0"/>
                                  <a:ea typeface="Cambria Math" panose="02040503050406030204" pitchFamily="18" charset="0"/>
                                  <a:cs typeface="Times New Roman"/>
                                </a:rPr>
                                <m:t>𝑘</m:t>
                              </m:r>
                            </m:sub>
                          </m:sSub>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𝑘</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𝑚</m:t>
                          </m:r>
                        </m:sub>
                        <m:sup>
                          <m:r>
                            <a:rPr lang="en-US" i="1">
                              <a:latin typeface="Cambria Math" panose="02040503050406030204" pitchFamily="18" charset="0"/>
                              <a:cs typeface="Times New Roman"/>
                            </a:rPr>
                            <m:t>𝑛</m:t>
                          </m:r>
                        </m:sup>
                        <m:e>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𝑐</m:t>
                          </m:r>
                          <m:sSub>
                            <m:sSubPr>
                              <m:ctrlPr>
                                <a:rPr lang="en-US" b="0" i="1" smtClean="0">
                                  <a:latin typeface="Cambria Math" panose="02040503050406030204" pitchFamily="18" charset="0"/>
                                  <a:cs typeface="Times New Roman"/>
                                </a:rPr>
                              </m:ctrlPr>
                            </m:sSubPr>
                            <m:e>
                              <m:r>
                                <a:rPr lang="en-US" b="0" i="1" smtClean="0">
                                  <a:latin typeface="Cambria Math" panose="02040503050406030204" pitchFamily="18" charset="0"/>
                                  <a:cs typeface="Times New Roman"/>
                                </a:rPr>
                                <m:t>𝑎</m:t>
                              </m:r>
                            </m:e>
                            <m:sub>
                              <m:r>
                                <a:rPr lang="en-US" b="0" i="1" smtClean="0">
                                  <a:latin typeface="Cambria Math" panose="02040503050406030204" pitchFamily="18" charset="0"/>
                                  <a:cs typeface="Times New Roman"/>
                                </a:rPr>
                                <m:t>𝑘</m:t>
                              </m:r>
                            </m:sub>
                          </m:sSub>
                          <m:r>
                            <a:rPr lang="en-US" b="0" i="1" smtClean="0">
                              <a:latin typeface="Cambria Math" panose="02040503050406030204" pitchFamily="18" charset="0"/>
                              <a:cs typeface="Times New Roman"/>
                            </a:rPr>
                            <m:t>)</m:t>
                          </m:r>
                        </m:e>
                      </m:nary>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𝑐</m:t>
                      </m:r>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𝑘</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𝑚</m:t>
                          </m:r>
                        </m:sub>
                        <m:sup>
                          <m:r>
                            <a:rPr lang="en-US" i="1">
                              <a:latin typeface="Cambria Math" panose="02040503050406030204" pitchFamily="18" charset="0"/>
                              <a:cs typeface="Times New Roman"/>
                            </a:rPr>
                            <m:t>𝑛</m:t>
                          </m:r>
                        </m:sup>
                        <m:e>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𝑘</m:t>
                              </m:r>
                            </m:sub>
                          </m:sSub>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𝑘</m:t>
                          </m:r>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1</m:t>
                          </m:r>
                        </m:sub>
                        <m:sup>
                          <m:r>
                            <a:rPr lang="en-US" i="1">
                              <a:latin typeface="Cambria Math" panose="02040503050406030204" pitchFamily="18" charset="0"/>
                              <a:cs typeface="Times New Roman"/>
                            </a:rPr>
                            <m:t>𝑛</m:t>
                          </m:r>
                        </m:sup>
                        <m:e>
                          <m:r>
                            <a:rPr lang="en-US" b="0" i="1" smtClean="0">
                              <a:latin typeface="Cambria Math" panose="02040503050406030204" pitchFamily="18" charset="0"/>
                              <a:cs typeface="Times New Roman"/>
                            </a:rPr>
                            <m:t>𝑐</m:t>
                          </m:r>
                        </m:e>
                      </m:nary>
                      <m:r>
                        <a:rPr lang="en-US" i="1">
                          <a:latin typeface="Cambria Math" panose="02040503050406030204" pitchFamily="18" charset="0"/>
                          <a:cs typeface="Times New Roman"/>
                        </a:rPr>
                        <m:t>=</m:t>
                      </m:r>
                      <m:r>
                        <a:rPr lang="en-US" i="1">
                          <a:latin typeface="Cambria Math" panose="02040503050406030204" pitchFamily="18" charset="0"/>
                          <a:cs typeface="Times New Roman"/>
                        </a:rPr>
                        <m:t>𝑐</m:t>
                      </m:r>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cs typeface="Times New Roman"/>
                        </a:rPr>
                        <m:t>𝑛</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337" t="-976"/>
                </a:stretch>
              </a:blipFill>
            </p:spPr>
            <p:txBody>
              <a:bodyPr/>
              <a:lstStyle/>
              <a:p>
                <a:r>
                  <a:rPr lang="en-US">
                    <a:noFill/>
                  </a:rPr>
                  <a:t> </a:t>
                </a:r>
              </a:p>
            </p:txBody>
          </p:sp>
        </mc:Fallback>
      </mc:AlternateContent>
    </p:spTree>
    <p:extLst>
      <p:ext uri="{BB962C8B-B14F-4D97-AF65-F5344CB8AC3E}">
        <p14:creationId xmlns:p14="http://schemas.microsoft.com/office/powerpoint/2010/main" val="24615615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(8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a:t>
                </a:r>
              </a:p>
              <a:p>
                <a:pPr marL="494100" indent="-457200">
                  <a:lnSpc>
                    <a:spcPct val="100000"/>
                  </a:lnSpc>
                  <a:buAutoNum type="alphaLcParenR"/>
                </a:pPr>
                <a:r>
                  <a:rPr lang="en-US" dirty="0"/>
                  <a:t>To evaluate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+5</m:t>
                                </m:r>
                              </m:e>
                            </m:d>
                          </m:e>
                        </m:func>
                      </m:e>
                    </m:nary>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oMath>
                </a14:m>
                <a:r>
                  <a:rPr lang="en-US" dirty="0"/>
                  <a:t>, we set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+5</m:t>
                    </m:r>
                  </m:oMath>
                </a14:m>
                <a:r>
                  <a:rPr lang="en-US" dirty="0"/>
                  <a:t>, from which we obtain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𝑑𝑢</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7</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+5</m:t>
                                  </m:r>
                                </m:e>
                              </m:d>
                            </m:e>
                          </m:func>
                        </m:e>
                      </m:nary>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𝑢</m:t>
                              </m:r>
                            </m:e>
                          </m:func>
                        </m:e>
                      </m:nary>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7</m:t>
                          </m:r>
                        </m:den>
                      </m:f>
                      <m:r>
                        <a:rPr lang="en-US" b="0" i="1" smtClean="0">
                          <a:latin typeface="Cambria Math" panose="02040503050406030204" pitchFamily="18" charset="0"/>
                          <a:ea typeface="Cambria Math" panose="02040503050406030204" pitchFamily="18" charset="0"/>
                        </a:rPr>
                        <m:t>𝑑𝑢</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7</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𝑢</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7</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+5</m:t>
                              </m:r>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m:oMathPara>
                </a14:m>
                <a:endParaRPr lang="en-US" dirty="0"/>
              </a:p>
              <a:p>
                <a:pPr marL="494100" indent="-457200">
                  <a:lnSpc>
                    <a:spcPct val="100000"/>
                  </a:lnSpc>
                  <a:buAutoNum type="alphaLcParenR" startAt="2"/>
                </a:pPr>
                <a:r>
                  <a:rPr lang="en-US" dirty="0"/>
                  <a:t>To evaluate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−9</m:t>
                            </m:r>
                            <m:r>
                              <a:rPr lang="en-US" b="0" i="1" smtClean="0">
                                <a:latin typeface="Cambria Math" panose="02040503050406030204" pitchFamily="18" charset="0"/>
                              </a:rPr>
                              <m:t>𝑡</m:t>
                            </m:r>
                          </m:sup>
                        </m:sSup>
                      </m:e>
                    </m:nary>
                    <m:r>
                      <a:rPr lang="en-US" b="0" i="1" smtClean="0">
                        <a:latin typeface="Cambria Math" panose="02040503050406030204" pitchFamily="18" charset="0"/>
                      </a:rPr>
                      <m:t>𝑑𝑡</m:t>
                    </m:r>
                  </m:oMath>
                </a14:m>
                <a:r>
                  <a:rPr lang="en-US" dirty="0"/>
                  <a:t>, we set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=−9</m:t>
                    </m:r>
                    <m:r>
                      <a:rPr lang="en-US" b="0" i="1" smtClean="0">
                        <a:latin typeface="Cambria Math" panose="02040503050406030204" pitchFamily="18" charset="0"/>
                      </a:rPr>
                      <m:t>𝑡</m:t>
                    </m:r>
                  </m:oMath>
                </a14:m>
                <a:r>
                  <a:rPr lang="en-US" dirty="0"/>
                  <a:t>, from which we obtain </a:t>
                </a:r>
                <a14:m>
                  <m:oMath xmlns:m="http://schemas.openxmlformats.org/officeDocument/2006/math">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r>
                      <a:rPr lang="en-US" b="0" i="1" smtClean="0">
                        <a:latin typeface="Cambria Math" panose="02040503050406030204" pitchFamily="18" charset="0"/>
                      </a:rPr>
                      <m:t>𝑑𝑢</m:t>
                    </m:r>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oMath>
                </a14:m>
                <a:endParaRPr lang="en-US" b="0"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−9</m:t>
                              </m:r>
                              <m:r>
                                <a:rPr lang="en-US" i="1">
                                  <a:latin typeface="Cambria Math" panose="02040503050406030204" pitchFamily="18" charset="0"/>
                                </a:rPr>
                                <m:t>𝑡</m:t>
                              </m:r>
                            </m:sup>
                          </m:sSup>
                        </m:e>
                      </m:nary>
                      <m:r>
                        <a:rPr lang="en-US" i="1">
                          <a:latin typeface="Cambria Math" panose="02040503050406030204" pitchFamily="18" charset="0"/>
                        </a:rPr>
                        <m:t>𝑑𝑡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𝑢</m:t>
                              </m:r>
                            </m:sup>
                          </m:sSup>
                        </m:e>
                      </m:nary>
                      <m:r>
                        <a:rPr lang="en-US" b="0" i="1" smtClean="0">
                          <a:latin typeface="Cambria Math" panose="02040503050406030204" pitchFamily="18" charset="0"/>
                        </a:rPr>
                        <m:t>𝑑𝑢</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𝑢</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−9</m:t>
                          </m:r>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𝐶</m:t>
                      </m:r>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23825494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(9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Antiderivative</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sin</a:t>
                </a:r>
                <a:r>
                  <a:rPr lang="en-US" spc="-85" dirty="0">
                    <a:solidFill>
                      <a:schemeClr val="tx1"/>
                    </a:solidFill>
                  </a:rPr>
                  <a:t> </a:t>
                </a:r>
                <a:r>
                  <a:rPr lang="en-US" i="1" spc="-110" dirty="0">
                    <a:solidFill>
                      <a:schemeClr val="tx1"/>
                    </a:solidFill>
                  </a:rPr>
                  <a:t>θ</a:t>
                </a:r>
                <a:r>
                  <a:rPr lang="en-US" i="1"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co</a:t>
                </a:r>
                <a:r>
                  <a:rPr lang="en-US" spc="-5" dirty="0">
                    <a:solidFill>
                      <a:schemeClr val="tx1"/>
                    </a:solidFill>
                  </a:rPr>
                  <a:t>s</a:t>
                </a:r>
                <a:r>
                  <a:rPr lang="en-US" spc="-85" dirty="0">
                    <a:solidFill>
                      <a:schemeClr val="tx1"/>
                    </a:solidFill>
                  </a:rPr>
                  <a:t> </a:t>
                </a:r>
                <a:r>
                  <a:rPr lang="en-US" i="1" spc="-110" dirty="0">
                    <a:solidFill>
                      <a:schemeClr val="tx1"/>
                    </a:solidFill>
                  </a:rPr>
                  <a:t>θ</a:t>
                </a:r>
                <a:r>
                  <a:rPr lang="en-US" i="1" dirty="0">
                    <a:solidFill>
                      <a:schemeClr val="tx1"/>
                    </a:solidFill>
                  </a:rPr>
                  <a:t> </a:t>
                </a:r>
                <a:r>
                  <a:rPr lang="en-US" spc="-10" dirty="0">
                    <a:solidFill>
                      <a:schemeClr val="tx1"/>
                    </a:solidFill>
                  </a:rPr>
                  <a:t>came</a:t>
                </a:r>
                <a:r>
                  <a:rPr lang="en-US" dirty="0">
                    <a:solidFill>
                      <a:schemeClr val="tx1"/>
                    </a:solidFill>
                  </a:rPr>
                  <a:t> </a:t>
                </a:r>
                <a:r>
                  <a:rPr lang="en-US" spc="-5" dirty="0">
                    <a:solidFill>
                      <a:schemeClr val="tx1"/>
                    </a:solidFill>
                  </a:rPr>
                  <a:t>naturally</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us</a:t>
                </a:r>
                <a:r>
                  <a:rPr lang="en-US" dirty="0">
                    <a:solidFill>
                      <a:schemeClr val="tx1"/>
                    </a:solidFill>
                  </a:rPr>
                  <a:t> </a:t>
                </a:r>
                <a:r>
                  <a:rPr lang="en-US" spc="-5" dirty="0">
                    <a:solidFill>
                      <a:schemeClr val="tx1"/>
                    </a:solidFill>
                  </a:rPr>
                  <a:t>from</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corresponding </a:t>
                </a:r>
                <a:r>
                  <a:rPr lang="en-US" spc="-10" dirty="0">
                    <a:solidFill>
                      <a:schemeClr val="tx1"/>
                    </a:solidFill>
                  </a:rPr>
                  <a:t>derivativ</a:t>
                </a:r>
                <a:r>
                  <a:rPr lang="en-US" spc="-5" dirty="0">
                    <a:solidFill>
                      <a:schemeClr val="tx1"/>
                    </a:solidFill>
                  </a:rPr>
                  <a:t>e f</a:t>
                </a:r>
                <a:r>
                  <a:rPr lang="en-US" spc="-10" dirty="0">
                    <a:solidFill>
                      <a:schemeClr val="tx1"/>
                    </a:solidFill>
                  </a:rPr>
                  <a:t>ormulas</a:t>
                </a:r>
                <a:r>
                  <a:rPr lang="en-US" spc="-5" dirty="0">
                    <a:solidFill>
                      <a:schemeClr val="tx1"/>
                    </a:solidFill>
                  </a:rPr>
                  <a:t>. </a:t>
                </a:r>
                <a:r>
                  <a:rPr lang="en-US" spc="-15" dirty="0">
                    <a:solidFill>
                      <a:schemeClr val="tx1"/>
                    </a:solidFill>
                  </a:rPr>
                  <a:t>However</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a:t>
                </a:r>
                <a:r>
                  <a:rPr lang="en-US" spc="-5" dirty="0">
                    <a:solidFill>
                      <a:schemeClr val="tx1"/>
                    </a:solidFill>
                  </a:rPr>
                  <a:t>e </a:t>
                </a:r>
                <a:r>
                  <a:rPr lang="en-US" spc="-10" dirty="0">
                    <a:solidFill>
                      <a:schemeClr val="tx1"/>
                    </a:solidFill>
                  </a:rPr>
                  <a:t>no</a:t>
                </a:r>
                <a:r>
                  <a:rPr lang="en-US" spc="-5" dirty="0">
                    <a:solidFill>
                      <a:schemeClr val="tx1"/>
                    </a:solidFill>
                  </a:rPr>
                  <a:t>t </a:t>
                </a:r>
                <a:r>
                  <a:rPr lang="en-US" spc="-10" dirty="0">
                    <a:solidFill>
                      <a:schemeClr val="tx1"/>
                    </a:solidFill>
                  </a:rPr>
                  <a:t>ye</a:t>
                </a:r>
                <a:r>
                  <a:rPr lang="en-US" spc="-5" dirty="0">
                    <a:solidFill>
                      <a:schemeClr val="tx1"/>
                    </a:solidFill>
                  </a:rPr>
                  <a:t>t </a:t>
                </a:r>
                <a:r>
                  <a:rPr lang="en-US" spc="-10" dirty="0">
                    <a:solidFill>
                      <a:schemeClr val="tx1"/>
                    </a:solidFill>
                  </a:rPr>
                  <a:t>foun</a:t>
                </a:r>
                <a:r>
                  <a:rPr lang="en-US" spc="-5" dirty="0">
                    <a:solidFill>
                      <a:schemeClr val="tx1"/>
                    </a:solidFill>
                  </a:rPr>
                  <a:t>d </a:t>
                </a:r>
                <a:r>
                  <a:rPr lang="en-US" spc="-10" dirty="0">
                    <a:solidFill>
                      <a:schemeClr val="tx1"/>
                    </a:solidFill>
                  </a:rPr>
                  <a:t>a</a:t>
                </a:r>
                <a:r>
                  <a:rPr lang="en-US" spc="-5" dirty="0">
                    <a:solidFill>
                      <a:schemeClr val="tx1"/>
                    </a:solidFill>
                  </a:rPr>
                  <a:t>n </a:t>
                </a:r>
                <a:r>
                  <a:rPr lang="en-US" spc="-10" dirty="0">
                    <a:solidFill>
                      <a:schemeClr val="tx1"/>
                    </a:solidFill>
                  </a:rPr>
                  <a:t>antiderivativ</a:t>
                </a:r>
                <a:r>
                  <a:rPr lang="en-US" spc="-5" dirty="0">
                    <a:solidFill>
                      <a:schemeClr val="tx1"/>
                    </a:solidFill>
                  </a:rPr>
                  <a:t>e f</a:t>
                </a:r>
                <a:r>
                  <a:rPr lang="en-US" spc="-10" dirty="0">
                    <a:solidFill>
                      <a:schemeClr val="tx1"/>
                    </a:solidFill>
                  </a:rPr>
                  <a:t>o</a:t>
                </a:r>
                <a:r>
                  <a:rPr lang="en-US" spc="-5" dirty="0">
                    <a:solidFill>
                      <a:schemeClr val="tx1"/>
                    </a:solidFill>
                  </a:rPr>
                  <a:t>r tan</a:t>
                </a:r>
                <a:r>
                  <a:rPr lang="en-US" spc="-85" dirty="0">
                    <a:solidFill>
                      <a:schemeClr val="tx1"/>
                    </a:solidFill>
                  </a:rPr>
                  <a:t> </a:t>
                </a:r>
                <a:r>
                  <a:rPr lang="en-US" i="1" spc="-110" dirty="0">
                    <a:solidFill>
                      <a:schemeClr val="tx1"/>
                    </a:solidFill>
                  </a:rPr>
                  <a:t>θ</a:t>
                </a:r>
                <a:r>
                  <a:rPr lang="en-US" i="1" spc="-180" dirty="0">
                    <a:solidFill>
                      <a:schemeClr val="tx1"/>
                    </a:solidFill>
                  </a:rPr>
                  <a:t> </a:t>
                </a:r>
                <a:r>
                  <a:rPr lang="en-US" spc="-5" dirty="0">
                    <a:solidFill>
                      <a:schemeClr val="tx1"/>
                    </a:solidFill>
                  </a:rPr>
                  <a:t>. </a:t>
                </a:r>
                <a:r>
                  <a:rPr lang="en-US" spc="-10" dirty="0">
                    <a:solidFill>
                      <a:schemeClr val="tx1"/>
                    </a:solidFill>
                  </a:rPr>
                  <a:t>We</a:t>
                </a:r>
                <a:r>
                  <a:rPr lang="en-US" spc="-5" dirty="0">
                    <a:solidFill>
                      <a:schemeClr val="tx1"/>
                    </a:solidFill>
                  </a:rPr>
                  <a:t> </a:t>
                </a:r>
                <a:r>
                  <a:rPr lang="en-US" spc="-10" dirty="0">
                    <a:solidFill>
                      <a:schemeClr val="tx1"/>
                    </a:solidFill>
                  </a:rPr>
                  <a:t>can obtai</a:t>
                </a:r>
                <a:r>
                  <a:rPr lang="en-US" spc="-5" dirty="0">
                    <a:solidFill>
                      <a:schemeClr val="tx1"/>
                    </a:solidFill>
                  </a:rPr>
                  <a:t>n </a:t>
                </a:r>
                <a:r>
                  <a:rPr lang="en-US" spc="-10" dirty="0">
                    <a:solidFill>
                      <a:schemeClr val="tx1"/>
                    </a:solidFill>
                  </a:rPr>
                  <a:t>on</a:t>
                </a:r>
                <a:r>
                  <a:rPr lang="en-US" spc="-5" dirty="0">
                    <a:solidFill>
                      <a:schemeClr val="tx1"/>
                    </a:solidFill>
                  </a:rPr>
                  <a:t>e </a:t>
                </a:r>
                <a:r>
                  <a:rPr lang="en-US" spc="-10" dirty="0">
                    <a:solidFill>
                      <a:schemeClr val="tx1"/>
                    </a:solidFill>
                  </a:rPr>
                  <a:t>now</a:t>
                </a:r>
                <a:r>
                  <a:rPr lang="en-US" dirty="0">
                    <a:solidFill>
                      <a:schemeClr val="tx1"/>
                    </a:solidFill>
                  </a:rPr>
                  <a:t> </a:t>
                </a:r>
                <a:r>
                  <a:rPr lang="en-US" spc="-10" dirty="0">
                    <a:solidFill>
                      <a:schemeClr val="tx1"/>
                    </a:solidFill>
                  </a:rPr>
                  <a:t>usin</a:t>
                </a:r>
                <a:r>
                  <a:rPr lang="en-US" spc="-5" dirty="0">
                    <a:solidFill>
                      <a:schemeClr val="tx1"/>
                    </a:solidFill>
                  </a:rPr>
                  <a:t>g t</a:t>
                </a:r>
                <a:r>
                  <a:rPr lang="en-US" spc="-10" dirty="0">
                    <a:solidFill>
                      <a:schemeClr val="tx1"/>
                    </a:solidFill>
                  </a:rPr>
                  <a:t>h</a:t>
                </a:r>
                <a:r>
                  <a:rPr lang="en-US" spc="-5" dirty="0">
                    <a:solidFill>
                      <a:schemeClr val="tx1"/>
                    </a:solidFill>
                  </a:rPr>
                  <a:t>e </a:t>
                </a:r>
                <a:r>
                  <a:rPr lang="en-US" spc="-10" dirty="0">
                    <a:solidFill>
                      <a:schemeClr val="tx1"/>
                    </a:solidFill>
                  </a:rPr>
                  <a:t>Substitutio</a:t>
                </a:r>
                <a:r>
                  <a:rPr lang="en-US" spc="-5" dirty="0">
                    <a:solidFill>
                      <a:schemeClr val="tx1"/>
                    </a:solidFill>
                  </a:rPr>
                  <a:t>n </a:t>
                </a:r>
                <a:r>
                  <a:rPr lang="en-US" spc="-10" dirty="0">
                    <a:solidFill>
                      <a:schemeClr val="tx1"/>
                    </a:solidFill>
                  </a:rPr>
                  <a:t>Method.</a:t>
                </a:r>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b="1" u="sng" dirty="0">
                    <a:solidFill>
                      <a:schemeClr val="tx1"/>
                    </a:solidFill>
                  </a:rPr>
                  <a:t>EXAMPLE</a:t>
                </a:r>
                <a:r>
                  <a:rPr lang="en-US" b="1" dirty="0">
                    <a:solidFill>
                      <a:schemeClr val="tx1"/>
                    </a:solidFill>
                  </a:rPr>
                  <a:t>: </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000" i="1" smtClean="0">
                              <a:solidFill>
                                <a:schemeClr val="tx1"/>
                              </a:solidFill>
                              <a:latin typeface="Cambria Math" panose="02040503050406030204" pitchFamily="18" charset="0"/>
                            </a:rPr>
                          </m:ctrlPr>
                        </m:naryPr>
                        <m:sub/>
                        <m:sup/>
                        <m:e>
                          <m:func>
                            <m:funcPr>
                              <m:ctrlPr>
                                <a:rPr lang="en-US" sz="200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tan</m:t>
                              </m:r>
                            </m:fName>
                            <m:e>
                              <m:r>
                                <a:rPr lang="en-US" sz="2000" b="0" i="1" smtClean="0">
                                  <a:solidFill>
                                    <a:schemeClr val="tx1"/>
                                  </a:solidFill>
                                  <a:latin typeface="Cambria Math" panose="02040503050406030204" pitchFamily="18" charset="0"/>
                                </a:rPr>
                                <m:t>𝑥</m:t>
                              </m:r>
                            </m:e>
                          </m:func>
                        </m:e>
                      </m:nary>
                      <m:r>
                        <a:rPr lang="en-US" sz="2000" b="0" i="1" smtClean="0">
                          <a:solidFill>
                            <a:schemeClr val="tx1"/>
                          </a:solidFill>
                          <a:latin typeface="Cambria Math" panose="02040503050406030204" pitchFamily="18" charset="0"/>
                        </a:rPr>
                        <m:t>𝑑𝑥</m:t>
                      </m:r>
                      <m:r>
                        <a:rPr lang="en-US" sz="2000" b="0" i="1" smtClean="0">
                          <a:solidFill>
                            <a:schemeClr val="tx1"/>
                          </a:solidFill>
                          <a:latin typeface="Cambria Math" panose="02040503050406030204" pitchFamily="18" charset="0"/>
                        </a:rPr>
                        <m:t>=</m:t>
                      </m:r>
                      <m:nary>
                        <m:naryPr>
                          <m:limLoc m:val="undOvr"/>
                          <m:subHide m:val="on"/>
                          <m:supHide m:val="on"/>
                          <m:ctrlPr>
                            <a:rPr lang="en-US" sz="2000" b="0" i="1" smtClean="0">
                              <a:solidFill>
                                <a:schemeClr val="tx1"/>
                              </a:solidFill>
                              <a:latin typeface="Cambria Math" panose="02040503050406030204" pitchFamily="18" charset="0"/>
                            </a:rPr>
                          </m:ctrlPr>
                        </m:naryPr>
                        <m:sub/>
                        <m:sup/>
                        <m:e>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cos</m:t>
                                  </m:r>
                                </m:fName>
                                <m:e>
                                  <m:r>
                                    <a:rPr lang="en-US" sz="2000" b="0" i="1" smtClean="0">
                                      <a:solidFill>
                                        <a:schemeClr val="tx1"/>
                                      </a:solidFill>
                                      <a:latin typeface="Cambria Math" panose="02040503050406030204" pitchFamily="18" charset="0"/>
                                    </a:rPr>
                                    <m:t>𝑥</m:t>
                                  </m:r>
                                </m:e>
                              </m:func>
                            </m:den>
                          </m:f>
                        </m:e>
                      </m:nary>
                      <m:d>
                        <m:dPr>
                          <m:ctrlPr>
                            <a:rPr lang="en-US" sz="2000" b="0" i="1" smtClean="0">
                              <a:solidFill>
                                <a:schemeClr val="tx1"/>
                              </a:solidFill>
                              <a:latin typeface="Cambria Math" panose="02040503050406030204" pitchFamily="18" charset="0"/>
                            </a:rPr>
                          </m:ctrlPr>
                        </m:dPr>
                        <m:e>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sin</m:t>
                              </m:r>
                            </m:fName>
                            <m:e>
                              <m:r>
                                <a:rPr lang="en-US" sz="2000" b="0" i="1" smtClean="0">
                                  <a:solidFill>
                                    <a:schemeClr val="tx1"/>
                                  </a:solidFill>
                                  <a:latin typeface="Cambria Math" panose="02040503050406030204" pitchFamily="18" charset="0"/>
                                </a:rPr>
                                <m:t>𝑥</m:t>
                              </m:r>
                            </m:e>
                          </m:func>
                          <m:r>
                            <a:rPr lang="en-US" sz="2000" b="0" i="1" smtClean="0">
                              <a:solidFill>
                                <a:schemeClr val="tx1"/>
                              </a:solidFill>
                              <a:latin typeface="Cambria Math" panose="02040503050406030204" pitchFamily="18" charset="0"/>
                            </a:rPr>
                            <m:t>𝑑𝑥</m:t>
                          </m:r>
                        </m:e>
                      </m:d>
                      <m:r>
                        <a:rPr lang="en-US" sz="2000" b="0" i="1" smtClean="0">
                          <a:solidFill>
                            <a:schemeClr val="tx1"/>
                          </a:solidFill>
                          <a:latin typeface="Cambria Math" panose="02040503050406030204" pitchFamily="18" charset="0"/>
                        </a:rPr>
                        <m:t>=</m:t>
                      </m:r>
                      <m:nary>
                        <m:naryPr>
                          <m:limLoc m:val="undOvr"/>
                          <m:subHide m:val="on"/>
                          <m:supHide m:val="on"/>
                          <m:ctrlPr>
                            <a:rPr lang="en-US" sz="2000" b="0" i="1" smtClean="0">
                              <a:solidFill>
                                <a:schemeClr val="tx1"/>
                              </a:solidFill>
                              <a:latin typeface="Cambria Math" panose="02040503050406030204" pitchFamily="18" charset="0"/>
                            </a:rPr>
                          </m:ctrlPr>
                        </m:naryPr>
                        <m:sub/>
                        <m:sup/>
                        <m:e>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𝑢</m:t>
                              </m:r>
                            </m:den>
                          </m:f>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𝑑𝑢</m:t>
                          </m:r>
                          <m:r>
                            <a:rPr lang="en-US" sz="2000" b="0" i="1" smtClean="0">
                              <a:solidFill>
                                <a:schemeClr val="tx1"/>
                              </a:solidFill>
                              <a:latin typeface="Cambria Math" panose="02040503050406030204" pitchFamily="18" charset="0"/>
                            </a:rPr>
                            <m:t>)</m:t>
                          </m:r>
                        </m:e>
                      </m:nary>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ln</m:t>
                          </m:r>
                        </m:fName>
                        <m:e>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𝑢</m:t>
                              </m:r>
                            </m:e>
                          </m:d>
                        </m:e>
                      </m:fun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𝐶</m:t>
                      </m:r>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ln</m:t>
                          </m:r>
                        </m:fName>
                        <m:e>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cos</m:t>
                              </m:r>
                            </m:fName>
                            <m:e>
                              <m:r>
                                <a:rPr lang="en-US" sz="2000" b="0" i="1" smtClean="0">
                                  <a:solidFill>
                                    <a:schemeClr val="tx1"/>
                                  </a:solidFill>
                                  <a:latin typeface="Cambria Math" panose="02040503050406030204" pitchFamily="18" charset="0"/>
                                </a:rPr>
                                <m:t>𝑥</m:t>
                              </m:r>
                            </m:e>
                          </m:func>
                        </m:e>
                      </m:fun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𝐶</m:t>
                      </m:r>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ln</m:t>
                          </m:r>
                        </m:fName>
                        <m:e>
                          <m:func>
                            <m:funcPr>
                              <m:ctrlPr>
                                <a:rPr lang="en-US" sz="2000" b="0" i="1" smtClean="0">
                                  <a:solidFill>
                                    <a:schemeClr val="tx1"/>
                                  </a:solidFill>
                                  <a:latin typeface="Cambria Math" panose="02040503050406030204" pitchFamily="18" charset="0"/>
                                </a:rPr>
                              </m:ctrlPr>
                            </m:funcPr>
                            <m:fName>
                              <m:r>
                                <a:rPr lang="en-US" sz="2000" b="0" i="0"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sec</m:t>
                              </m:r>
                            </m:fName>
                            <m:e>
                              <m:r>
                                <a:rPr lang="en-US" sz="2000" b="0" i="1" smtClean="0">
                                  <a:solidFill>
                                    <a:schemeClr val="tx1"/>
                                  </a:solidFill>
                                  <a:latin typeface="Cambria Math" panose="02040503050406030204" pitchFamily="18" charset="0"/>
                                </a:rPr>
                                <m:t>𝑥</m:t>
                              </m:r>
                            </m:e>
                          </m:func>
                          <m:r>
                            <a:rPr lang="en-US" sz="2000" b="0" i="1" smtClean="0">
                              <a:solidFill>
                                <a:schemeClr val="tx1"/>
                              </a:solidFill>
                              <a:latin typeface="Cambria Math" panose="02040503050406030204" pitchFamily="18" charset="0"/>
                            </a:rPr>
                            <m:t>|</m:t>
                          </m:r>
                        </m:e>
                      </m:func>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𝐶</m:t>
                      </m:r>
                    </m:oMath>
                  </m:oMathPara>
                </a14:m>
                <a:endParaRPr lang="en-US" sz="2000" u="sng" dirty="0">
                  <a:solidFill>
                    <a:schemeClr val="tx1"/>
                  </a:solidFill>
                </a:endParaRPr>
              </a:p>
              <a:p>
                <a:pPr marL="36900" indent="0">
                  <a:lnSpc>
                    <a:spcPct val="100000"/>
                  </a:lnSpc>
                  <a:buNone/>
                </a:pPr>
                <a:r>
                  <a:rPr lang="en-US" sz="2100" dirty="0"/>
                  <a:t>w</a:t>
                </a:r>
                <a:r>
                  <a:rPr lang="en-US" sz="2100" dirty="0">
                    <a:solidFill>
                      <a:schemeClr val="tx1"/>
                    </a:solidFill>
                  </a:rPr>
                  <a:t>here we use the substitution </a:t>
                </a:r>
                <a14:m>
                  <m:oMath xmlns:m="http://schemas.openxmlformats.org/officeDocument/2006/math">
                    <m:r>
                      <a:rPr lang="en-US" sz="2100" b="0" i="1" smtClean="0">
                        <a:solidFill>
                          <a:schemeClr val="tx1"/>
                        </a:solidFill>
                        <a:latin typeface="Cambria Math" panose="02040503050406030204" pitchFamily="18" charset="0"/>
                      </a:rPr>
                      <m:t>𝑢</m:t>
                    </m:r>
                    <m:r>
                      <a:rPr lang="en-US" sz="2100" b="0" i="1" smtClean="0">
                        <a:solidFill>
                          <a:schemeClr val="tx1"/>
                        </a:solidFill>
                        <a:latin typeface="Cambria Math" panose="02040503050406030204" pitchFamily="18" charset="0"/>
                      </a:rPr>
                      <m:t>=</m:t>
                    </m:r>
                    <m:func>
                      <m:funcPr>
                        <m:ctrlPr>
                          <a:rPr lang="en-US" sz="2100" b="0" i="1" smtClean="0">
                            <a:solidFill>
                              <a:schemeClr val="tx1"/>
                            </a:solidFill>
                            <a:latin typeface="Cambria Math" panose="02040503050406030204" pitchFamily="18" charset="0"/>
                          </a:rPr>
                        </m:ctrlPr>
                      </m:funcPr>
                      <m:fName>
                        <m:r>
                          <m:rPr>
                            <m:sty m:val="p"/>
                          </m:rPr>
                          <a:rPr lang="en-US" sz="2100" b="0" i="0" smtClean="0">
                            <a:solidFill>
                              <a:schemeClr val="tx1"/>
                            </a:solidFill>
                            <a:latin typeface="Cambria Math" panose="02040503050406030204" pitchFamily="18" charset="0"/>
                          </a:rPr>
                          <m:t>cos</m:t>
                        </m:r>
                      </m:fName>
                      <m:e>
                        <m:r>
                          <a:rPr lang="en-US" sz="2100" b="0" i="1" smtClean="0">
                            <a:solidFill>
                              <a:schemeClr val="tx1"/>
                            </a:solidFill>
                            <a:latin typeface="Cambria Math" panose="02040503050406030204" pitchFamily="18" charset="0"/>
                          </a:rPr>
                          <m:t>𝑥</m:t>
                        </m:r>
                      </m:e>
                    </m:func>
                  </m:oMath>
                </a14:m>
                <a:r>
                  <a:rPr lang="en-US" sz="2100" dirty="0">
                    <a:solidFill>
                      <a:schemeClr val="tx1"/>
                    </a:solidFill>
                  </a:rPr>
                  <a:t> which gives </a:t>
                </a:r>
                <a14:m>
                  <m:oMath xmlns:m="http://schemas.openxmlformats.org/officeDocument/2006/math">
                    <m:r>
                      <a:rPr lang="en-US" sz="2100" b="0" i="1" smtClean="0">
                        <a:solidFill>
                          <a:schemeClr val="tx1"/>
                        </a:solidFill>
                        <a:latin typeface="Cambria Math" panose="02040503050406030204" pitchFamily="18" charset="0"/>
                      </a:rPr>
                      <m:t>−</m:t>
                    </m:r>
                    <m:r>
                      <a:rPr lang="en-US" sz="2100" b="0" i="1" smtClean="0">
                        <a:solidFill>
                          <a:schemeClr val="tx1"/>
                        </a:solidFill>
                        <a:latin typeface="Cambria Math" panose="02040503050406030204" pitchFamily="18" charset="0"/>
                      </a:rPr>
                      <m:t>𝑑𝑢</m:t>
                    </m:r>
                    <m:r>
                      <a:rPr lang="en-US" sz="2100" b="0" i="1" smtClean="0">
                        <a:solidFill>
                          <a:schemeClr val="tx1"/>
                        </a:solidFill>
                        <a:latin typeface="Cambria Math" panose="02040503050406030204" pitchFamily="18" charset="0"/>
                      </a:rPr>
                      <m:t>=</m:t>
                    </m:r>
                    <m:func>
                      <m:funcPr>
                        <m:ctrlPr>
                          <a:rPr lang="en-US" sz="2100" b="0" i="1" smtClean="0">
                            <a:solidFill>
                              <a:schemeClr val="tx1"/>
                            </a:solidFill>
                            <a:latin typeface="Cambria Math" panose="02040503050406030204" pitchFamily="18" charset="0"/>
                          </a:rPr>
                        </m:ctrlPr>
                      </m:funcPr>
                      <m:fName>
                        <m:r>
                          <m:rPr>
                            <m:sty m:val="p"/>
                          </m:rPr>
                          <a:rPr lang="en-US" sz="2100" b="0" i="0" smtClean="0">
                            <a:solidFill>
                              <a:schemeClr val="tx1"/>
                            </a:solidFill>
                            <a:latin typeface="Cambria Math" panose="02040503050406030204" pitchFamily="18" charset="0"/>
                          </a:rPr>
                          <m:t>sin</m:t>
                        </m:r>
                      </m:fName>
                      <m:e>
                        <m:r>
                          <a:rPr lang="en-US" sz="2100" b="0" i="1" smtClean="0">
                            <a:solidFill>
                              <a:schemeClr val="tx1"/>
                            </a:solidFill>
                            <a:latin typeface="Cambria Math" panose="02040503050406030204" pitchFamily="18" charset="0"/>
                          </a:rPr>
                          <m:t>𝑥</m:t>
                        </m:r>
                      </m:e>
                    </m:func>
                    <m:r>
                      <a:rPr lang="en-US" sz="2100" b="0" i="1" smtClean="0">
                        <a:solidFill>
                          <a:schemeClr val="tx1"/>
                        </a:solidFill>
                        <a:latin typeface="Cambria Math" panose="02040503050406030204" pitchFamily="18" charset="0"/>
                      </a:rPr>
                      <m:t>𝑑𝑥</m:t>
                    </m:r>
                    <m:r>
                      <a:rPr lang="en-US" sz="2100" b="0" i="1" smtClean="0">
                        <a:solidFill>
                          <a:schemeClr val="tx1"/>
                        </a:solidFill>
                        <a:latin typeface="Cambria Math" panose="02040503050406030204" pitchFamily="18" charset="0"/>
                      </a:rPr>
                      <m:t>.</m:t>
                    </m:r>
                  </m:oMath>
                </a14:m>
                <a:endParaRPr lang="en-US" sz="2100" dirty="0">
                  <a:solidFill>
                    <a:schemeClr val="tx1"/>
                  </a:solidFill>
                </a:endParaRPr>
              </a:p>
              <a:p>
                <a:pPr marL="36900" indent="0">
                  <a:lnSpc>
                    <a:spcPct val="100000"/>
                  </a:lnSpc>
                  <a:buNone/>
                </a:pPr>
                <a:endParaRPr lang="en-US" sz="2100" dirty="0"/>
              </a:p>
              <a:p>
                <a:pPr marL="36900" indent="0">
                  <a:lnSpc>
                    <a:spcPct val="100000"/>
                  </a:lnSpc>
                  <a:buNone/>
                </a:pPr>
                <a:r>
                  <a:rPr lang="en-US" sz="2100" dirty="0">
                    <a:solidFill>
                      <a:schemeClr val="tx1"/>
                    </a:solidFill>
                  </a:rPr>
                  <a:t>A similar calculation shows </a:t>
                </a:r>
                <a14:m>
                  <m:oMath xmlns:m="http://schemas.openxmlformats.org/officeDocument/2006/math">
                    <m:nary>
                      <m:naryPr>
                        <m:limLoc m:val="undOvr"/>
                        <m:subHide m:val="on"/>
                        <m:supHide m:val="on"/>
                        <m:ctrlPr>
                          <a:rPr lang="en-US" sz="2100" i="1" smtClean="0">
                            <a:solidFill>
                              <a:schemeClr val="tx1"/>
                            </a:solidFill>
                            <a:latin typeface="Cambria Math" panose="02040503050406030204" pitchFamily="18" charset="0"/>
                          </a:rPr>
                        </m:ctrlPr>
                      </m:naryPr>
                      <m:sub/>
                      <m:sup/>
                      <m:e>
                        <m:func>
                          <m:funcPr>
                            <m:ctrlPr>
                              <a:rPr lang="en-US" sz="2100" i="1" smtClean="0">
                                <a:solidFill>
                                  <a:schemeClr val="tx1"/>
                                </a:solidFill>
                                <a:latin typeface="Cambria Math" panose="02040503050406030204" pitchFamily="18" charset="0"/>
                              </a:rPr>
                            </m:ctrlPr>
                          </m:funcPr>
                          <m:fName>
                            <m:r>
                              <m:rPr>
                                <m:sty m:val="p"/>
                              </m:rPr>
                              <a:rPr lang="en-US" sz="2100" i="0" smtClean="0">
                                <a:solidFill>
                                  <a:schemeClr val="tx1"/>
                                </a:solidFill>
                                <a:latin typeface="Cambria Math" panose="02040503050406030204" pitchFamily="18" charset="0"/>
                              </a:rPr>
                              <m:t>cot</m:t>
                            </m:r>
                          </m:fName>
                          <m:e>
                            <m:r>
                              <a:rPr lang="en-US" sz="2100" b="0" i="1" smtClean="0">
                                <a:solidFill>
                                  <a:schemeClr val="tx1"/>
                                </a:solidFill>
                                <a:latin typeface="Cambria Math" panose="02040503050406030204" pitchFamily="18" charset="0"/>
                              </a:rPr>
                              <m:t>𝑥</m:t>
                            </m:r>
                          </m:e>
                        </m:func>
                      </m:e>
                    </m:nary>
                    <m:r>
                      <a:rPr lang="en-US" sz="2100" b="0" i="1" smtClean="0">
                        <a:solidFill>
                          <a:schemeClr val="tx1"/>
                        </a:solidFill>
                        <a:latin typeface="Cambria Math" panose="02040503050406030204" pitchFamily="18" charset="0"/>
                      </a:rPr>
                      <m:t>𝑑𝑥</m:t>
                    </m:r>
                    <m:r>
                      <a:rPr lang="en-US" sz="2100" b="0" i="1" smtClean="0">
                        <a:solidFill>
                          <a:schemeClr val="tx1"/>
                        </a:solidFill>
                        <a:latin typeface="Cambria Math" panose="02040503050406030204" pitchFamily="18" charset="0"/>
                      </a:rPr>
                      <m:t>=</m:t>
                    </m:r>
                    <m:func>
                      <m:funcPr>
                        <m:ctrlPr>
                          <a:rPr lang="en-US" sz="2100" b="0" i="1" smtClean="0">
                            <a:solidFill>
                              <a:schemeClr val="tx1"/>
                            </a:solidFill>
                            <a:latin typeface="Cambria Math" panose="02040503050406030204" pitchFamily="18" charset="0"/>
                          </a:rPr>
                        </m:ctrlPr>
                      </m:funcPr>
                      <m:fName>
                        <m:r>
                          <m:rPr>
                            <m:sty m:val="p"/>
                          </m:rPr>
                          <a:rPr lang="en-US" sz="2100" b="0" i="0" smtClean="0">
                            <a:solidFill>
                              <a:schemeClr val="tx1"/>
                            </a:solidFill>
                            <a:latin typeface="Cambria Math" panose="02040503050406030204" pitchFamily="18" charset="0"/>
                          </a:rPr>
                          <m:t>ln</m:t>
                        </m:r>
                      </m:fName>
                      <m:e>
                        <m:r>
                          <a:rPr lang="en-US" sz="2100" b="0" i="1" smtClean="0">
                            <a:solidFill>
                              <a:schemeClr val="tx1"/>
                            </a:solidFill>
                            <a:latin typeface="Cambria Math" panose="02040503050406030204" pitchFamily="18" charset="0"/>
                          </a:rPr>
                          <m:t>|</m:t>
                        </m:r>
                        <m:func>
                          <m:funcPr>
                            <m:ctrlPr>
                              <a:rPr lang="en-US" sz="2100" b="0" i="1" smtClean="0">
                                <a:solidFill>
                                  <a:schemeClr val="tx1"/>
                                </a:solidFill>
                                <a:latin typeface="Cambria Math" panose="02040503050406030204" pitchFamily="18" charset="0"/>
                              </a:rPr>
                            </m:ctrlPr>
                          </m:funcPr>
                          <m:fName>
                            <m:r>
                              <m:rPr>
                                <m:sty m:val="p"/>
                              </m:rPr>
                              <a:rPr lang="en-US" sz="2100" b="0" i="0" smtClean="0">
                                <a:solidFill>
                                  <a:schemeClr val="tx1"/>
                                </a:solidFill>
                                <a:latin typeface="Cambria Math" panose="02040503050406030204" pitchFamily="18" charset="0"/>
                              </a:rPr>
                              <m:t>sin</m:t>
                            </m:r>
                          </m:fName>
                          <m:e>
                            <m:r>
                              <a:rPr lang="en-US" sz="2100" b="0" i="1" smtClean="0">
                                <a:solidFill>
                                  <a:schemeClr val="tx1"/>
                                </a:solidFill>
                                <a:latin typeface="Cambria Math" panose="02040503050406030204" pitchFamily="18" charset="0"/>
                              </a:rPr>
                              <m:t>𝑥</m:t>
                            </m:r>
                          </m:e>
                        </m:func>
                        <m:r>
                          <a:rPr lang="en-US" sz="2100" b="0" i="1" smtClean="0">
                            <a:solidFill>
                              <a:schemeClr val="tx1"/>
                            </a:solidFill>
                            <a:latin typeface="Cambria Math" panose="02040503050406030204" pitchFamily="18" charset="0"/>
                          </a:rPr>
                          <m:t>|</m:t>
                        </m:r>
                      </m:e>
                    </m:func>
                    <m:r>
                      <a:rPr lang="en-US" sz="2100" b="0" i="1" smtClean="0">
                        <a:solidFill>
                          <a:schemeClr val="tx1"/>
                        </a:solidFill>
                        <a:latin typeface="Cambria Math" panose="02040503050406030204" pitchFamily="18" charset="0"/>
                      </a:rPr>
                      <m:t>+</m:t>
                    </m:r>
                    <m:r>
                      <a:rPr lang="en-US" sz="2100" b="0" i="1" smtClean="0">
                        <a:solidFill>
                          <a:schemeClr val="tx1"/>
                        </a:solidFill>
                        <a:latin typeface="Cambria Math" panose="02040503050406030204" pitchFamily="18" charset="0"/>
                      </a:rPr>
                      <m:t>𝐶</m:t>
                    </m:r>
                    <m:r>
                      <a:rPr lang="en-US" sz="2100" b="0" i="1" smtClean="0">
                        <a:solidFill>
                          <a:schemeClr val="tx1"/>
                        </a:solidFill>
                        <a:latin typeface="Cambria Math" panose="02040503050406030204" pitchFamily="18" charset="0"/>
                      </a:rPr>
                      <m:t>.</m:t>
                    </m:r>
                  </m:oMath>
                </a14:m>
                <a:endParaRPr lang="en-US" sz="2100"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b="-17852"/>
                </a:stretch>
              </a:blipFill>
            </p:spPr>
            <p:txBody>
              <a:bodyPr/>
              <a:lstStyle/>
              <a:p>
                <a:r>
                  <a:rPr lang="en-US">
                    <a:noFill/>
                  </a:rPr>
                  <a:t> </a:t>
                </a:r>
              </a:p>
            </p:txBody>
          </p:sp>
        </mc:Fallback>
      </mc:AlternateContent>
    </p:spTree>
    <p:extLst>
      <p:ext uri="{BB962C8B-B14F-4D97-AF65-F5344CB8AC3E}">
        <p14:creationId xmlns:p14="http://schemas.microsoft.com/office/powerpoint/2010/main" val="7787536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(10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 </a:t>
                </a:r>
                <a:r>
                  <a:rPr lang="en-US" dirty="0"/>
                  <a:t>To evaluate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𝑥</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5</m:t>
                            </m:r>
                            <m:r>
                              <a:rPr lang="en-US" b="0" i="1" smtClean="0">
                                <a:latin typeface="Cambria Math" panose="02040503050406030204" pitchFamily="18" charset="0"/>
                              </a:rPr>
                              <m:t>𝑥</m:t>
                            </m:r>
                            <m:r>
                              <a:rPr lang="en-US" b="0" i="1" smtClean="0">
                                <a:latin typeface="Cambria Math" panose="02040503050406030204" pitchFamily="18" charset="0"/>
                              </a:rPr>
                              <m:t>+1</m:t>
                            </m:r>
                          </m:e>
                        </m:rad>
                      </m:e>
                    </m:nary>
                    <m:r>
                      <a:rPr lang="en-US" b="0" i="1" smtClean="0">
                        <a:latin typeface="Cambria Math" panose="02040503050406030204" pitchFamily="18" charset="0"/>
                      </a:rPr>
                      <m:t>𝑑𝑥</m:t>
                    </m:r>
                  </m:oMath>
                </a14:m>
                <a:r>
                  <a:rPr lang="en-US" dirty="0"/>
                  <a:t>, we make the substitution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=5</m:t>
                    </m:r>
                    <m:r>
                      <a:rPr lang="en-US" b="0" i="1" smtClean="0">
                        <a:latin typeface="Cambria Math" panose="02040503050406030204" pitchFamily="18" charset="0"/>
                      </a:rPr>
                      <m:t>𝑥</m:t>
                    </m:r>
                    <m:r>
                      <a:rPr lang="en-US" b="0" i="1" smtClean="0">
                        <a:latin typeface="Cambria Math" panose="02040503050406030204" pitchFamily="18" charset="0"/>
                      </a:rPr>
                      <m:t>+1</m:t>
                    </m:r>
                  </m:oMath>
                </a14:m>
                <a:r>
                  <a:rPr lang="en-US" dirty="0"/>
                  <a:t> which gives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r>
                      <a:rPr lang="en-US" b="0" i="1" smtClean="0">
                        <a:latin typeface="Cambria Math" panose="02040503050406030204" pitchFamily="18" charset="0"/>
                      </a:rPr>
                      <m:t>𝑑𝑢</m:t>
                    </m:r>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oMath>
                </a14:m>
                <a:r>
                  <a:rPr lang="en-US" dirty="0"/>
                  <a:t> Then </a:t>
                </a:r>
                <a14:m>
                  <m:oMath xmlns:m="http://schemas.openxmlformats.org/officeDocument/2006/math">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rad>
                          <m:radPr>
                            <m:degHide m:val="on"/>
                            <m:ctrlPr>
                              <a:rPr lang="en-US" i="1">
                                <a:latin typeface="Cambria Math" panose="02040503050406030204" pitchFamily="18" charset="0"/>
                              </a:rPr>
                            </m:ctrlPr>
                          </m:radPr>
                          <m:deg/>
                          <m:e>
                            <m:r>
                              <a:rPr lang="en-US" i="1">
                                <a:latin typeface="Cambria Math" panose="02040503050406030204" pitchFamily="18" charset="0"/>
                              </a:rPr>
                              <m:t>5</m:t>
                            </m:r>
                            <m:r>
                              <a:rPr lang="en-US" i="1">
                                <a:latin typeface="Cambria Math" panose="02040503050406030204" pitchFamily="18" charset="0"/>
                              </a:rPr>
                              <m:t>𝑥</m:t>
                            </m:r>
                            <m:r>
                              <a:rPr lang="en-US" i="1">
                                <a:latin typeface="Cambria Math" panose="02040503050406030204" pitchFamily="18" charset="0"/>
                              </a:rPr>
                              <m:t>+1</m:t>
                            </m:r>
                          </m:e>
                        </m:rad>
                      </m:e>
                    </m:nary>
                    <m:r>
                      <a:rPr lang="en-US" i="1">
                        <a:latin typeface="Cambria Math" panose="02040503050406030204" pitchFamily="18" charset="0"/>
                      </a:rPr>
                      <m:t>𝑑𝑥</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𝑢</m:t>
                            </m:r>
                          </m:e>
                        </m:ra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e>
                    </m:nary>
                    <m:r>
                      <a:rPr lang="en-US" b="0" i="1" smtClean="0">
                        <a:latin typeface="Cambria Math" panose="02040503050406030204" pitchFamily="18" charset="0"/>
                      </a:rPr>
                      <m:t>𝑑𝑢</m:t>
                    </m:r>
                    <m:r>
                      <a:rPr lang="en-US" b="0" i="1" smtClean="0">
                        <a:latin typeface="Cambria Math" panose="02040503050406030204" pitchFamily="18" charset="0"/>
                      </a:rPr>
                      <m:t>.</m:t>
                    </m:r>
                  </m:oMath>
                </a14:m>
                <a:r>
                  <a:rPr lang="en-US" dirty="0">
                    <a:solidFill>
                      <a:schemeClr val="tx1"/>
                    </a:solidFill>
                  </a:rPr>
                  <a:t> </a:t>
                </a:r>
                <a:r>
                  <a:rPr lang="en-US" spc="-15" dirty="0">
                    <a:solidFill>
                      <a:schemeClr val="tx1"/>
                    </a:solidFill>
                  </a:rPr>
                  <a:t>T</a:t>
                </a:r>
                <a:r>
                  <a:rPr lang="en-US" spc="-5" dirty="0">
                    <a:solidFill>
                      <a:schemeClr val="tx1"/>
                    </a:solidFill>
                  </a:rPr>
                  <a:t>o</a:t>
                </a:r>
                <a:r>
                  <a:rPr lang="en-US" spc="110" dirty="0">
                    <a:solidFill>
                      <a:schemeClr val="tx1"/>
                    </a:solidFill>
                  </a:rPr>
                  <a:t> </a:t>
                </a:r>
                <a:r>
                  <a:rPr lang="en-US" spc="-5" dirty="0">
                    <a:solidFill>
                      <a:schemeClr val="tx1"/>
                    </a:solidFill>
                  </a:rPr>
                  <a:t>t</a:t>
                </a:r>
                <a:r>
                  <a:rPr lang="en-US" spc="-10" dirty="0">
                    <a:solidFill>
                      <a:schemeClr val="tx1"/>
                    </a:solidFill>
                  </a:rPr>
                  <a:t>ak</a:t>
                </a:r>
                <a:r>
                  <a:rPr lang="en-US" spc="-5" dirty="0">
                    <a:solidFill>
                      <a:schemeClr val="tx1"/>
                    </a:solidFill>
                  </a:rPr>
                  <a:t>e</a:t>
                </a:r>
                <a:r>
                  <a:rPr lang="en-US" spc="114" dirty="0">
                    <a:solidFill>
                      <a:schemeClr val="tx1"/>
                    </a:solidFill>
                  </a:rPr>
                  <a:t> </a:t>
                </a:r>
                <a:r>
                  <a:rPr lang="en-US" spc="-10" dirty="0">
                    <a:solidFill>
                      <a:schemeClr val="tx1"/>
                    </a:solidFill>
                  </a:rPr>
                  <a:t>car</a:t>
                </a:r>
                <a:r>
                  <a:rPr lang="en-US" spc="-5" dirty="0">
                    <a:solidFill>
                      <a:schemeClr val="tx1"/>
                    </a:solidFill>
                  </a:rPr>
                  <a:t>e</a:t>
                </a:r>
                <a:r>
                  <a:rPr lang="en-US" spc="114" dirty="0">
                    <a:solidFill>
                      <a:schemeClr val="tx1"/>
                    </a:solidFill>
                  </a:rPr>
                  <a:t> </a:t>
                </a:r>
                <a:r>
                  <a:rPr lang="en-US" spc="-10" dirty="0">
                    <a:solidFill>
                      <a:schemeClr val="tx1"/>
                    </a:solidFill>
                  </a:rPr>
                  <a:t>o</a:t>
                </a:r>
                <a:r>
                  <a:rPr lang="en-US" spc="-5" dirty="0">
                    <a:solidFill>
                      <a:schemeClr val="tx1"/>
                    </a:solidFill>
                  </a:rPr>
                  <a:t>f</a:t>
                </a:r>
                <a:r>
                  <a:rPr lang="en-US" spc="1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10" dirty="0">
                    <a:solidFill>
                      <a:schemeClr val="tx1"/>
                    </a:solidFill>
                  </a:rPr>
                  <a:t> </a:t>
                </a:r>
                <a:r>
                  <a:rPr lang="en-US" spc="-10" dirty="0">
                    <a:solidFill>
                      <a:schemeClr val="tx1"/>
                    </a:solidFill>
                  </a:rPr>
                  <a:t>extra facto</a:t>
                </a:r>
                <a:r>
                  <a:rPr lang="en-US" spc="-5" dirty="0">
                    <a:solidFill>
                      <a:schemeClr val="tx1"/>
                    </a:solidFill>
                  </a:rPr>
                  <a:t>r </a:t>
                </a:r>
                <a:r>
                  <a:rPr lang="en-US" spc="-10" dirty="0">
                    <a:solidFill>
                      <a:schemeClr val="tx1"/>
                    </a:solidFill>
                  </a:rPr>
                  <a:t>o</a:t>
                </a:r>
                <a:r>
                  <a:rPr lang="en-US" spc="-5" dirty="0">
                    <a:solidFill>
                      <a:schemeClr val="tx1"/>
                    </a:solidFill>
                  </a:rPr>
                  <a:t>f</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5" dirty="0">
                    <a:solidFill>
                      <a:schemeClr val="tx1"/>
                    </a:solidFill>
                  </a:rPr>
                  <a:t>w</a:t>
                </a:r>
                <a:r>
                  <a:rPr lang="en-US" spc="-5" dirty="0">
                    <a:solidFill>
                      <a:schemeClr val="tx1"/>
                    </a:solidFill>
                  </a:rPr>
                  <a:t>e s</a:t>
                </a:r>
                <a:r>
                  <a:rPr lang="en-US" spc="-10" dirty="0">
                    <a:solidFill>
                      <a:schemeClr val="tx1"/>
                    </a:solidFill>
                  </a:rPr>
                  <a:t>olv</a:t>
                </a:r>
                <a:r>
                  <a:rPr lang="en-US" spc="-5" dirty="0">
                    <a:solidFill>
                      <a:schemeClr val="tx1"/>
                    </a:solidFill>
                  </a:rPr>
                  <a:t>e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5</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1 to obtain</a:t>
                </a:r>
                <a:r>
                  <a:rPr lang="en-US" spc="25" dirty="0">
                    <a:solidFill>
                      <a:schemeClr val="tx1"/>
                    </a:solidFill>
                  </a:rPr>
                  <a:t> </a:t>
                </a:r>
                <a14:m>
                  <m:oMath xmlns:m="http://schemas.openxmlformats.org/officeDocument/2006/math">
                    <m:r>
                      <a:rPr lang="en-US" b="0" i="1" spc="25" smtClean="0">
                        <a:solidFill>
                          <a:schemeClr val="tx1"/>
                        </a:solidFill>
                        <a:latin typeface="Cambria Math" panose="02040503050406030204" pitchFamily="18" charset="0"/>
                        <a:cs typeface="Times New Roman"/>
                      </a:rPr>
                      <m:t>𝑥</m:t>
                    </m:r>
                    <m:r>
                      <a:rPr lang="en-US" b="0" i="1" spc="25" smtClean="0">
                        <a:solidFill>
                          <a:schemeClr val="tx1"/>
                        </a:solidFill>
                        <a:latin typeface="Cambria Math" panose="02040503050406030204" pitchFamily="18" charset="0"/>
                        <a:cs typeface="Times New Roman"/>
                      </a:rPr>
                      <m:t>=</m:t>
                    </m:r>
                    <m:f>
                      <m:fPr>
                        <m:ctrlPr>
                          <a:rPr lang="en-US" b="0" i="1" spc="25" smtClean="0">
                            <a:solidFill>
                              <a:schemeClr val="tx1"/>
                            </a:solidFill>
                            <a:latin typeface="Cambria Math" panose="02040503050406030204" pitchFamily="18" charset="0"/>
                            <a:cs typeface="Times New Roman"/>
                          </a:rPr>
                        </m:ctrlPr>
                      </m:fPr>
                      <m:num>
                        <m:r>
                          <a:rPr lang="en-US" b="0" i="1" spc="25" smtClean="0">
                            <a:solidFill>
                              <a:schemeClr val="tx1"/>
                            </a:solidFill>
                            <a:latin typeface="Cambria Math" panose="02040503050406030204" pitchFamily="18" charset="0"/>
                            <a:cs typeface="Times New Roman"/>
                          </a:rPr>
                          <m:t>1</m:t>
                        </m:r>
                      </m:num>
                      <m:den>
                        <m:r>
                          <a:rPr lang="en-US" b="0" i="1" spc="25" smtClean="0">
                            <a:solidFill>
                              <a:schemeClr val="tx1"/>
                            </a:solidFill>
                            <a:latin typeface="Cambria Math" panose="02040503050406030204" pitchFamily="18" charset="0"/>
                            <a:cs typeface="Times New Roman"/>
                          </a:rPr>
                          <m:t>5</m:t>
                        </m:r>
                      </m:den>
                    </m:f>
                    <m:d>
                      <m:dPr>
                        <m:ctrlPr>
                          <a:rPr lang="en-US" b="0" i="1" spc="25" smtClean="0">
                            <a:solidFill>
                              <a:schemeClr val="tx1"/>
                            </a:solidFill>
                            <a:latin typeface="Cambria Math" panose="02040503050406030204" pitchFamily="18" charset="0"/>
                            <a:cs typeface="Times New Roman"/>
                          </a:rPr>
                        </m:ctrlPr>
                      </m:dPr>
                      <m:e>
                        <m:r>
                          <a:rPr lang="en-US" b="0" i="1" spc="25" smtClean="0">
                            <a:solidFill>
                              <a:schemeClr val="tx1"/>
                            </a:solidFill>
                            <a:latin typeface="Cambria Math" panose="02040503050406030204" pitchFamily="18" charset="0"/>
                            <a:cs typeface="Times New Roman"/>
                          </a:rPr>
                          <m:t>𝑢</m:t>
                        </m:r>
                        <m:r>
                          <a:rPr lang="en-US" b="0" i="1" spc="25" smtClean="0">
                            <a:solidFill>
                              <a:schemeClr val="tx1"/>
                            </a:solidFill>
                            <a:latin typeface="Cambria Math" panose="02040503050406030204" pitchFamily="18" charset="0"/>
                            <a:cs typeface="Times New Roman"/>
                          </a:rPr>
                          <m:t>−1</m:t>
                        </m:r>
                      </m:e>
                    </m:d>
                    <m:r>
                      <a:rPr lang="en-US" b="0" i="1" spc="25" smtClean="0">
                        <a:solidFill>
                          <a:schemeClr val="tx1"/>
                        </a:solidFill>
                        <a:latin typeface="Cambria Math" panose="02040503050406030204" pitchFamily="18" charset="0"/>
                        <a:cs typeface="Times New Roman"/>
                      </a:rPr>
                      <m:t>. </m:t>
                    </m:r>
                  </m:oMath>
                </a14:m>
                <a:r>
                  <a:rPr lang="en-US" dirty="0"/>
                  <a:t>Thus,</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rad>
                            <m:radPr>
                              <m:degHide m:val="on"/>
                              <m:ctrlPr>
                                <a:rPr lang="en-US" i="1">
                                  <a:latin typeface="Cambria Math" panose="02040503050406030204" pitchFamily="18" charset="0"/>
                                </a:rPr>
                              </m:ctrlPr>
                            </m:radPr>
                            <m:deg/>
                            <m:e>
                              <m:r>
                                <a:rPr lang="en-US" i="1">
                                  <a:latin typeface="Cambria Math" panose="02040503050406030204" pitchFamily="18" charset="0"/>
                                </a:rPr>
                                <m:t>5</m:t>
                              </m:r>
                              <m:r>
                                <a:rPr lang="en-US" i="1">
                                  <a:latin typeface="Cambria Math" panose="02040503050406030204" pitchFamily="18" charset="0"/>
                                </a:rPr>
                                <m:t>𝑥</m:t>
                              </m:r>
                              <m:r>
                                <a:rPr lang="en-US" i="1">
                                  <a:latin typeface="Cambria Math" panose="02040503050406030204" pitchFamily="18" charset="0"/>
                                </a:rPr>
                                <m:t>+1</m:t>
                              </m:r>
                            </m:e>
                          </m:rad>
                        </m:e>
                      </m:nary>
                      <m:r>
                        <a:rPr lang="en-US" i="1">
                          <a:latin typeface="Cambria Math" panose="02040503050406030204" pitchFamily="18" charset="0"/>
                        </a:rPr>
                        <m:t>𝑑𝑥</m:t>
                      </m:r>
                      <m:r>
                        <a:rPr lang="en-US" i="1">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rad>
                            <m:radPr>
                              <m:degHide m:val="on"/>
                              <m:ctrlPr>
                                <a:rPr lang="en-US" i="1">
                                  <a:latin typeface="Cambria Math" panose="02040503050406030204" pitchFamily="18" charset="0"/>
                                </a:rPr>
                              </m:ctrlPr>
                            </m:radPr>
                            <m:deg/>
                            <m:e>
                              <m:r>
                                <a:rPr lang="en-US" i="1">
                                  <a:latin typeface="Cambria Math" panose="02040503050406030204" pitchFamily="18" charset="0"/>
                                </a:rPr>
                                <m:t>𝑢</m:t>
                              </m:r>
                            </m:e>
                          </m:rad>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nary>
                      <m:r>
                        <a:rPr lang="en-US" i="1">
                          <a:latin typeface="Cambria Math" panose="02040503050406030204" pitchFamily="18" charset="0"/>
                        </a:rPr>
                        <m:t>𝑑𝑢</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m:t>
                          </m:r>
                        </m:den>
                      </m:f>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𝑢</m:t>
                              </m:r>
                            </m:e>
                          </m:rad>
                        </m:e>
                      </m:nary>
                      <m:r>
                        <a:rPr lang="en-US" b="0" i="1" smtClean="0">
                          <a:latin typeface="Cambria Math" panose="02040503050406030204" pitchFamily="18" charset="0"/>
                        </a:rPr>
                        <m:t>𝑑𝑢</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m:t>
                          </m:r>
                        </m:den>
                      </m:f>
                      <m:nary>
                        <m:naryPr>
                          <m:limLoc m:val="undOvr"/>
                          <m:subHide m:val="on"/>
                          <m:supHide m:val="on"/>
                          <m:ctrlPr>
                            <a:rPr lang="en-US" b="0" i="1" smtClean="0">
                              <a:latin typeface="Cambria Math" panose="02040503050406030204" pitchFamily="18" charset="0"/>
                            </a:rPr>
                          </m:ctrlPr>
                        </m:naryPr>
                        <m:sub/>
                        <m:sup/>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e>
                          </m:d>
                          <m:r>
                            <a:rPr lang="en-US" b="0" i="1" smtClean="0">
                              <a:latin typeface="Cambria Math" panose="02040503050406030204" pitchFamily="18" charset="0"/>
                            </a:rPr>
                            <m:t>𝑑𝑢</m:t>
                          </m:r>
                        </m:e>
                      </m:nary>
                    </m:oMath>
                  </m:oMathPara>
                </a14:m>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25</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125</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5</m:t>
                              </m:r>
                              <m:r>
                                <a:rPr lang="en-US" b="0" i="1" smtClean="0">
                                  <a:latin typeface="Cambria Math" panose="02040503050406030204" pitchFamily="18" charset="0"/>
                                </a:rPr>
                                <m:t>𝑥</m:t>
                              </m:r>
                              <m:r>
                                <a:rPr lang="en-US" b="0" i="1" smtClean="0">
                                  <a:latin typeface="Cambria Math" panose="02040503050406030204" pitchFamily="18" charset="0"/>
                                </a:rPr>
                                <m:t>+1</m:t>
                              </m:r>
                            </m:e>
                          </m:d>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75</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5</m:t>
                              </m:r>
                              <m:r>
                                <a:rPr lang="en-US" b="0" i="1" smtClean="0">
                                  <a:latin typeface="Cambria Math" panose="02040503050406030204" pitchFamily="18" charset="0"/>
                                </a:rPr>
                                <m:t>𝑥</m:t>
                              </m:r>
                              <m:r>
                                <a:rPr lang="en-US" b="0" i="1" smtClean="0">
                                  <a:latin typeface="Cambria Math" panose="02040503050406030204" pitchFamily="18" charset="0"/>
                                </a:rPr>
                                <m:t>+1</m:t>
                              </m:r>
                            </m:e>
                          </m:d>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r>
                        <a:rPr lang="en-US" b="0" i="1" smtClean="0">
                          <a:latin typeface="Cambria Math" panose="02040503050406030204" pitchFamily="18" charset="0"/>
                        </a:rPr>
                        <m:t>+</m:t>
                      </m:r>
                      <m:r>
                        <a:rPr lang="en-US" b="0" i="1" smtClean="0">
                          <a:latin typeface="Cambria Math" panose="02040503050406030204" pitchFamily="18" charset="0"/>
                        </a:rPr>
                        <m:t>𝐶</m:t>
                      </m:r>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14365"/>
                </a:stretch>
              </a:blipFill>
            </p:spPr>
            <p:txBody>
              <a:bodyPr/>
              <a:lstStyle/>
              <a:p>
                <a:r>
                  <a:rPr lang="en-US">
                    <a:noFill/>
                  </a:rPr>
                  <a:t> </a:t>
                </a:r>
              </a:p>
            </p:txBody>
          </p:sp>
        </mc:Fallback>
      </mc:AlternateContent>
    </p:spTree>
    <p:extLst>
      <p:ext uri="{BB962C8B-B14F-4D97-AF65-F5344CB8AC3E}">
        <p14:creationId xmlns:p14="http://schemas.microsoft.com/office/powerpoint/2010/main" val="22468929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(11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50" dirty="0">
                    <a:solidFill>
                      <a:schemeClr val="tx1"/>
                    </a:solidFill>
                  </a:rPr>
                  <a:t> </a:t>
                </a:r>
                <a:r>
                  <a:rPr lang="en-US" spc="-15" dirty="0">
                    <a:solidFill>
                      <a:schemeClr val="tx1"/>
                    </a:solidFill>
                  </a:rPr>
                  <a:t>Chang</a:t>
                </a:r>
                <a:r>
                  <a:rPr lang="en-US" spc="-5" dirty="0">
                    <a:solidFill>
                      <a:schemeClr val="tx1"/>
                    </a:solidFill>
                  </a:rPr>
                  <a:t>e</a:t>
                </a:r>
                <a:r>
                  <a:rPr lang="en-US" spc="50" dirty="0">
                    <a:solidFill>
                      <a:schemeClr val="tx1"/>
                    </a:solidFill>
                  </a:rPr>
                  <a:t> </a:t>
                </a:r>
                <a:r>
                  <a:rPr lang="en-US" spc="-10" dirty="0">
                    <a:solidFill>
                      <a:schemeClr val="tx1"/>
                    </a:solidFill>
                  </a:rPr>
                  <a:t>o</a:t>
                </a:r>
                <a:r>
                  <a:rPr lang="en-US" spc="-5" dirty="0">
                    <a:solidFill>
                      <a:schemeClr val="tx1"/>
                    </a:solidFill>
                  </a:rPr>
                  <a:t>f</a:t>
                </a:r>
                <a:r>
                  <a:rPr lang="en-US" spc="50" dirty="0">
                    <a:solidFill>
                      <a:schemeClr val="tx1"/>
                    </a:solidFill>
                  </a:rPr>
                  <a:t> </a:t>
                </a:r>
                <a:r>
                  <a:rPr lang="en-US" spc="-10" dirty="0">
                    <a:solidFill>
                      <a:schemeClr val="tx1"/>
                    </a:solidFill>
                  </a:rPr>
                  <a:t>Variable</a:t>
                </a:r>
                <a:r>
                  <a:rPr lang="en-US" spc="-5" dirty="0">
                    <a:solidFill>
                      <a:schemeClr val="tx1"/>
                    </a:solidFill>
                  </a:rPr>
                  <a:t>s</a:t>
                </a:r>
                <a:r>
                  <a:rPr lang="en-US" spc="50" dirty="0">
                    <a:solidFill>
                      <a:schemeClr val="tx1"/>
                    </a:solidFill>
                  </a:rPr>
                  <a:t> </a:t>
                </a:r>
                <a:r>
                  <a:rPr lang="en-US" spc="-10" dirty="0">
                    <a:solidFill>
                      <a:schemeClr val="tx1"/>
                    </a:solidFill>
                  </a:rPr>
                  <a:t>Formul</a:t>
                </a:r>
                <a:r>
                  <a:rPr lang="en-US" spc="-5" dirty="0">
                    <a:solidFill>
                      <a:schemeClr val="tx1"/>
                    </a:solidFill>
                  </a:rPr>
                  <a:t>a</a:t>
                </a:r>
                <a:r>
                  <a:rPr lang="en-US" spc="50" dirty="0">
                    <a:solidFill>
                      <a:schemeClr val="tx1"/>
                    </a:solidFill>
                  </a:rPr>
                  <a:t> </a:t>
                </a:r>
                <a:r>
                  <a:rPr lang="en-US" spc="-10" dirty="0">
                    <a:solidFill>
                      <a:schemeClr val="tx1"/>
                    </a:solidFill>
                  </a:rPr>
                  <a:t>ca</a:t>
                </a:r>
                <a:r>
                  <a:rPr lang="en-US" spc="-5" dirty="0">
                    <a:solidFill>
                      <a:schemeClr val="tx1"/>
                    </a:solidFill>
                  </a:rPr>
                  <a:t>n</a:t>
                </a:r>
                <a:r>
                  <a:rPr lang="en-US" spc="50" dirty="0">
                    <a:solidFill>
                      <a:schemeClr val="tx1"/>
                    </a:solidFill>
                  </a:rPr>
                  <a:t> </a:t>
                </a:r>
                <a:r>
                  <a:rPr lang="en-US" spc="-10" dirty="0">
                    <a:solidFill>
                      <a:schemeClr val="tx1"/>
                    </a:solidFill>
                  </a:rPr>
                  <a:t>b</a:t>
                </a:r>
                <a:r>
                  <a:rPr lang="en-US" spc="-5" dirty="0">
                    <a:solidFill>
                      <a:schemeClr val="tx1"/>
                    </a:solidFill>
                  </a:rPr>
                  <a:t>e</a:t>
                </a:r>
                <a:r>
                  <a:rPr lang="en-US" spc="50" dirty="0">
                    <a:solidFill>
                      <a:schemeClr val="tx1"/>
                    </a:solidFill>
                  </a:rPr>
                  <a:t> </a:t>
                </a:r>
                <a:r>
                  <a:rPr lang="en-US" spc="-10" dirty="0">
                    <a:solidFill>
                      <a:schemeClr val="tx1"/>
                    </a:solidFill>
                  </a:rPr>
                  <a:t>applie</a:t>
                </a:r>
                <a:r>
                  <a:rPr lang="en-US" spc="-5" dirty="0">
                    <a:solidFill>
                      <a:schemeClr val="tx1"/>
                    </a:solidFill>
                  </a:rPr>
                  <a:t>d</a:t>
                </a:r>
                <a:r>
                  <a:rPr lang="en-US" spc="50" dirty="0">
                    <a:solidFill>
                      <a:schemeClr val="tx1"/>
                    </a:solidFill>
                  </a:rPr>
                  <a:t> </a:t>
                </a:r>
                <a:r>
                  <a:rPr lang="en-US" spc="-5" dirty="0">
                    <a:solidFill>
                      <a:schemeClr val="tx1"/>
                    </a:solidFill>
                  </a:rPr>
                  <a:t>to</a:t>
                </a:r>
                <a:r>
                  <a:rPr lang="en-US" spc="45" dirty="0">
                    <a:solidFill>
                      <a:schemeClr val="tx1"/>
                    </a:solidFill>
                  </a:rPr>
                  <a:t> </a:t>
                </a:r>
                <a:r>
                  <a:rPr lang="en-US" spc="-10" dirty="0">
                    <a:solidFill>
                      <a:schemeClr val="tx1"/>
                    </a:solidFill>
                  </a:rPr>
                  <a:t>definit</a:t>
                </a:r>
                <a:r>
                  <a:rPr lang="en-US" spc="-5" dirty="0">
                    <a:solidFill>
                      <a:schemeClr val="tx1"/>
                    </a:solidFill>
                  </a:rPr>
                  <a:t>e</a:t>
                </a:r>
                <a:r>
                  <a:rPr lang="en-US" spc="50" dirty="0">
                    <a:solidFill>
                      <a:schemeClr val="tx1"/>
                    </a:solidFill>
                  </a:rPr>
                  <a:t> </a:t>
                </a:r>
                <a:r>
                  <a:rPr lang="en-US" spc="-10" dirty="0">
                    <a:solidFill>
                      <a:schemeClr val="tx1"/>
                    </a:solidFill>
                  </a:rPr>
                  <a:t>integral</a:t>
                </a:r>
                <a:r>
                  <a:rPr lang="en-US" spc="-5" dirty="0">
                    <a:solidFill>
                      <a:schemeClr val="tx1"/>
                    </a:solidFill>
                  </a:rPr>
                  <a:t>s</a:t>
                </a:r>
                <a:r>
                  <a:rPr lang="en-US" spc="50" dirty="0">
                    <a:solidFill>
                      <a:schemeClr val="tx1"/>
                    </a:solidFill>
                  </a:rPr>
                  <a:t> </a:t>
                </a:r>
                <a:r>
                  <a:rPr lang="en-US" spc="-10" dirty="0">
                    <a:solidFill>
                      <a:schemeClr val="tx1"/>
                    </a:solidFill>
                  </a:rPr>
                  <a:t>provide</a:t>
                </a:r>
                <a:r>
                  <a:rPr lang="en-US" spc="-5" dirty="0">
                    <a:solidFill>
                      <a:schemeClr val="tx1"/>
                    </a:solidFill>
                  </a:rPr>
                  <a:t>d</a:t>
                </a:r>
                <a:r>
                  <a:rPr lang="en-US" spc="50" dirty="0">
                    <a:solidFill>
                      <a:schemeClr val="tx1"/>
                    </a:solidFill>
                  </a:rPr>
                  <a:t> </a:t>
                </a:r>
                <a:r>
                  <a:rPr lang="en-US" spc="-10" dirty="0">
                    <a:solidFill>
                      <a:schemeClr val="tx1"/>
                    </a:solidFill>
                  </a:rPr>
                  <a:t>tha</a:t>
                </a:r>
                <a:r>
                  <a:rPr lang="en-US" spc="-5" dirty="0">
                    <a:solidFill>
                      <a:schemeClr val="tx1"/>
                    </a:solidFill>
                  </a:rPr>
                  <a:t>t</a:t>
                </a:r>
                <a:r>
                  <a:rPr lang="en-US" spc="50" dirty="0">
                    <a:solidFill>
                      <a:schemeClr val="tx1"/>
                    </a:solidFill>
                  </a:rPr>
                  <a:t> </a:t>
                </a:r>
                <a:r>
                  <a:rPr lang="en-US" spc="-10" dirty="0">
                    <a:solidFill>
                      <a:schemeClr val="tx1"/>
                    </a:solidFill>
                  </a:rPr>
                  <a:t>the limit</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integratio</a:t>
                </a:r>
                <a:r>
                  <a:rPr lang="en-US" spc="-5" dirty="0">
                    <a:solidFill>
                      <a:schemeClr val="tx1"/>
                    </a:solidFill>
                  </a:rPr>
                  <a:t>n </a:t>
                </a:r>
                <a:r>
                  <a:rPr lang="en-US" spc="-10" dirty="0">
                    <a:solidFill>
                      <a:schemeClr val="tx1"/>
                    </a:solidFill>
                  </a:rPr>
                  <a:t>ar</a:t>
                </a:r>
                <a:r>
                  <a:rPr lang="en-US" spc="-5" dirty="0">
                    <a:solidFill>
                      <a:schemeClr val="tx1"/>
                    </a:solidFill>
                  </a:rPr>
                  <a:t>e </a:t>
                </a:r>
                <a:r>
                  <a:rPr lang="en-US" spc="-10" dirty="0">
                    <a:solidFill>
                      <a:schemeClr val="tx1"/>
                    </a:solidFill>
                  </a:rPr>
                  <a:t>changed</a:t>
                </a:r>
                <a:r>
                  <a:rPr lang="en-US" spc="-5" dirty="0">
                    <a:solidFill>
                      <a:schemeClr val="tx1"/>
                    </a:solidFill>
                  </a:rPr>
                  <a:t>,</a:t>
                </a:r>
                <a:r>
                  <a:rPr lang="en-US" dirty="0">
                    <a:solidFill>
                      <a:schemeClr val="tx1"/>
                    </a:solidFill>
                  </a:rPr>
                  <a:t> </a:t>
                </a:r>
                <a:r>
                  <a:rPr lang="en-US" spc="-10" dirty="0">
                    <a:solidFill>
                      <a:schemeClr val="tx1"/>
                    </a:solidFill>
                  </a:rPr>
                  <a:t>a</a:t>
                </a:r>
                <a:r>
                  <a:rPr lang="en-US" spc="-5" dirty="0">
                    <a:solidFill>
                      <a:schemeClr val="tx1"/>
                    </a:solidFill>
                  </a:rPr>
                  <a:t>s </a:t>
                </a:r>
                <a:r>
                  <a:rPr lang="en-US" spc="-10" dirty="0">
                    <a:solidFill>
                      <a:schemeClr val="tx1"/>
                    </a:solidFill>
                  </a:rPr>
                  <a:t>indicate</a:t>
                </a:r>
                <a:r>
                  <a:rPr lang="en-US" spc="-5" dirty="0">
                    <a:solidFill>
                      <a:schemeClr val="tx1"/>
                    </a:solidFill>
                  </a:rPr>
                  <a:t>d</a:t>
                </a:r>
                <a:r>
                  <a:rPr lang="en-US"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nex</a:t>
                </a:r>
                <a:r>
                  <a:rPr lang="en-US" spc="-5" dirty="0">
                    <a:solidFill>
                      <a:schemeClr val="tx1"/>
                    </a:solidFill>
                  </a:rPr>
                  <a:t>t</a:t>
                </a:r>
                <a:r>
                  <a:rPr lang="en-US" dirty="0">
                    <a:solidFill>
                      <a:schemeClr val="tx1"/>
                    </a:solidFill>
                  </a:rPr>
                  <a:t> </a:t>
                </a:r>
                <a:r>
                  <a:rPr lang="en-US" spc="-10" dirty="0">
                    <a:solidFill>
                      <a:schemeClr val="tx1"/>
                    </a:solidFill>
                  </a:rPr>
                  <a:t>theorem.</a:t>
                </a:r>
                <a:endParaRPr lang="en-US" dirty="0">
                  <a:solidFill>
                    <a:schemeClr val="tx1"/>
                  </a:solidFill>
                </a:endParaRPr>
              </a:p>
              <a:p>
                <a:pPr marL="36900" indent="0">
                  <a:lnSpc>
                    <a:spcPct val="100000"/>
                  </a:lnSpc>
                  <a:buNone/>
                </a:pPr>
                <a:endParaRPr lang="en-US" dirty="0">
                  <a:solidFill>
                    <a:schemeClr val="tx1"/>
                  </a:solidFill>
                </a:endParaRPr>
              </a:p>
              <a:p>
                <a:pPr marL="0" indent="0">
                  <a:lnSpc>
                    <a:spcPts val="1200"/>
                  </a:lnSpc>
                  <a:buNone/>
                </a:pPr>
                <a:r>
                  <a:rPr lang="en-US" b="1" u="sng" dirty="0">
                    <a:solidFill>
                      <a:schemeClr val="tx1"/>
                    </a:solidFill>
                  </a:rPr>
                  <a:t>Change</a:t>
                </a:r>
                <a:r>
                  <a:rPr lang="en-US" b="1" u="sng" spc="65" dirty="0">
                    <a:solidFill>
                      <a:schemeClr val="tx1"/>
                    </a:solidFill>
                  </a:rPr>
                  <a:t> </a:t>
                </a:r>
                <a:r>
                  <a:rPr lang="en-US" b="1" u="sng" spc="-5" dirty="0">
                    <a:solidFill>
                      <a:schemeClr val="tx1"/>
                    </a:solidFill>
                  </a:rPr>
                  <a:t>o</a:t>
                </a:r>
                <a:r>
                  <a:rPr lang="en-US" b="1" u="sng" dirty="0">
                    <a:solidFill>
                      <a:schemeClr val="tx1"/>
                    </a:solidFill>
                  </a:rPr>
                  <a:t>f</a:t>
                </a:r>
                <a:r>
                  <a:rPr lang="en-US" b="1" u="sng" spc="60" dirty="0">
                    <a:solidFill>
                      <a:schemeClr val="tx1"/>
                    </a:solidFill>
                  </a:rPr>
                  <a:t> </a:t>
                </a:r>
                <a:r>
                  <a:rPr lang="en-US" b="1" u="sng" spc="-35" dirty="0">
                    <a:solidFill>
                      <a:schemeClr val="tx1"/>
                    </a:solidFill>
                  </a:rPr>
                  <a:t>V</a:t>
                </a:r>
                <a:r>
                  <a:rPr lang="en-US" b="1" u="sng" spc="35" dirty="0">
                    <a:solidFill>
                      <a:schemeClr val="tx1"/>
                    </a:solidFill>
                  </a:rPr>
                  <a:t>a</a:t>
                </a:r>
                <a:r>
                  <a:rPr lang="en-US" b="1" u="sng" spc="15" dirty="0">
                    <a:solidFill>
                      <a:schemeClr val="tx1"/>
                    </a:solidFill>
                  </a:rPr>
                  <a:t>riable</a:t>
                </a:r>
                <a:r>
                  <a:rPr lang="en-US" b="1" u="sng" spc="25" dirty="0">
                    <a:solidFill>
                      <a:schemeClr val="tx1"/>
                    </a:solidFill>
                  </a:rPr>
                  <a:t>s</a:t>
                </a:r>
                <a:r>
                  <a:rPr lang="en-US" b="1" u="sng" spc="65" dirty="0">
                    <a:solidFill>
                      <a:schemeClr val="tx1"/>
                    </a:solidFill>
                  </a:rPr>
                  <a:t> </a:t>
                </a:r>
                <a:r>
                  <a:rPr lang="en-US" b="1" u="sng" dirty="0">
                    <a:solidFill>
                      <a:schemeClr val="tx1"/>
                    </a:solidFill>
                  </a:rPr>
                  <a:t>Theore</a:t>
                </a:r>
                <a:r>
                  <a:rPr lang="en-US" b="1" u="sng" spc="10" dirty="0">
                    <a:solidFill>
                      <a:schemeClr val="tx1"/>
                    </a:solidFill>
                  </a:rPr>
                  <a:t>m</a:t>
                </a:r>
                <a:r>
                  <a:rPr lang="en-US" b="1" u="sng" spc="65" dirty="0">
                    <a:solidFill>
                      <a:schemeClr val="tx1"/>
                    </a:solidFill>
                  </a:rPr>
                  <a:t> </a:t>
                </a:r>
                <a:r>
                  <a:rPr lang="en-US" b="1" u="sng" spc="-5" dirty="0">
                    <a:solidFill>
                      <a:schemeClr val="tx1"/>
                    </a:solidFill>
                  </a:rPr>
                  <a:t>fo</a:t>
                </a:r>
                <a:r>
                  <a:rPr lang="en-US" b="1" u="sng" dirty="0">
                    <a:solidFill>
                      <a:schemeClr val="tx1"/>
                    </a:solidFill>
                  </a:rPr>
                  <a:t>r</a:t>
                </a:r>
                <a:r>
                  <a:rPr lang="en-US" b="1" u="sng" spc="60" dirty="0">
                    <a:solidFill>
                      <a:schemeClr val="tx1"/>
                    </a:solidFill>
                  </a:rPr>
                  <a:t> </a:t>
                </a:r>
                <a:r>
                  <a:rPr lang="en-US" b="1" u="sng" spc="5" dirty="0">
                    <a:solidFill>
                      <a:schemeClr val="tx1"/>
                    </a:solidFill>
                  </a:rPr>
                  <a:t>Definit</a:t>
                </a:r>
                <a:r>
                  <a:rPr lang="en-US" b="1" u="sng" spc="10" dirty="0">
                    <a:solidFill>
                      <a:schemeClr val="tx1"/>
                    </a:solidFill>
                  </a:rPr>
                  <a:t>e</a:t>
                </a:r>
                <a:r>
                  <a:rPr lang="en-US" b="1" u="sng" spc="65" dirty="0">
                    <a:solidFill>
                      <a:schemeClr val="tx1"/>
                    </a:solidFill>
                  </a:rPr>
                  <a:t> </a:t>
                </a:r>
                <a:r>
                  <a:rPr lang="en-US" b="1" u="sng" spc="10" dirty="0">
                    <a:solidFill>
                      <a:schemeClr val="tx1"/>
                    </a:solidFill>
                  </a:rPr>
                  <a:t>Integral</a:t>
                </a:r>
                <a:r>
                  <a:rPr lang="en-US" b="1" u="sng" spc="20" dirty="0">
                    <a:solidFill>
                      <a:schemeClr val="tx1"/>
                    </a:solidFill>
                  </a:rPr>
                  <a:t>s</a:t>
                </a:r>
                <a:r>
                  <a:rPr lang="en-US" b="1" u="sng" spc="60" dirty="0">
                    <a:solidFill>
                      <a:schemeClr val="tx1"/>
                    </a:solidFill>
                  </a:rPr>
                  <a:t> </a:t>
                </a:r>
              </a:p>
              <a:p>
                <a:pPr marL="0" indent="0">
                  <a:lnSpc>
                    <a:spcPts val="1200"/>
                  </a:lnSpc>
                  <a:buNone/>
                </a:pPr>
                <a:endParaRPr lang="en-US" b="1" u="sng" spc="60" dirty="0"/>
              </a:p>
              <a:p>
                <a:pPr marL="0" indent="0">
                  <a:lnSpc>
                    <a:spcPts val="1200"/>
                  </a:lnSpc>
                  <a:buNone/>
                </a:pPr>
                <a:r>
                  <a:rPr lang="en-US" spc="45" dirty="0">
                    <a:solidFill>
                      <a:schemeClr val="tx1"/>
                    </a:solidFill>
                  </a:rPr>
                  <a:t>I</a:t>
                </a:r>
                <a:r>
                  <a:rPr lang="en-US" dirty="0">
                    <a:solidFill>
                      <a:schemeClr val="tx1"/>
                    </a:solidFill>
                  </a:rPr>
                  <a:t>f</a:t>
                </a:r>
                <a:r>
                  <a:rPr lang="en-US" spc="60" dirty="0">
                    <a:solidFill>
                      <a:schemeClr val="tx1"/>
                    </a:solidFill>
                  </a:rPr>
                  <a:t> </a:t>
                </a:r>
                <a:r>
                  <a:rPr lang="en-US" i="1" spc="25" dirty="0">
                    <a:solidFill>
                      <a:schemeClr val="tx1"/>
                    </a:solidFill>
                  </a:rPr>
                  <a:t>u</a:t>
                </a:r>
                <a14:m>
                  <m:oMath xmlns:m="http://schemas.openxmlformats.org/officeDocument/2006/math">
                    <m:r>
                      <a:rPr lang="en-US" i="1">
                        <a:latin typeface="Cambria Math" panose="02040503050406030204" pitchFamily="18" charset="0"/>
                      </a:rPr>
                      <m:t>′</m:t>
                    </m:r>
                  </m:oMath>
                </a14:m>
                <a:r>
                  <a:rPr lang="en-US" spc="150" baseline="25925" dirty="0">
                    <a:solidFill>
                      <a:schemeClr val="tx1"/>
                    </a:solidFill>
                  </a:rPr>
                  <a:t> </a:t>
                </a:r>
                <a:r>
                  <a:rPr lang="en-US" spc="5" dirty="0">
                    <a:solidFill>
                      <a:schemeClr val="tx1"/>
                    </a:solidFill>
                  </a:rPr>
                  <a:t>i</a:t>
                </a:r>
                <a:r>
                  <a:rPr lang="en-US" spc="20" dirty="0">
                    <a:solidFill>
                      <a:schemeClr val="tx1"/>
                    </a:solidFill>
                  </a:rPr>
                  <a:t>s</a:t>
                </a:r>
                <a:r>
                  <a:rPr lang="en-US" spc="60" dirty="0">
                    <a:solidFill>
                      <a:schemeClr val="tx1"/>
                    </a:solidFill>
                  </a:rPr>
                  <a:t> </a:t>
                </a:r>
                <a:r>
                  <a:rPr lang="en-US" spc="-5" dirty="0">
                    <a:solidFill>
                      <a:schemeClr val="tx1"/>
                    </a:solidFill>
                  </a:rPr>
                  <a:t>continuou</a:t>
                </a:r>
                <a:r>
                  <a:rPr lang="en-US" dirty="0">
                    <a:solidFill>
                      <a:schemeClr val="tx1"/>
                    </a:solidFill>
                  </a:rPr>
                  <a:t>s</a:t>
                </a:r>
                <a:r>
                  <a:rPr lang="en-US" spc="65" dirty="0">
                    <a:solidFill>
                      <a:schemeClr val="tx1"/>
                    </a:solidFill>
                  </a:rPr>
                  <a:t> </a:t>
                </a:r>
                <a:r>
                  <a:rPr lang="en-US" spc="-10" dirty="0">
                    <a:solidFill>
                      <a:schemeClr val="tx1"/>
                    </a:solidFill>
                  </a:rPr>
                  <a:t>o</a:t>
                </a:r>
                <a:r>
                  <a:rPr lang="en-US" spc="-5" dirty="0">
                    <a:solidFill>
                      <a:schemeClr val="tx1"/>
                    </a:solidFill>
                  </a:rPr>
                  <a:t>n</a:t>
                </a:r>
                <a:r>
                  <a:rPr lang="en-US" spc="60" dirty="0">
                    <a:solidFill>
                      <a:schemeClr val="tx1"/>
                    </a:solidFill>
                  </a:rPr>
                  <a:t> </a:t>
                </a:r>
                <a:r>
                  <a:rPr lang="en-US" spc="50" dirty="0">
                    <a:solidFill>
                      <a:schemeClr val="tx1"/>
                    </a:solidFill>
                  </a:rPr>
                  <a:t>[</a:t>
                </a:r>
                <a:r>
                  <a:rPr lang="en-US" i="1" spc="-20" dirty="0">
                    <a:solidFill>
                      <a:schemeClr val="tx1"/>
                    </a:solidFill>
                  </a:rPr>
                  <a:t>a, </a:t>
                </a:r>
                <a:r>
                  <a:rPr lang="en-US" i="1" spc="30" dirty="0">
                    <a:solidFill>
                      <a:schemeClr val="tx1"/>
                    </a:solidFill>
                  </a:rPr>
                  <a:t>b</a:t>
                </a:r>
                <a:r>
                  <a:rPr lang="en-US" spc="50" dirty="0">
                    <a:solidFill>
                      <a:schemeClr val="tx1"/>
                    </a:solidFill>
                  </a:rPr>
                  <a:t>],</a:t>
                </a:r>
                <a:r>
                  <a:rPr lang="en-US" spc="60" dirty="0">
                    <a:solidFill>
                      <a:schemeClr val="tx1"/>
                    </a:solidFill>
                  </a:rPr>
                  <a:t> </a:t>
                </a:r>
                <a:r>
                  <a:rPr lang="en-US" spc="5" dirty="0">
                    <a:solidFill>
                      <a:schemeClr val="tx1"/>
                    </a:solidFill>
                  </a:rPr>
                  <a:t>and </a:t>
                </a:r>
                <a:r>
                  <a:rPr lang="en-US" i="1" spc="-45" dirty="0">
                    <a:solidFill>
                      <a:schemeClr val="tx1"/>
                    </a:solidFill>
                  </a:rPr>
                  <a:t>f </a:t>
                </a:r>
                <a:r>
                  <a:rPr lang="en-US" spc="5" dirty="0">
                    <a:solidFill>
                      <a:schemeClr val="tx1"/>
                    </a:solidFill>
                  </a:rPr>
                  <a:t>i</a:t>
                </a:r>
                <a:r>
                  <a:rPr lang="en-US" spc="20" dirty="0">
                    <a:solidFill>
                      <a:schemeClr val="tx1"/>
                    </a:solidFill>
                  </a:rPr>
                  <a:t>s</a:t>
                </a:r>
                <a:r>
                  <a:rPr lang="en-US" spc="45" dirty="0">
                    <a:solidFill>
                      <a:schemeClr val="tx1"/>
                    </a:solidFill>
                  </a:rPr>
                  <a:t> </a:t>
                </a:r>
                <a:r>
                  <a:rPr lang="en-US" spc="-5" dirty="0">
                    <a:solidFill>
                      <a:schemeClr val="tx1"/>
                    </a:solidFill>
                  </a:rPr>
                  <a:t>continuou</a:t>
                </a:r>
                <a:r>
                  <a:rPr lang="en-US" dirty="0">
                    <a:solidFill>
                      <a:schemeClr val="tx1"/>
                    </a:solidFill>
                  </a:rPr>
                  <a:t>s</a:t>
                </a:r>
                <a:r>
                  <a:rPr lang="en-US" spc="50" dirty="0">
                    <a:solidFill>
                      <a:schemeClr val="tx1"/>
                    </a:solidFill>
                  </a:rPr>
                  <a:t> </a:t>
                </a:r>
                <a:r>
                  <a:rPr lang="en-US" spc="-10" dirty="0">
                    <a:solidFill>
                      <a:schemeClr val="tx1"/>
                    </a:solidFill>
                  </a:rPr>
                  <a:t>o</a:t>
                </a:r>
                <a:r>
                  <a:rPr lang="en-US" spc="-5" dirty="0">
                    <a:solidFill>
                      <a:schemeClr val="tx1"/>
                    </a:solidFill>
                  </a:rPr>
                  <a:t>n</a:t>
                </a:r>
                <a:r>
                  <a:rPr lang="en-US" spc="45" dirty="0">
                    <a:solidFill>
                      <a:schemeClr val="tx1"/>
                    </a:solidFill>
                  </a:rPr>
                  <a:t> </a:t>
                </a:r>
                <a:r>
                  <a:rPr lang="en-US" spc="5" dirty="0">
                    <a:solidFill>
                      <a:schemeClr val="tx1"/>
                    </a:solidFill>
                  </a:rPr>
                  <a:t>th</a:t>
                </a:r>
                <a:r>
                  <a:rPr lang="en-US" spc="10" dirty="0">
                    <a:solidFill>
                      <a:schemeClr val="tx1"/>
                    </a:solidFill>
                  </a:rPr>
                  <a:t>e</a:t>
                </a:r>
                <a:r>
                  <a:rPr lang="en-US" spc="45" dirty="0">
                    <a:solidFill>
                      <a:schemeClr val="tx1"/>
                    </a:solidFill>
                  </a:rPr>
                  <a:t> </a:t>
                </a:r>
                <a:r>
                  <a:rPr lang="en-US" spc="5" dirty="0">
                    <a:solidFill>
                      <a:schemeClr val="tx1"/>
                    </a:solidFill>
                  </a:rPr>
                  <a:t>r</a:t>
                </a:r>
                <a:r>
                  <a:rPr lang="en-US" spc="10" dirty="0">
                    <a:solidFill>
                      <a:schemeClr val="tx1"/>
                    </a:solidFill>
                  </a:rPr>
                  <a:t>ang</a:t>
                </a:r>
                <a:r>
                  <a:rPr lang="en-US" spc="15" dirty="0">
                    <a:solidFill>
                      <a:schemeClr val="tx1"/>
                    </a:solidFill>
                  </a:rPr>
                  <a:t>e</a:t>
                </a:r>
                <a:r>
                  <a:rPr lang="en-US" spc="50" dirty="0">
                    <a:solidFill>
                      <a:schemeClr val="tx1"/>
                    </a:solidFill>
                  </a:rPr>
                  <a:t> </a:t>
                </a:r>
                <a:r>
                  <a:rPr lang="en-US" spc="-5" dirty="0">
                    <a:solidFill>
                      <a:schemeClr val="tx1"/>
                    </a:solidFill>
                  </a:rPr>
                  <a:t>o</a:t>
                </a:r>
                <a:r>
                  <a:rPr lang="en-US" dirty="0">
                    <a:solidFill>
                      <a:schemeClr val="tx1"/>
                    </a:solidFill>
                  </a:rPr>
                  <a:t>f</a:t>
                </a:r>
                <a:r>
                  <a:rPr lang="en-US" spc="50" dirty="0">
                    <a:solidFill>
                      <a:schemeClr val="tx1"/>
                    </a:solidFill>
                  </a:rPr>
                  <a:t> </a:t>
                </a:r>
                <a:r>
                  <a:rPr lang="en-US" i="1" spc="25" dirty="0">
                    <a:solidFill>
                      <a:schemeClr val="tx1"/>
                    </a:solidFill>
                  </a:rPr>
                  <a:t>u</a:t>
                </a:r>
                <a:r>
                  <a:rPr lang="en-US" spc="45" dirty="0">
                    <a:solidFill>
                      <a:schemeClr val="tx1"/>
                    </a:solidFill>
                  </a:rPr>
                  <a:t>, </a:t>
                </a:r>
                <a:r>
                  <a:rPr lang="en-US" dirty="0">
                    <a:solidFill>
                      <a:schemeClr val="tx1"/>
                    </a:solidFill>
                  </a:rPr>
                  <a:t>then</a:t>
                </a:r>
              </a:p>
              <a:p>
                <a:pPr marL="0" indent="0">
                  <a:lnSpc>
                    <a:spcPts val="12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𝑏</m:t>
                          </m:r>
                        </m:sup>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sub>
                        <m:sup>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r>
                            <a:rPr lang="en-US" b="0" i="1" smtClean="0">
                              <a:solidFill>
                                <a:schemeClr val="tx1"/>
                              </a:solidFill>
                              <a:latin typeface="Cambria Math" panose="02040503050406030204" pitchFamily="18" charset="0"/>
                            </a:rPr>
                            <m:t>)</m:t>
                          </m:r>
                        </m:sup>
                        <m:e>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𝑑𝑢</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1230"/>
                </a:stretch>
              </a:blipFill>
            </p:spPr>
            <p:txBody>
              <a:bodyPr/>
              <a:lstStyle/>
              <a:p>
                <a:r>
                  <a:rPr lang="en-US">
                    <a:noFill/>
                  </a:rPr>
                  <a:t> </a:t>
                </a:r>
              </a:p>
            </p:txBody>
          </p:sp>
        </mc:Fallback>
      </mc:AlternateContent>
    </p:spTree>
    <p:extLst>
      <p:ext uri="{BB962C8B-B14F-4D97-AF65-F5344CB8AC3E}">
        <p14:creationId xmlns:p14="http://schemas.microsoft.com/office/powerpoint/2010/main" val="452563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(12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spc="-15" dirty="0">
                    <a:latin typeface="Times New Roman"/>
                    <a:cs typeface="Times New Roman"/>
                  </a:rPr>
                  <a:t>Proo</a:t>
                </a:r>
                <a:r>
                  <a:rPr lang="en-US" b="1" spc="-5" dirty="0">
                    <a:latin typeface="Times New Roman"/>
                    <a:cs typeface="Times New Roman"/>
                  </a:rPr>
                  <a:t>f</a:t>
                </a:r>
                <a:r>
                  <a:rPr lang="en-US" b="1" dirty="0">
                    <a:latin typeface="Times New Roman"/>
                    <a:cs typeface="Times New Roman"/>
                  </a:rPr>
                  <a:t> </a:t>
                </a:r>
              </a:p>
              <a:p>
                <a:pPr marL="0" indent="0">
                  <a:lnSpc>
                    <a:spcPct val="100000"/>
                  </a:lnSpc>
                  <a:buNone/>
                </a:pPr>
                <a:r>
                  <a:rPr lang="en-US" spc="-5" dirty="0">
                    <a:latin typeface="Times New Roman"/>
                    <a:cs typeface="Times New Roman"/>
                  </a:rPr>
                  <a:t>If</a:t>
                </a:r>
                <a:r>
                  <a:rPr lang="en-US"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is</a:t>
                </a:r>
                <a:r>
                  <a:rPr lang="en-US" dirty="0">
                    <a:latin typeface="Times New Roman"/>
                    <a:cs typeface="Times New Roman"/>
                  </a:rPr>
                  <a:t> </a:t>
                </a:r>
                <a:r>
                  <a:rPr lang="en-US" spc="-5" dirty="0">
                    <a:latin typeface="Times New Roman"/>
                    <a:cs typeface="Times New Roman"/>
                  </a:rPr>
                  <a:t>an</a:t>
                </a:r>
                <a:r>
                  <a:rPr lang="en-US" dirty="0">
                    <a:latin typeface="Times New Roman"/>
                    <a:cs typeface="Times New Roman"/>
                  </a:rPr>
                  <a:t> </a:t>
                </a:r>
                <a:r>
                  <a:rPr lang="en-US" spc="-5" dirty="0">
                    <a:latin typeface="Times New Roman"/>
                    <a:cs typeface="Times New Roman"/>
                  </a:rPr>
                  <a:t>antiderivative</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a:t>
                </a:r>
                <a:r>
                  <a:rPr lang="en-US"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45" dirty="0">
                    <a:latin typeface="Times New Roman"/>
                    <a:cs typeface="Times New Roman"/>
                  </a:rPr>
                  <a:t>u</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is</a:t>
                </a:r>
                <a:r>
                  <a:rPr lang="en-US" dirty="0">
                    <a:latin typeface="Times New Roman"/>
                    <a:cs typeface="Times New Roman"/>
                  </a:rPr>
                  <a:t> </a:t>
                </a:r>
                <a:r>
                  <a:rPr lang="en-US" spc="-5" dirty="0">
                    <a:latin typeface="Times New Roman"/>
                    <a:cs typeface="Times New Roman"/>
                  </a:rPr>
                  <a:t>an</a:t>
                </a:r>
                <a:r>
                  <a:rPr lang="en-US" dirty="0">
                    <a:latin typeface="Times New Roman"/>
                    <a:cs typeface="Times New Roman"/>
                  </a:rPr>
                  <a:t> </a:t>
                </a:r>
                <a:r>
                  <a:rPr lang="en-US" spc="-5" dirty="0">
                    <a:latin typeface="Times New Roman"/>
                    <a:cs typeface="Times New Roman"/>
                  </a:rPr>
                  <a:t>antiderivative</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i="1" spc="-5" dirty="0">
                    <a:latin typeface="Times New Roman"/>
                    <a:cs typeface="Times New Roman"/>
                  </a:rPr>
                  <a:t>f</a:t>
                </a:r>
                <a:r>
                  <a:rPr lang="en-US" spc="-5" dirty="0">
                    <a:latin typeface="Times New Roman"/>
                    <a:cs typeface="Times New Roman"/>
                  </a:rPr>
                  <a:t>(</a:t>
                </a:r>
                <a:r>
                  <a:rPr lang="en-US" i="1" spc="45" dirty="0">
                    <a:latin typeface="Times New Roman"/>
                    <a:cs typeface="Times New Roman"/>
                  </a:rPr>
                  <a:t>u</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i="1" spc="45" dirty="0">
                    <a:latin typeface="Times New Roman"/>
                    <a:cs typeface="Times New Roman"/>
                  </a:rPr>
                  <a:t>u</a:t>
                </a:r>
                <a14:m>
                  <m:oMath xmlns:m="http://schemas.openxmlformats.org/officeDocument/2006/math">
                    <m:r>
                      <a:rPr lang="en-US" i="1">
                        <a:latin typeface="Cambria Math" panose="02040503050406030204" pitchFamily="18" charset="0"/>
                      </a:rPr>
                      <m:t>′</m:t>
                    </m:r>
                  </m:oMath>
                </a14:m>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 </a:t>
                </a:r>
                <a:r>
                  <a:rPr lang="en-US" spc="-15" dirty="0">
                    <a:latin typeface="Times New Roman"/>
                    <a:cs typeface="Times New Roman"/>
                  </a:rPr>
                  <a:t>FT</a:t>
                </a:r>
                <a:r>
                  <a:rPr lang="en-US" spc="-10" dirty="0">
                    <a:latin typeface="Times New Roman"/>
                    <a:cs typeface="Times New Roman"/>
                  </a:rPr>
                  <a:t>C</a:t>
                </a:r>
                <a:r>
                  <a:rPr lang="en-US" spc="-5" dirty="0">
                    <a:latin typeface="Times New Roman"/>
                    <a:cs typeface="Times New Roman"/>
                  </a:rPr>
                  <a:t> I s</a:t>
                </a:r>
                <a:r>
                  <a:rPr lang="en-US" spc="-15" dirty="0">
                    <a:latin typeface="Times New Roman"/>
                    <a:cs typeface="Times New Roman"/>
                  </a:rPr>
                  <a:t>how</a:t>
                </a:r>
                <a:r>
                  <a:rPr lang="en-US" spc="-5" dirty="0">
                    <a:latin typeface="Times New Roman"/>
                    <a:cs typeface="Times New Roman"/>
                  </a:rPr>
                  <a:t>s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t</a:t>
                </a:r>
                <a:r>
                  <a:rPr lang="en-US" spc="-15" dirty="0">
                    <a:latin typeface="Times New Roman"/>
                    <a:cs typeface="Times New Roman"/>
                  </a:rPr>
                  <a:t>w</a:t>
                </a:r>
                <a:r>
                  <a:rPr lang="en-US" spc="-5" dirty="0">
                    <a:latin typeface="Times New Roman"/>
                    <a:cs typeface="Times New Roman"/>
                  </a:rPr>
                  <a:t>o </a:t>
                </a:r>
                <a:r>
                  <a:rPr lang="en-US" spc="-10" dirty="0">
                    <a:latin typeface="Times New Roman"/>
                    <a:cs typeface="Times New Roman"/>
                  </a:rPr>
                  <a:t>integral</a:t>
                </a:r>
                <a:r>
                  <a:rPr lang="en-US" spc="-5" dirty="0">
                    <a:latin typeface="Times New Roman"/>
                    <a:cs typeface="Times New Roman"/>
                  </a:rPr>
                  <a:t>s </a:t>
                </a:r>
                <a:r>
                  <a:rPr lang="en-US" spc="-10" dirty="0">
                    <a:latin typeface="Times New Roman"/>
                    <a:cs typeface="Times New Roman"/>
                  </a:rPr>
                  <a:t>ar</a:t>
                </a:r>
                <a:r>
                  <a:rPr lang="en-US" spc="-5" dirty="0">
                    <a:latin typeface="Times New Roman"/>
                    <a:cs typeface="Times New Roman"/>
                  </a:rPr>
                  <a:t>e </a:t>
                </a:r>
                <a:r>
                  <a:rPr lang="en-US" spc="-10" dirty="0">
                    <a:latin typeface="Times New Roman"/>
                    <a:cs typeface="Times New Roman"/>
                  </a:rPr>
                  <a:t>equal:</a:t>
                </a:r>
              </a:p>
              <a:p>
                <a:pPr marL="0" indent="0">
                  <a:lnSpc>
                    <a:spcPct val="100000"/>
                  </a:lnSpc>
                  <a:buNone/>
                </a:pPr>
                <a14:m>
                  <m:oMathPara xmlns:m="http://schemas.openxmlformats.org/officeDocument/2006/math">
                    <m:oMathParaPr>
                      <m:jc m:val="centerGroup"/>
                    </m:oMathParaPr>
                    <m:oMath xmlns:m="http://schemas.openxmlformats.org/officeDocument/2006/math">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𝑎</m:t>
                          </m:r>
                        </m:sub>
                        <m:sup>
                          <m:r>
                            <a:rPr lang="en-US" sz="2400" i="1">
                              <a:latin typeface="Cambria Math" panose="02040503050406030204" pitchFamily="18" charset="0"/>
                            </a:rPr>
                            <m:t>𝑏</m:t>
                          </m:r>
                        </m:sup>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𝑢</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nary>
                      <m:r>
                        <a:rPr lang="en-US" sz="2400" i="1">
                          <a:latin typeface="Cambria Math" panose="02040503050406030204" pitchFamily="18" charset="0"/>
                        </a:rPr>
                        <m:t>𝑑𝑥</m:t>
                      </m:r>
                      <m:r>
                        <a:rPr lang="en-US" sz="2400" i="1">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e>
                          </m:d>
                        </m:e>
                      </m:d>
                      <m:r>
                        <a:rPr lang="en-US" sz="2400" b="0" i="1" smtClean="0">
                          <a:latin typeface="Cambria Math" panose="02040503050406030204" pitchFamily="18" charset="0"/>
                        </a:rPr>
                        <m:t>−</m:t>
                      </m:r>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e>
                      </m:d>
                      <m:r>
                        <a:rPr lang="en-US" sz="2400" b="0" i="1" smtClean="0">
                          <a:latin typeface="Cambria Math" panose="02040503050406030204" pitchFamily="18" charset="0"/>
                        </a:rPr>
                        <m:t>=</m:t>
                      </m:r>
                      <m:nary>
                        <m:naryPr>
                          <m:ctrlPr>
                            <a:rPr lang="en-US" sz="2400" i="1">
                              <a:latin typeface="Cambria Math" panose="02040503050406030204" pitchFamily="18" charset="0"/>
                            </a:rPr>
                          </m:ctrlPr>
                        </m:naryPr>
                        <m:sub>
                          <m:r>
                            <m:rPr>
                              <m:brk m:alnAt="23"/>
                            </m:rP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ub>
                        <m:sup>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up>
                        <m:e>
                          <m:r>
                            <a:rPr lang="en-US" sz="2400" i="1">
                              <a:latin typeface="Cambria Math" panose="02040503050406030204" pitchFamily="18" charset="0"/>
                            </a:rPr>
                            <m:t>𝑓</m:t>
                          </m:r>
                          <m:r>
                            <a:rPr lang="en-US" sz="2400" i="1">
                              <a:latin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e>
                      </m:nary>
                      <m:r>
                        <a:rPr lang="en-US" sz="2400" i="1">
                          <a:latin typeface="Cambria Math" panose="02040503050406030204" pitchFamily="18" charset="0"/>
                        </a:rPr>
                        <m:t>𝑑𝑢</m:t>
                      </m:r>
                    </m:oMath>
                  </m:oMathPara>
                </a14:m>
                <a:endParaRPr lang="en-US" sz="2400" dirty="0">
                  <a:latin typeface="Times New Roman"/>
                  <a:cs typeface="Times New Roman"/>
                </a:endParaRPr>
              </a:p>
              <a:p>
                <a:pPr marL="36900" indent="0">
                  <a:lnSpc>
                    <a:spcPct val="100000"/>
                  </a:lnSpc>
                  <a:buNone/>
                </a:pPr>
                <a:endParaRPr lang="en-US" dirty="0"/>
              </a:p>
              <a:p>
                <a:pPr marL="36900" indent="0">
                  <a:lnSpc>
                    <a:spcPct val="100000"/>
                  </a:lnSpc>
                  <a:buNone/>
                </a:pPr>
                <a:r>
                  <a:rPr lang="en-US" b="1" u="sng" dirty="0"/>
                  <a:t>EXAMPLE</a:t>
                </a:r>
                <a:r>
                  <a:rPr lang="en-US" b="1" dirty="0"/>
                  <a:t>: </a:t>
                </a:r>
                <a:r>
                  <a:rPr lang="en-US" dirty="0"/>
                  <a:t>To evaluate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2</m:t>
                        </m:r>
                      </m:sup>
                      <m:e>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rad>
                          <m:radPr>
                            <m:degHide m:val="on"/>
                            <m:ctrlPr>
                              <a:rPr lang="en-US" i="1" smtClean="0">
                                <a:latin typeface="Cambria Math" panose="02040503050406030204" pitchFamily="18" charset="0"/>
                              </a:rPr>
                            </m:ctrlPr>
                          </m:radPr>
                          <m:deg/>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+1</m:t>
                            </m:r>
                          </m:e>
                        </m:rad>
                      </m:e>
                    </m:nary>
                    <m:r>
                      <a:rPr lang="en-US" b="0" i="1" smtClean="0">
                        <a:latin typeface="Cambria Math" panose="02040503050406030204" pitchFamily="18" charset="0"/>
                      </a:rPr>
                      <m:t>𝑑𝑥</m:t>
                    </m:r>
                  </m:oMath>
                </a14:m>
                <a:r>
                  <a:rPr lang="en-US" dirty="0"/>
                  <a:t>, we make the substitution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+1</m:t>
                    </m:r>
                  </m:oMath>
                </a14:m>
                <a:r>
                  <a:rPr lang="en-US" dirty="0"/>
                  <a:t> which gives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𝑑𝑢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𝑑𝑥</m:t>
                    </m:r>
                    <m:r>
                      <a:rPr lang="en-US" b="0" i="1" smtClean="0">
                        <a:latin typeface="Cambria Math" panose="02040503050406030204" pitchFamily="18" charset="0"/>
                      </a:rPr>
                      <m:t>, </m:t>
                    </m:r>
                    <m:r>
                      <a:rPr lang="en-US" b="0" i="1" dirty="0" smtClean="0">
                        <a:latin typeface="Cambria Math" panose="02040503050406030204" pitchFamily="18" charset="0"/>
                      </a:rPr>
                      <m:t>𝑢</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0</m:t>
                        </m:r>
                      </m:e>
                    </m:d>
                    <m:r>
                      <a:rPr lang="en-US" b="0" i="1" dirty="0" smtClean="0">
                        <a:latin typeface="Cambria Math" panose="02040503050406030204" pitchFamily="18" charset="0"/>
                      </a:rPr>
                      <m:t>=1</m:t>
                    </m:r>
                    <m:r>
                      <a:rPr lang="en-US" b="0" i="0" dirty="0"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=9.</m:t>
                    </m:r>
                  </m:oMath>
                </a14:m>
                <a:r>
                  <a:rPr lang="en-US" dirty="0"/>
                  <a:t> Therefore,</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2</m:t>
                          </m:r>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+1</m:t>
                              </m:r>
                            </m:e>
                          </m:rad>
                        </m:e>
                      </m:nary>
                      <m:r>
                        <a:rPr lang="en-US" i="1">
                          <a:latin typeface="Cambria Math" panose="02040503050406030204" pitchFamily="18" charset="0"/>
                        </a:rPr>
                        <m:t>𝑑𝑥</m:t>
                      </m:r>
                      <m:r>
                        <a:rPr lang="en-US" b="0" i="1" smtClean="0">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2</m:t>
                          </m:r>
                        </m:sup>
                        <m:e>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r>
                                <a:rPr lang="en-US" i="1">
                                  <a:latin typeface="Cambria Math" panose="02040503050406030204" pitchFamily="18" charset="0"/>
                                </a:rPr>
                                <m:t>+1</m:t>
                              </m:r>
                            </m:e>
                          </m:rad>
                        </m:e>
                      </m:nary>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i="1">
                              <a:latin typeface="Cambria Math" panose="02040503050406030204" pitchFamily="18" charset="0"/>
                            </a:rPr>
                            <m:t>𝑑𝑥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9</m:t>
                          </m:r>
                        </m:sup>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𝑢</m:t>
                              </m:r>
                            </m:e>
                          </m:rad>
                        </m:e>
                      </m:nary>
                      <m:r>
                        <a:rPr lang="en-US" b="0" i="1" smtClean="0">
                          <a:latin typeface="Cambria Math" panose="02040503050406030204" pitchFamily="18" charset="0"/>
                        </a:rPr>
                        <m:t>𝑑𝑢</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1</m:t>
                              </m:r>
                            </m:sub>
                            <m:sup>
                              <m:r>
                                <a:rPr lang="en-US" b="0" i="1" smtClean="0">
                                  <a:latin typeface="Cambria Math" panose="02040503050406030204" pitchFamily="18" charset="0"/>
                                </a:rPr>
                                <m:t>9</m:t>
                              </m:r>
                            </m:sup>
                          </m:sSub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sup>
                          </m:sSup>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52</m:t>
                          </m:r>
                        </m:num>
                        <m:den>
                          <m:r>
                            <a:rPr lang="en-US" b="0" i="1" smtClean="0">
                              <a:latin typeface="Cambria Math" panose="02040503050406030204" pitchFamily="18" charset="0"/>
                            </a:rPr>
                            <m:t>9</m:t>
                          </m:r>
                        </m:den>
                      </m:f>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503"/>
                </a:stretch>
              </a:blipFill>
            </p:spPr>
            <p:txBody>
              <a:bodyPr/>
              <a:lstStyle/>
              <a:p>
                <a:r>
                  <a:rPr lang="en-US">
                    <a:noFill/>
                  </a:rPr>
                  <a:t> </a:t>
                </a:r>
              </a:p>
            </p:txBody>
          </p:sp>
        </mc:Fallback>
      </mc:AlternateContent>
    </p:spTree>
    <p:extLst>
      <p:ext uri="{BB962C8B-B14F-4D97-AF65-F5344CB8AC3E}">
        <p14:creationId xmlns:p14="http://schemas.microsoft.com/office/powerpoint/2010/main" val="17626881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(13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800" y="1371600"/>
                <a:ext cx="7013714" cy="4370567"/>
              </a:xfrm>
            </p:spPr>
            <p:txBody>
              <a:bodyPr>
                <a:noAutofit/>
              </a:bodyPr>
              <a:lstStyle/>
              <a:p>
                <a:pPr marL="36900" indent="0">
                  <a:lnSpc>
                    <a:spcPct val="100000"/>
                  </a:lnSpc>
                  <a:buNone/>
                </a:pPr>
                <a:r>
                  <a:rPr lang="en-US" spc="-5" dirty="0">
                    <a:solidFill>
                      <a:schemeClr val="tx1"/>
                    </a:solidFill>
                    <a:latin typeface="Times New Roman"/>
                    <a:cs typeface="Times New Roman"/>
                  </a:rPr>
                  <a:t>This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substitution</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shows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Figure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equal</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one-third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area in (B).</a:t>
                </a:r>
                <a:endParaRPr lang="en-US" dirty="0">
                  <a:solidFill>
                    <a:schemeClr val="tx1"/>
                  </a:solidFill>
                  <a:latin typeface="Times New Roman"/>
                  <a:cs typeface="Times New Roman"/>
                </a:endParaRPr>
              </a:p>
              <a:p>
                <a:pPr marL="36900" indent="0">
                  <a:lnSpc>
                    <a:spcPct val="100000"/>
                  </a:lnSpc>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previou</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example</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ca</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avoi</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changin</a:t>
                </a:r>
                <a:r>
                  <a:rPr lang="en-US" spc="-5" dirty="0">
                    <a:solidFill>
                      <a:schemeClr val="tx1"/>
                    </a:solidFill>
                    <a:latin typeface="Times New Roman"/>
                    <a:cs typeface="Times New Roman"/>
                  </a:rPr>
                  <a:t>g</a:t>
                </a:r>
                <a:r>
                  <a:rPr lang="en-US" spc="-10"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limit</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integratio</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b</a:t>
                </a:r>
                <a:r>
                  <a:rPr lang="en-US" spc="-5" dirty="0">
                    <a:solidFill>
                      <a:schemeClr val="tx1"/>
                    </a:solidFill>
                    <a:latin typeface="Times New Roman"/>
                    <a:cs typeface="Times New Roman"/>
                  </a:rPr>
                  <a:t>y</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evaluat</a:t>
                </a:r>
                <a:r>
                  <a:rPr lang="en-US" spc="-5" dirty="0">
                    <a:solidFill>
                      <a:schemeClr val="tx1"/>
                    </a:solidFill>
                    <a:latin typeface="Times New Roman"/>
                    <a:cs typeface="Times New Roman"/>
                  </a:rPr>
                  <a:t>ing the indefinite integral</a:t>
                </a:r>
                <a:r>
                  <a:rPr lang="en-US" dirty="0">
                    <a:solidFill>
                      <a:schemeClr val="tx1"/>
                    </a:solidFill>
                    <a:latin typeface="Times New Roman"/>
                    <a:cs typeface="Times New Roman"/>
                  </a:rPr>
                  <a:t> </a:t>
                </a:r>
                <a:r>
                  <a:rPr lang="en-US" spc="-5" dirty="0">
                    <a:solidFill>
                      <a:schemeClr val="tx1"/>
                    </a:solidFill>
                    <a:latin typeface="Times New Roman"/>
                    <a:cs typeface="Times New Roman"/>
                  </a:rPr>
                  <a:t>in terms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3</m:t>
                                  </m:r>
                                </m:sup>
                              </m:sSup>
                              <m:r>
                                <a:rPr lang="en-US" i="1">
                                  <a:solidFill>
                                    <a:schemeClr val="tx1"/>
                                  </a:solidFill>
                                  <a:latin typeface="Cambria Math" panose="02040503050406030204" pitchFamily="18" charset="0"/>
                                </a:rPr>
                                <m:t>+1</m:t>
                              </m:r>
                            </m:e>
                          </m:rad>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nary>
                        <m:naryPr>
                          <m:limLoc m:val="undOvr"/>
                          <m:subHide m:val="on"/>
                          <m:supHide m:val="on"/>
                          <m:ctrlPr>
                            <a:rPr lang="en-US" b="0" i="1" smtClean="0">
                              <a:solidFill>
                                <a:schemeClr val="tx1"/>
                              </a:solidFill>
                              <a:latin typeface="Cambria Math" panose="02040503050406030204" pitchFamily="18" charset="0"/>
                            </a:rPr>
                          </m:ctrlPr>
                        </m:naryPr>
                        <m:sub/>
                        <m:sup/>
                        <m:e>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𝑢</m:t>
                              </m:r>
                            </m:e>
                          </m:rad>
                        </m:e>
                      </m:nary>
                      <m:r>
                        <a:rPr lang="en-US" b="0" i="1" smtClean="0">
                          <a:solidFill>
                            <a:schemeClr val="tx1"/>
                          </a:solidFill>
                          <a:latin typeface="Cambria Math" panose="02040503050406030204" pitchFamily="18" charset="0"/>
                        </a:rPr>
                        <m:t>𝑑𝑢</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9</m:t>
                          </m:r>
                        </m:den>
                      </m:f>
                      <m:sSup>
                        <m:sSupPr>
                          <m:ctrlPr>
                            <a:rPr lang="en-US" b="0"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3</m:t>
                              </m:r>
                            </m:sup>
                          </m:sSup>
                          <m:r>
                            <a:rPr lang="en-US" i="1">
                              <a:solidFill>
                                <a:schemeClr val="tx1"/>
                              </a:solidFill>
                              <a:latin typeface="Cambria Math" panose="02040503050406030204" pitchFamily="18" charset="0"/>
                            </a:rPr>
                            <m:t>+1)</m:t>
                          </m:r>
                        </m:e>
                        <m:sup>
                          <m:f>
                            <m:fPr>
                              <m:type m:val="skw"/>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2</m:t>
                              </m:r>
                            </m:den>
                          </m:f>
                        </m:sup>
                      </m:sSup>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013714" cy="4370567"/>
              </a:xfrm>
              <a:blipFill>
                <a:blip r:embed="rId2"/>
                <a:stretch>
                  <a:fillRect l="-609" t="-976" r="-696"/>
                </a:stretch>
              </a:blipFill>
            </p:spPr>
            <p:txBody>
              <a:bodyPr/>
              <a:lstStyle/>
              <a:p>
                <a:r>
                  <a:rPr lang="en-US">
                    <a:noFill/>
                  </a:rPr>
                  <a:t> </a:t>
                </a:r>
              </a:p>
            </p:txBody>
          </p:sp>
        </mc:Fallback>
      </mc:AlternateContent>
      <p:pic>
        <p:nvPicPr>
          <p:cNvPr id="5" name="Picture 4" descr="Graphs A and B show functions in quadrant 1 with the area under each curve shaded. &#10;Graph A has the x axis ranging from 0 to 9 and the y axis ranging from 0 to 12. The curve starts at the origin and increases steeply in a concave up fashion to (2.5, 15). A vertical line segment at x equals 2 intersects the graph at (2, 12). The area between the curve and the x axis to the left of x equals 2 is shaded. The graph is labeled the integral from 0 to 2 of the quantity x squared times the square root of the quantity x cubed plus 1 times dx. Graph B has a horizontal axis labeled u and ranging from 0 to 9 and y axis ranging from 0 to 6. The graph is concave down and increasing from the origin through approximately (3, 1.7) to approximately (10, 3.5). A vertical line segment at (3, 0) intersects the function at  (9, 3). The area under the curve between x equals 1 and x equals 9 is shaded and is labeled integral from 1 to 9 of the square root of u du. ">
            <a:extLst>
              <a:ext uri="{FF2B5EF4-FFF2-40B4-BE49-F238E27FC236}">
                <a16:creationId xmlns:a16="http://schemas.microsoft.com/office/drawing/2014/main" id="{DBE73C95-308D-487B-91A1-2091EE38C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8026" y="1059620"/>
            <a:ext cx="3252486" cy="5258407"/>
          </a:xfrm>
          <a:prstGeom prst="rect">
            <a:avLst/>
          </a:prstGeom>
        </p:spPr>
      </p:pic>
    </p:spTree>
    <p:extLst>
      <p:ext uri="{BB962C8B-B14F-4D97-AF65-F5344CB8AC3E}">
        <p14:creationId xmlns:p14="http://schemas.microsoft.com/office/powerpoint/2010/main" val="2624399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5.7 The Substitution Method (14 of 14)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 </a:t>
                </a:r>
              </a:p>
              <a:p>
                <a:pPr marL="494100" indent="-457200">
                  <a:lnSpc>
                    <a:spcPct val="100000"/>
                  </a:lnSpc>
                  <a:buAutoNum type="alphaLcParenR"/>
                </a:pPr>
                <a:r>
                  <a:rPr lang="en-US" dirty="0"/>
                  <a:t>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f>
                          <m:fPr>
                            <m:type m:val="skw"/>
                            <m:ctrlPr>
                              <a:rPr lang="en-US"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sup>
                      <m:e>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𝜃</m:t>
                        </m:r>
                        <m:sSup>
                          <m:sSupPr>
                            <m:ctrlPr>
                              <a:rPr lang="en-US" i="1" smtClean="0">
                                <a:latin typeface="Cambria Math" panose="02040503050406030204" pitchFamily="18" charset="0"/>
                                <a:ea typeface="Cambria Math" panose="02040503050406030204" pitchFamily="18" charset="0"/>
                              </a:rPr>
                            </m:ctrlPr>
                          </m:sSupPr>
                          <m:e>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sec</m:t>
                            </m:r>
                          </m:e>
                          <m:sup>
                            <m:r>
                              <a:rPr lang="en-US" b="0" i="1" smtClean="0">
                                <a:latin typeface="Cambria Math" panose="02040503050406030204" pitchFamily="18" charset="0"/>
                                <a:ea typeface="Cambria Math" panose="02040503050406030204" pitchFamily="18" charset="0"/>
                              </a:rPr>
                              <m:t>2</m:t>
                            </m:r>
                          </m:sup>
                        </m:sSup>
                      </m:e>
                    </m:nary>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3</m:t>
                            </m:r>
                          </m:sup>
                        </m:sSup>
                      </m:e>
                    </m:nary>
                    <m:r>
                      <a:rPr lang="en-US" b="0" i="1" smtClean="0">
                        <a:latin typeface="Cambria Math" panose="02040503050406030204" pitchFamily="18" charset="0"/>
                        <a:ea typeface="Cambria Math" panose="02040503050406030204" pitchFamily="18" charset="0"/>
                      </a:rPr>
                      <m:t>𝑑𝑢</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4</m:t>
                        </m:r>
                      </m:sup>
                    </m:s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4</m:t>
                        </m:r>
                      </m:sup>
                    </m:sSub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den>
                    </m:f>
                  </m:oMath>
                </a14:m>
                <a:r>
                  <a:rPr lang="en-US" dirty="0"/>
                  <a:t> with the </a:t>
                </a:r>
              </a:p>
              <a:p>
                <a:pPr marL="36900" indent="0">
                  <a:lnSpc>
                    <a:spcPct val="100000"/>
                  </a:lnSpc>
                  <a:buNone/>
                </a:pPr>
                <a:r>
                  <a:rPr lang="en-US" dirty="0"/>
                  <a:t>substitution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ea typeface="Cambria Math" panose="02040503050406030204" pitchFamily="18" charset="0"/>
                          </a:rPr>
                          <m:t>𝜃</m:t>
                        </m:r>
                      </m:e>
                    </m:func>
                  </m:oMath>
                </a14:m>
                <a:r>
                  <a:rPr lang="en-US" dirty="0"/>
                  <a:t>, </a:t>
                </a:r>
                <a14:m>
                  <m:oMath xmlns:m="http://schemas.openxmlformats.org/officeDocument/2006/math">
                    <m:r>
                      <a:rPr lang="en-US" b="0" i="1" smtClean="0">
                        <a:latin typeface="Cambria Math" panose="02040503050406030204" pitchFamily="18" charset="0"/>
                      </a:rPr>
                      <m:t>𝑑𝑢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𝑢</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0</m:t>
                        </m:r>
                      </m:e>
                    </m:d>
                    <m:r>
                      <a:rPr lang="en-US" b="0" i="1" dirty="0"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e>
                    </m:d>
                    <m:r>
                      <a:rPr lang="en-US" b="0" i="1" smtClean="0">
                        <a:latin typeface="Cambria Math" panose="02040503050406030204" pitchFamily="18" charset="0"/>
                      </a:rPr>
                      <m:t>=1.</m:t>
                    </m:r>
                  </m:oMath>
                </a14:m>
                <a:endParaRPr lang="en-US" dirty="0"/>
              </a:p>
              <a:p>
                <a:pPr marL="36900" indent="0">
                  <a:lnSpc>
                    <a:spcPct val="100000"/>
                  </a:lnSpc>
                  <a:buNone/>
                </a:pPr>
                <a:r>
                  <a:rPr lang="en-US" dirty="0"/>
                  <a:t> </a:t>
                </a:r>
              </a:p>
              <a:p>
                <a:pPr marL="494100" indent="-457200">
                  <a:lnSpc>
                    <a:spcPct val="100000"/>
                  </a:lnSpc>
                  <a:buAutoNum type="alphaLcParenR" startAt="2"/>
                </a:pPr>
                <a:r>
                  <a:rPr lang="en-US" dirty="0"/>
                  <a:t>The area under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+ 1</m:t>
                        </m:r>
                      </m:den>
                    </m:f>
                  </m:oMath>
                </a14:m>
                <a:r>
                  <a:rPr lang="en-US" dirty="0"/>
                  <a:t> with </a:t>
                </a:r>
                <a:r>
                  <a:rPr lang="en-US" i="1" dirty="0"/>
                  <a:t>x</a:t>
                </a:r>
                <a:r>
                  <a:rPr lang="en-US" dirty="0"/>
                  <a:t> in [1, 3] is</a:t>
                </a:r>
              </a:p>
              <a:p>
                <a:pPr marL="36900" indent="0">
                  <a:lnSpc>
                    <a:spcPct val="100000"/>
                  </a:lnSpc>
                  <a:buNone/>
                </a:pP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3</m:t>
                        </m:r>
                      </m:sup>
                      <m:e>
                        <m:f>
                          <m:fPr>
                            <m:ctrlPr>
                              <a:rPr lang="en-US" i="1" smtClean="0">
                                <a:latin typeface="Cambria Math" panose="02040503050406030204" pitchFamily="18" charset="0"/>
                              </a:rPr>
                            </m:ctrlPr>
                          </m:fPr>
                          <m:num>
                            <m:r>
                              <a:rPr lang="en-US" b="0" i="1" smtClean="0">
                                <a:latin typeface="Cambria Math" panose="02040503050406030204" pitchFamily="18" charset="0"/>
                              </a:rPr>
                              <m:t>𝑥𝑑𝑥</m:t>
                            </m:r>
                          </m:num>
                          <m:den>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r>
                              <a:rPr lang="en-US" b="0" i="1" smtClean="0">
                                <a:latin typeface="Cambria Math" panose="02040503050406030204" pitchFamily="18" charset="0"/>
                              </a:rPr>
                              <m:t> + 1</m:t>
                            </m:r>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2</m:t>
                        </m:r>
                      </m:sub>
                      <m:sup>
                        <m:r>
                          <a:rPr lang="en-US" b="0" i="1" smtClean="0">
                            <a:latin typeface="Cambria Math" panose="02040503050406030204" pitchFamily="18" charset="0"/>
                          </a:rPr>
                          <m:t>10</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𝑑𝑢</m:t>
                            </m:r>
                          </m:num>
                          <m:den>
                            <m:r>
                              <a:rPr lang="en-US" b="0" i="1" smtClean="0">
                                <a:latin typeface="Cambria Math" panose="02040503050406030204" pitchFamily="18" charset="0"/>
                              </a:rPr>
                              <m:t>𝑢</m:t>
                            </m:r>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rPr>
                          <m:t>10</m:t>
                        </m:r>
                      </m:sup>
                    </m:sSubSup>
                  </m:oMath>
                </a14:m>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10</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2</m:t>
                            </m:r>
                          </m:e>
                        </m:func>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5</m:t>
                        </m:r>
                      </m:e>
                    </m:func>
                  </m:oMath>
                </a14:m>
                <a:r>
                  <a:rPr lang="en-US" dirty="0"/>
                  <a:t> </a:t>
                </a:r>
              </a:p>
              <a:p>
                <a:pPr marL="36900" indent="0">
                  <a:lnSpc>
                    <a:spcPct val="100000"/>
                  </a:lnSpc>
                  <a:buNone/>
                </a:pPr>
                <a:r>
                  <a:rPr lang="en-US" dirty="0"/>
                  <a:t>with the substitution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b="0" i="1" dirty="0" smtClean="0">
                        <a:latin typeface="Cambria Math" panose="02040503050406030204" pitchFamily="18" charset="0"/>
                      </a:rPr>
                      <m:t>𝑑𝑢</m:t>
                    </m:r>
                    <m:r>
                      <a:rPr lang="en-US" b="0" i="1" dirty="0" smtClean="0">
                        <a:latin typeface="Cambria Math" panose="02040503050406030204" pitchFamily="18" charset="0"/>
                      </a:rPr>
                      <m:t>=</m:t>
                    </m:r>
                    <m:r>
                      <a:rPr lang="en-US" b="0" i="1" dirty="0" smtClean="0">
                        <a:latin typeface="Cambria Math" panose="02040503050406030204" pitchFamily="18" charset="0"/>
                      </a:rPr>
                      <m:t>𝑥𝑑𝑥</m:t>
                    </m:r>
                  </m:oMath>
                </a14:m>
                <a:r>
                  <a:rPr lang="en-US" dirty="0"/>
                  <a:t>,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m:t>
                    </m:r>
                  </m:oMath>
                </a14:m>
                <a:r>
                  <a:rPr lang="en-US" dirty="0"/>
                  <a:t> </a:t>
                </a:r>
              </a:p>
              <a:p>
                <a:pPr marL="36900" indent="0">
                  <a:lnSpc>
                    <a:spcPct val="100000"/>
                  </a:lnSpc>
                  <a:buNone/>
                </a:pPr>
                <a:r>
                  <a:rPr lang="en-US" dirty="0"/>
                  <a:t>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=10.</m:t>
                    </m:r>
                  </m:oMath>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b="-3347"/>
                </a:stretch>
              </a:blipFill>
            </p:spPr>
            <p:txBody>
              <a:bodyPr/>
              <a:lstStyle/>
              <a:p>
                <a:r>
                  <a:rPr lang="en-US">
                    <a:noFill/>
                  </a:rPr>
                  <a:t> </a:t>
                </a:r>
              </a:p>
            </p:txBody>
          </p:sp>
        </mc:Fallback>
      </mc:AlternateContent>
      <p:pic>
        <p:nvPicPr>
          <p:cNvPr id="4" name="Picture 3" descr="A graph shows the undulating curve of y equals x over quantity x squared plus 1, from negative 3 to 5, with the area under the graph shaded on the interval 1 to 3. &#10;The x axis ranges from negative 3 to 5 and the y axis extends from negative numbers to positive, but is only labeled at 0.5. The graph of the function decreases in quadrant 3 to a minimum at (negative 1, negative 0.5), then increases through the origin to a maximum in quadrant 1 at (1, 0.5), and then decreases toward a horizontal asymptote along the x axis. ">
            <a:extLst>
              <a:ext uri="{FF2B5EF4-FFF2-40B4-BE49-F238E27FC236}">
                <a16:creationId xmlns:a16="http://schemas.microsoft.com/office/drawing/2014/main" id="{75D530BB-313F-4087-8473-E059DA5ED9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8087" y="2597462"/>
            <a:ext cx="2903687" cy="2629385"/>
          </a:xfrm>
          <a:prstGeom prst="rect">
            <a:avLst/>
          </a:prstGeom>
        </p:spPr>
      </p:pic>
    </p:spTree>
    <p:extLst>
      <p:ext uri="{BB962C8B-B14F-4D97-AF65-F5344CB8AC3E}">
        <p14:creationId xmlns:p14="http://schemas.microsoft.com/office/powerpoint/2010/main" val="2602493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5.8 Further Integral Formulas (1 of 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800" y="1371600"/>
                <a:ext cx="6920948" cy="4370567"/>
              </a:xfrm>
            </p:spPr>
            <p:txBody>
              <a:bodyPr>
                <a:noAutofit/>
              </a:bodyPr>
              <a:lstStyle/>
              <a:p>
                <a:pPr marL="0" indent="0">
                  <a:lnSpc>
                    <a:spcPct val="100000"/>
                  </a:lnSpc>
                  <a:buNone/>
                </a:pPr>
                <a:r>
                  <a:rPr lang="en-US" dirty="0">
                    <a:solidFill>
                      <a:schemeClr val="tx1"/>
                    </a:solidFill>
                  </a:rPr>
                  <a:t>We showed </a:t>
                </a: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𝑏</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𝑥</m:t>
                            </m:r>
                          </m:den>
                        </m:f>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r>
                              <a:rPr lang="en-US" b="0" i="1" smtClean="0">
                                <a:solidFill>
                                  <a:schemeClr val="tx1"/>
                                </a:solidFill>
                                <a:latin typeface="Cambria Math" panose="02040503050406030204" pitchFamily="18" charset="0"/>
                              </a:rPr>
                              <m:t>|</m:t>
                            </m:r>
                          </m:num>
                          <m:den>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den>
                        </m:f>
                      </m:e>
                    </m:func>
                    <m:r>
                      <a:rPr lang="en-US" b="0" i="1" smtClean="0">
                        <a:solidFill>
                          <a:schemeClr val="tx1"/>
                        </a:solidFill>
                        <a:latin typeface="Cambria Math" panose="02040503050406030204" pitchFamily="18" charset="0"/>
                      </a:rPr>
                      <m:t>.</m:t>
                    </m:r>
                  </m:oMath>
                </a14:m>
                <a:r>
                  <a:rPr lang="en-US" dirty="0">
                    <a:solidFill>
                      <a:schemeClr val="tx1"/>
                    </a:solidFill>
                  </a:rPr>
                  <a:t> </a:t>
                </a:r>
                <a:r>
                  <a:rPr lang="en-US" spc="-10" dirty="0">
                    <a:solidFill>
                      <a:schemeClr val="tx1"/>
                    </a:solidFill>
                    <a:latin typeface="Times New Roman"/>
                    <a:cs typeface="Times New Roman"/>
                  </a:rPr>
                  <a:t>We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obtain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formula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ln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as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definite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by</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setting</a:t>
                </a:r>
                <a:r>
                  <a:rPr lang="en-US" spc="-45"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5"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4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keeping </a:t>
                </a:r>
                <a:r>
                  <a:rPr lang="en-US" spc="-5" dirty="0">
                    <a:solidFill>
                      <a:schemeClr val="tx1"/>
                    </a:solidFill>
                    <a:latin typeface="Times New Roman"/>
                    <a:cs typeface="Times New Roman"/>
                  </a:rPr>
                  <a:t>in </a:t>
                </a:r>
                <a:r>
                  <a:rPr lang="en-US" spc="-10" dirty="0">
                    <a:solidFill>
                      <a:schemeClr val="tx1"/>
                    </a:solidFill>
                    <a:latin typeface="Times New Roman"/>
                    <a:cs typeface="Times New Roman"/>
                  </a:rPr>
                  <a:t>mind</a:t>
                </a:r>
                <a:r>
                  <a:rPr lang="en-US" spc="-5" dirty="0">
                    <a:solidFill>
                      <a:schemeClr val="tx1"/>
                    </a:solidFill>
                    <a:latin typeface="Times New Roman"/>
                    <a:cs typeface="Times New Roman"/>
                  </a:rPr>
                  <a:t> that ln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a:t>
                </a:r>
                <a14:m>
                  <m:oMath xmlns:m="http://schemas.openxmlformats.org/officeDocument/2006/math">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𝑥</m:t>
                        </m:r>
                      </m:e>
                    </m:func>
                    <m:r>
                      <a:rPr lang="en-US" b="0" i="1" spc="-5" smtClean="0">
                        <a:solidFill>
                          <a:schemeClr val="tx1"/>
                        </a:solidFill>
                        <a:latin typeface="Cambria Math" panose="02040503050406030204" pitchFamily="18" charset="0"/>
                        <a:cs typeface="Times New Roman"/>
                      </a:rPr>
                      <m:t>=</m:t>
                    </m:r>
                    <m:nary>
                      <m:naryPr>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𝑥</m:t>
                        </m:r>
                      </m:sup>
                      <m:e>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𝑡</m:t>
                            </m:r>
                          </m:den>
                        </m:f>
                      </m:e>
                    </m:nary>
                    <m:r>
                      <a:rPr lang="en-US" b="0" i="1" spc="-5" smtClean="0">
                        <a:solidFill>
                          <a:schemeClr val="tx1"/>
                        </a:solidFill>
                        <a:latin typeface="Cambria Math" panose="02040503050406030204" pitchFamily="18" charset="0"/>
                        <a:cs typeface="Times New Roman"/>
                      </a:rPr>
                      <m:t>𝑑𝑡</m:t>
                    </m:r>
                    <m:r>
                      <a:rPr lang="en-US" b="0" i="1" spc="-5" smtClean="0">
                        <a:solidFill>
                          <a:schemeClr val="tx1"/>
                        </a:solidFill>
                        <a:latin typeface="Cambria Math" panose="02040503050406030204" pitchFamily="18" charset="0"/>
                        <a:cs typeface="Times New Roman"/>
                      </a:rPr>
                      <m:t>.</m:t>
                    </m:r>
                  </m:oMath>
                </a14:m>
                <a:r>
                  <a:rPr lang="en-US" dirty="0">
                    <a:solidFill>
                      <a:schemeClr val="tx1"/>
                    </a:solidFill>
                    <a:latin typeface="Times New Roman"/>
                    <a:cs typeface="Times New Roman"/>
                  </a:rPr>
                  <a:t> </a:t>
                </a: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 ln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equa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hyperbol</a:t>
                </a:r>
                <a:r>
                  <a:rPr lang="en-US" spc="-5" dirty="0">
                    <a:solidFill>
                      <a:schemeClr val="tx1"/>
                    </a:solidFill>
                    <a:latin typeface="Times New Roman"/>
                    <a:cs typeface="Times New Roman"/>
                  </a:rPr>
                  <a:t>a</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i="1" spc="235" dirty="0">
                    <a:solidFill>
                      <a:schemeClr val="tx1"/>
                    </a:solidFill>
                    <a:latin typeface="Arial"/>
                    <a:cs typeface="Arial"/>
                  </a:rPr>
                  <a:t>/</a:t>
                </a:r>
                <a:r>
                  <a:rPr lang="en-US" i="1" spc="-5" dirty="0">
                    <a:solidFill>
                      <a:schemeClr val="tx1"/>
                    </a:solidFill>
                    <a:latin typeface="Times New Roman"/>
                    <a:cs typeface="Times New Roman"/>
                  </a:rPr>
                  <a:t>t</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from 1 to</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(Figure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p>
              <a:p>
                <a:pPr marL="0" indent="0">
                  <a:lnSpc>
                    <a:spcPct val="100000"/>
                  </a:lnSpc>
                  <a:buNone/>
                </a:pPr>
                <a:endParaRPr lang="en-US" dirty="0">
                  <a:solidFill>
                    <a:schemeClr val="tx1"/>
                  </a:solidFill>
                  <a:latin typeface="Times New Roman"/>
                  <a:cs typeface="Times New Roman"/>
                </a:endParaRPr>
              </a:p>
              <a:p>
                <a:pPr marL="12700" marR="5080" indent="0">
                  <a:lnSpc>
                    <a:spcPct val="100000"/>
                  </a:lnSpc>
                  <a:spcBef>
                    <a:spcPts val="35"/>
                  </a:spcBef>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imila</a:t>
                </a:r>
                <a:r>
                  <a:rPr lang="en-US" spc="-5" dirty="0">
                    <a:solidFill>
                      <a:schemeClr val="tx1"/>
                    </a:solidFill>
                    <a:latin typeface="Times New Roman"/>
                    <a:cs typeface="Times New Roman"/>
                  </a:rPr>
                  <a:t>r</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ashion</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expres</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si</a:t>
                </a:r>
                <a:r>
                  <a:rPr lang="en-US" spc="-10" dirty="0">
                    <a:solidFill>
                      <a:schemeClr val="tx1"/>
                    </a:solidFill>
                    <a:latin typeface="Times New Roman"/>
                    <a:cs typeface="Times New Roman"/>
                  </a:rPr>
                  <a:t>n</a:t>
                </a:r>
                <a:r>
                  <a:rPr lang="en-US" spc="-209" baseline="29629" dirty="0">
                    <a:solidFill>
                      <a:schemeClr val="tx1"/>
                    </a:solidFill>
                    <a:latin typeface="Lucida Sans Unicode"/>
                    <a:cs typeface="Lucida Sans Unicode"/>
                  </a:rPr>
                  <a:t>−</a:t>
                </a:r>
                <a:r>
                  <a:rPr lang="en-US" baseline="29629" dirty="0">
                    <a:solidFill>
                      <a:schemeClr val="tx1"/>
                    </a:solidFill>
                    <a:latin typeface="Times New Roman"/>
                    <a:cs typeface="Times New Roman"/>
                  </a:rPr>
                  <a:t>1</a:t>
                </a:r>
                <a:r>
                  <a:rPr lang="en-US" spc="82" baseline="29629"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5" dirty="0">
                    <a:solidFill>
                      <a:schemeClr val="tx1"/>
                    </a:solidFill>
                    <a:latin typeface="Times New Roman"/>
                    <a:cs typeface="Times New Roman"/>
                  </a:rPr>
                  <a:t>as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definite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using</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derivative formula from Section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.8 (Figure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14:m>
                  <m:oMath xmlns:m="http://schemas.openxmlformats.org/officeDocument/2006/math">
                    <m:f>
                      <m:fPr>
                        <m:ctrlPr>
                          <a:rPr lang="en-US" sz="240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𝑑</m:t>
                        </m:r>
                      </m:num>
                      <m:den>
                        <m:r>
                          <a:rPr lang="en-US" sz="2400" b="0" i="1" smtClean="0">
                            <a:latin typeface="Cambria Math" panose="02040503050406030204" pitchFamily="18" charset="0"/>
                            <a:cs typeface="Times New Roman"/>
                          </a:rPr>
                          <m:t>𝑑𝑥</m:t>
                        </m:r>
                      </m:den>
                    </m:f>
                    <m:func>
                      <m:funcPr>
                        <m:ctrlPr>
                          <a:rPr lang="en-US" sz="2400" i="1" smtClean="0">
                            <a:latin typeface="Cambria Math" panose="02040503050406030204" pitchFamily="18" charset="0"/>
                            <a:cs typeface="Times New Roman"/>
                          </a:rPr>
                        </m:ctrlPr>
                      </m:funcPr>
                      <m:fName>
                        <m:sSup>
                          <m:sSupPr>
                            <m:ctrlPr>
                              <a:rPr lang="en-US" sz="2400" i="1" smtClean="0">
                                <a:latin typeface="Cambria Math" panose="02040503050406030204" pitchFamily="18" charset="0"/>
                                <a:cs typeface="Times New Roman"/>
                              </a:rPr>
                            </m:ctrlPr>
                          </m:sSupPr>
                          <m:e>
                            <m:r>
                              <m:rPr>
                                <m:sty m:val="p"/>
                              </m:rPr>
                              <a:rPr lang="en-US" sz="2400" i="0" smtClean="0">
                                <a:latin typeface="Cambria Math" panose="02040503050406030204" pitchFamily="18" charset="0"/>
                                <a:cs typeface="Times New Roman"/>
                              </a:rPr>
                              <m:t>sin</m:t>
                            </m:r>
                          </m:e>
                          <m:sup>
                            <m:r>
                              <a:rPr lang="en-US" sz="2400" i="1" smtClean="0">
                                <a:latin typeface="Cambria Math" panose="02040503050406030204" pitchFamily="18" charset="0"/>
                                <a:cs typeface="Times New Roman"/>
                              </a:rPr>
                              <m:t>−1</m:t>
                            </m:r>
                          </m:sup>
                        </m:sSup>
                      </m:fName>
                      <m:e>
                        <m:r>
                          <a:rPr lang="en-US" sz="2400" b="0" i="1" smtClean="0">
                            <a:latin typeface="Cambria Math" panose="02040503050406030204" pitchFamily="18" charset="0"/>
                            <a:cs typeface="Times New Roman"/>
                          </a:rPr>
                          <m:t>𝑥</m:t>
                        </m:r>
                      </m:e>
                    </m:func>
                    <m:r>
                      <a:rPr lang="en-US" sz="2400" b="0" i="1" smtClean="0">
                        <a:latin typeface="Cambria Math" panose="02040503050406030204" pitchFamily="18" charset="0"/>
                        <a:cs typeface="Times New Roman"/>
                      </a:rPr>
                      <m:t>=</m:t>
                    </m:r>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ad>
                          <m:radPr>
                            <m:degHide m:val="on"/>
                            <m:ctrlPr>
                              <a:rPr lang="en-US" sz="2400" b="0" i="1" smtClean="0">
                                <a:latin typeface="Cambria Math" panose="02040503050406030204" pitchFamily="18" charset="0"/>
                                <a:cs typeface="Times New Roman"/>
                              </a:rPr>
                            </m:ctrlPr>
                          </m:radPr>
                          <m:deg/>
                          <m:e>
                            <m:r>
                              <a:rPr lang="en-US" sz="2400" b="0" i="1" smtClean="0">
                                <a:latin typeface="Cambria Math" panose="02040503050406030204" pitchFamily="18" charset="0"/>
                                <a:cs typeface="Times New Roman"/>
                              </a:rPr>
                              <m:t>1−</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e>
                        </m:rad>
                      </m:den>
                    </m:f>
                  </m:oMath>
                </a14:m>
                <a:r>
                  <a:rPr lang="en-US" sz="2400" dirty="0">
                    <a:latin typeface="Times New Roman"/>
                    <a:cs typeface="Times New Roman"/>
                  </a:rPr>
                  <a:t> yields </a:t>
                </a:r>
                <a14:m>
                  <m:oMath xmlns:m="http://schemas.openxmlformats.org/officeDocument/2006/math">
                    <m:nary>
                      <m:naryPr>
                        <m:limLoc m:val="undOvr"/>
                        <m:subHide m:val="on"/>
                        <m:supHide m:val="on"/>
                        <m:ctrlPr>
                          <a:rPr lang="en-US" sz="2400" i="1" smtClean="0">
                            <a:latin typeface="Cambria Math" panose="02040503050406030204" pitchFamily="18" charset="0"/>
                            <a:cs typeface="Times New Roman"/>
                          </a:rPr>
                        </m:ctrlPr>
                      </m:naryPr>
                      <m:sub/>
                      <m:sup/>
                      <m:e>
                        <m:f>
                          <m:fPr>
                            <m:ctrlPr>
                              <a:rPr lang="en-US" sz="240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ad>
                              <m:radPr>
                                <m:degHide m:val="on"/>
                                <m:ctrlPr>
                                  <a:rPr lang="en-US" sz="2400" i="1" smtClean="0">
                                    <a:latin typeface="Cambria Math" panose="02040503050406030204" pitchFamily="18" charset="0"/>
                                    <a:cs typeface="Times New Roman"/>
                                  </a:rPr>
                                </m:ctrlPr>
                              </m:radPr>
                              <m:deg/>
                              <m:e>
                                <m:r>
                                  <a:rPr lang="en-US" sz="2400" b="0" i="1" smtClean="0">
                                    <a:latin typeface="Cambria Math" panose="02040503050406030204" pitchFamily="18" charset="0"/>
                                    <a:cs typeface="Times New Roman"/>
                                  </a:rPr>
                                  <m:t>1−</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e>
                            </m:rad>
                          </m:den>
                        </m:f>
                      </m:e>
                    </m:nary>
                    <m:r>
                      <a:rPr lang="en-US" sz="2400" b="0" i="1" smtClean="0">
                        <a:latin typeface="Cambria Math" panose="02040503050406030204" pitchFamily="18" charset="0"/>
                        <a:cs typeface="Times New Roman"/>
                      </a:rPr>
                      <m:t>𝑑𝑥</m:t>
                    </m:r>
                    <m:r>
                      <a:rPr lang="en-US" sz="2400" b="0" i="1" smtClean="0">
                        <a:latin typeface="Cambria Math" panose="02040503050406030204" pitchFamily="18" charset="0"/>
                        <a:cs typeface="Times New Roman"/>
                      </a:rPr>
                      <m:t>=</m:t>
                    </m:r>
                    <m:func>
                      <m:funcPr>
                        <m:ctrlPr>
                          <a:rPr lang="en-US" sz="2400" b="0" i="1" smtClean="0">
                            <a:latin typeface="Cambria Math" panose="02040503050406030204" pitchFamily="18" charset="0"/>
                            <a:cs typeface="Times New Roman"/>
                          </a:rPr>
                        </m:ctrlPr>
                      </m:funcPr>
                      <m:fName>
                        <m:sSup>
                          <m:sSupPr>
                            <m:ctrlPr>
                              <a:rPr lang="en-US" sz="2400" b="0" i="1" smtClean="0">
                                <a:latin typeface="Cambria Math" panose="02040503050406030204" pitchFamily="18" charset="0"/>
                                <a:cs typeface="Times New Roman"/>
                              </a:rPr>
                            </m:ctrlPr>
                          </m:sSupPr>
                          <m:e>
                            <m:r>
                              <m:rPr>
                                <m:sty m:val="p"/>
                              </m:rPr>
                              <a:rPr lang="en-US" sz="2400" b="0" i="0" smtClean="0">
                                <a:latin typeface="Cambria Math" panose="02040503050406030204" pitchFamily="18" charset="0"/>
                                <a:cs typeface="Times New Roman"/>
                              </a:rPr>
                              <m:t>sin</m:t>
                            </m:r>
                          </m:e>
                          <m:sup>
                            <m:r>
                              <a:rPr lang="en-US" sz="2400" b="0" i="1" smtClean="0">
                                <a:latin typeface="Cambria Math" panose="02040503050406030204" pitchFamily="18" charset="0"/>
                                <a:cs typeface="Times New Roman"/>
                              </a:rPr>
                              <m:t>−1</m:t>
                            </m:r>
                          </m:sup>
                        </m:sSup>
                      </m:fName>
                      <m:e>
                        <m:r>
                          <a:rPr lang="en-US" sz="2400" b="0" i="1" smtClean="0">
                            <a:latin typeface="Cambria Math" panose="02040503050406030204" pitchFamily="18" charset="0"/>
                            <a:cs typeface="Times New Roman"/>
                          </a:rPr>
                          <m:t>𝑥</m:t>
                        </m:r>
                      </m:e>
                    </m:func>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𝐶</m:t>
                    </m:r>
                  </m:oMath>
                </a14:m>
                <a:r>
                  <a:rPr lang="en-US" sz="2400" dirty="0">
                    <a:latin typeface="Times New Roman"/>
                    <a:cs typeface="Times New Roman"/>
                  </a:rPr>
                  <a:t>. Since </a:t>
                </a:r>
                <a14:m>
                  <m:oMath xmlns:m="http://schemas.openxmlformats.org/officeDocument/2006/math">
                    <m:func>
                      <m:funcPr>
                        <m:ctrlPr>
                          <a:rPr lang="en-US" sz="2400" i="1" smtClean="0">
                            <a:latin typeface="Cambria Math" panose="02040503050406030204" pitchFamily="18" charset="0"/>
                            <a:cs typeface="Times New Roman"/>
                          </a:rPr>
                        </m:ctrlPr>
                      </m:funcPr>
                      <m:fName>
                        <m:sSup>
                          <m:sSupPr>
                            <m:ctrlPr>
                              <a:rPr lang="en-US" sz="2400" i="1" smtClean="0">
                                <a:latin typeface="Cambria Math" panose="02040503050406030204" pitchFamily="18" charset="0"/>
                                <a:cs typeface="Times New Roman"/>
                              </a:rPr>
                            </m:ctrlPr>
                          </m:sSupPr>
                          <m:e>
                            <m:r>
                              <m:rPr>
                                <m:sty m:val="p"/>
                              </m:rPr>
                              <a:rPr lang="en-US" sz="2400" i="0" smtClean="0">
                                <a:latin typeface="Cambria Math" panose="02040503050406030204" pitchFamily="18" charset="0"/>
                                <a:cs typeface="Times New Roman"/>
                              </a:rPr>
                              <m:t>sin</m:t>
                            </m:r>
                          </m:e>
                          <m:sup>
                            <m:r>
                              <a:rPr lang="en-US" sz="2400" i="1" smtClean="0">
                                <a:latin typeface="Cambria Math" panose="02040503050406030204" pitchFamily="18" charset="0"/>
                                <a:cs typeface="Times New Roman"/>
                              </a:rPr>
                              <m:t>−1</m:t>
                            </m:r>
                          </m:sup>
                        </m:sSup>
                      </m:fName>
                      <m:e>
                        <m:r>
                          <a:rPr lang="en-US" sz="2400" b="0" i="1" smtClean="0">
                            <a:latin typeface="Cambria Math" panose="02040503050406030204" pitchFamily="18" charset="0"/>
                            <a:cs typeface="Times New Roman"/>
                          </a:rPr>
                          <m:t>0</m:t>
                        </m:r>
                      </m:e>
                    </m:func>
                    <m:r>
                      <a:rPr lang="en-US" sz="2400" b="0" i="1" smtClean="0">
                        <a:latin typeface="Cambria Math" panose="02040503050406030204" pitchFamily="18" charset="0"/>
                        <a:cs typeface="Times New Roman"/>
                      </a:rPr>
                      <m:t>=0,</m:t>
                    </m:r>
                  </m:oMath>
                </a14:m>
                <a:r>
                  <a:rPr lang="en-US" sz="2400" dirty="0">
                    <a:latin typeface="Times New Roman"/>
                    <a:cs typeface="Times New Roman"/>
                  </a:rPr>
                  <a:t> we get </a:t>
                </a:r>
                <a14:m>
                  <m:oMath xmlns:m="http://schemas.openxmlformats.org/officeDocument/2006/math">
                    <m:func>
                      <m:funcPr>
                        <m:ctrlPr>
                          <a:rPr lang="en-US" sz="2400" i="1" smtClean="0">
                            <a:latin typeface="Cambria Math" panose="02040503050406030204" pitchFamily="18" charset="0"/>
                            <a:cs typeface="Times New Roman"/>
                          </a:rPr>
                        </m:ctrlPr>
                      </m:funcPr>
                      <m:fName>
                        <m:sSup>
                          <m:sSupPr>
                            <m:ctrlPr>
                              <a:rPr lang="en-US" sz="2400" i="1" smtClean="0">
                                <a:latin typeface="Cambria Math" panose="02040503050406030204" pitchFamily="18" charset="0"/>
                                <a:cs typeface="Times New Roman"/>
                              </a:rPr>
                            </m:ctrlPr>
                          </m:sSupPr>
                          <m:e>
                            <m:r>
                              <m:rPr>
                                <m:sty m:val="p"/>
                              </m:rPr>
                              <a:rPr lang="en-US" sz="2400" i="0" smtClean="0">
                                <a:latin typeface="Cambria Math" panose="02040503050406030204" pitchFamily="18" charset="0"/>
                                <a:cs typeface="Times New Roman"/>
                              </a:rPr>
                              <m:t>sin</m:t>
                            </m:r>
                          </m:e>
                          <m:sup>
                            <m:r>
                              <a:rPr lang="en-US" sz="2400" i="1" smtClean="0">
                                <a:latin typeface="Cambria Math" panose="02040503050406030204" pitchFamily="18" charset="0"/>
                                <a:cs typeface="Times New Roman"/>
                              </a:rPr>
                              <m:t>−1</m:t>
                            </m:r>
                          </m:sup>
                        </m:sSup>
                      </m:fName>
                      <m:e>
                        <m:r>
                          <a:rPr lang="en-US" sz="2400" b="0" i="1" smtClean="0">
                            <a:latin typeface="Cambria Math" panose="02040503050406030204" pitchFamily="18" charset="0"/>
                            <a:cs typeface="Times New Roman"/>
                          </a:rPr>
                          <m:t>𝑥</m:t>
                        </m:r>
                      </m:e>
                    </m:func>
                    <m:r>
                      <a:rPr lang="en-US" sz="2400" b="0" i="1" smtClean="0">
                        <a:latin typeface="Cambria Math" panose="02040503050406030204" pitchFamily="18" charset="0"/>
                        <a:cs typeface="Times New Roman"/>
                      </a:rPr>
                      <m:t>=</m:t>
                    </m:r>
                    <m:nary>
                      <m:naryPr>
                        <m:ctrlPr>
                          <a:rPr lang="en-US" sz="2400" b="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0</m:t>
                        </m:r>
                      </m:sub>
                      <m:sup>
                        <m:r>
                          <a:rPr lang="en-US" sz="2400" b="0" i="1" smtClean="0">
                            <a:latin typeface="Cambria Math" panose="02040503050406030204" pitchFamily="18" charset="0"/>
                            <a:cs typeface="Times New Roman"/>
                          </a:rPr>
                          <m:t>𝑥</m:t>
                        </m:r>
                      </m:sup>
                      <m:e>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ad>
                              <m:radPr>
                                <m:degHide m:val="on"/>
                                <m:ctrlPr>
                                  <a:rPr lang="en-US" sz="2400" b="0" i="1" smtClean="0">
                                    <a:latin typeface="Cambria Math" panose="02040503050406030204" pitchFamily="18" charset="0"/>
                                    <a:cs typeface="Times New Roman"/>
                                  </a:rPr>
                                </m:ctrlPr>
                              </m:radPr>
                              <m:deg/>
                              <m:e>
                                <m:r>
                                  <a:rPr lang="en-US" sz="2400" b="0" i="1" smtClean="0">
                                    <a:latin typeface="Cambria Math" panose="02040503050406030204" pitchFamily="18" charset="0"/>
                                    <a:cs typeface="Times New Roman"/>
                                  </a:rPr>
                                  <m:t>1 − </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𝑡</m:t>
                                    </m:r>
                                  </m:e>
                                  <m:sup>
                                    <m:r>
                                      <a:rPr lang="en-US" sz="2400" b="0" i="1" smtClean="0">
                                        <a:latin typeface="Cambria Math" panose="02040503050406030204" pitchFamily="18" charset="0"/>
                                        <a:cs typeface="Times New Roman"/>
                                      </a:rPr>
                                      <m:t>2</m:t>
                                    </m:r>
                                  </m:sup>
                                </m:sSup>
                              </m:e>
                            </m:rad>
                          </m:den>
                        </m:f>
                      </m:e>
                    </m:nary>
                    <m:r>
                      <a:rPr lang="en-US" sz="2400" b="0" i="1" smtClean="0">
                        <a:latin typeface="Cambria Math" panose="02040503050406030204" pitchFamily="18" charset="0"/>
                        <a:cs typeface="Times New Roman"/>
                      </a:rPr>
                      <m:t>𝑑𝑡</m:t>
                    </m:r>
                    <m:r>
                      <a:rPr lang="en-US" sz="2400" b="0" i="1" smtClean="0">
                        <a:latin typeface="Cambria Math" panose="02040503050406030204" pitchFamily="18" charset="0"/>
                        <a:cs typeface="Times New Roman"/>
                      </a:rPr>
                      <m:t>.</m:t>
                    </m:r>
                  </m:oMath>
                </a14:m>
                <a:r>
                  <a:rPr lang="en-US" sz="2400" dirty="0">
                    <a:latin typeface="Times New Roman"/>
                    <a:cs typeface="Times New Roman"/>
                  </a:rPr>
                  <a:t> </a:t>
                </a: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6920948" cy="4370567"/>
              </a:xfrm>
              <a:blipFill>
                <a:blip r:embed="rId2"/>
                <a:stretch>
                  <a:fillRect l="-1145" r="-1410" b="-2371"/>
                </a:stretch>
              </a:blipFill>
            </p:spPr>
            <p:txBody>
              <a:bodyPr/>
              <a:lstStyle/>
              <a:p>
                <a:r>
                  <a:rPr lang="en-US">
                    <a:noFill/>
                  </a:rPr>
                  <a:t> </a:t>
                </a:r>
              </a:p>
            </p:txBody>
          </p:sp>
        </mc:Fallback>
      </mc:AlternateContent>
      <p:pic>
        <p:nvPicPr>
          <p:cNvPr id="4" name="Picture 3" descr="A graph shows the curve of y equals 1 over t in the first quadrant with the area between 1 and x shaded. &#10;The horizontal axis is labeled t and has 1 and x marked, with x to the right of 1. The vertical axis is y. The curve y equals 1 over t is decreasing in the first quadrant. The area under the curve between 1 and x is shaded and labeled with Area equals ln of x. ">
            <a:extLst>
              <a:ext uri="{FF2B5EF4-FFF2-40B4-BE49-F238E27FC236}">
                <a16:creationId xmlns:a16="http://schemas.microsoft.com/office/drawing/2014/main" id="{0519315C-7EFE-4FCE-9E9B-4F0BEE8C1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363" y="621249"/>
            <a:ext cx="3227456" cy="2935634"/>
          </a:xfrm>
          <a:prstGeom prst="rect">
            <a:avLst/>
          </a:prstGeom>
        </p:spPr>
      </p:pic>
      <p:pic>
        <p:nvPicPr>
          <p:cNvPr id="5" name="Picture 4" descr="A graph shows the curve of y equals 1 over the square root of the quantity 1 minus t squared, between negative 1 and 1 with the area under the curve between 0 and x shaded. &#10;The horizontal axis is labeled t and ranges from negative 1 to 1. The y axis is labeled from 0 to 3. Vertical asymptotes are shown at x equals negative 1 and x equals 1. The graph decreases from the left asymptote to (0, 1), then increases to along the right asymptote. The area between 0 and x, to the right of zero but before 1, is shaded and labeled with Area equals sine inverse of x.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363" y="3556883"/>
            <a:ext cx="3227456" cy="2469592"/>
          </a:xfrm>
          <a:prstGeom prst="rect">
            <a:avLst/>
          </a:prstGeom>
        </p:spPr>
      </p:pic>
    </p:spTree>
    <p:extLst>
      <p:ext uri="{BB962C8B-B14F-4D97-AF65-F5344CB8AC3E}">
        <p14:creationId xmlns:p14="http://schemas.microsoft.com/office/powerpoint/2010/main" val="1971961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5.8 Further Integral Formulas (2 of 5)</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latin typeface="Times New Roman"/>
                <a:cs typeface="Times New Roman"/>
              </a:rPr>
              <a:t>On</a:t>
            </a:r>
            <a:r>
              <a:rPr lang="en-US" spc="65" dirty="0">
                <a:latin typeface="Times New Roman"/>
                <a:cs typeface="Times New Roman"/>
              </a:rPr>
              <a:t> </a:t>
            </a:r>
            <a:r>
              <a:rPr lang="en-US" spc="-5" dirty="0">
                <a:latin typeface="Times New Roman"/>
                <a:cs typeface="Times New Roman"/>
              </a:rPr>
              <a:t>the</a:t>
            </a:r>
            <a:r>
              <a:rPr lang="en-US" spc="7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ther</a:t>
            </a:r>
            <a:r>
              <a:rPr lang="en-US" spc="70" dirty="0">
                <a:latin typeface="Times New Roman"/>
                <a:cs typeface="Times New Roman"/>
              </a:rPr>
              <a:t> </a:t>
            </a:r>
            <a:r>
              <a:rPr lang="en-US" spc="-5" dirty="0">
                <a:latin typeface="Times New Roman"/>
                <a:cs typeface="Times New Roman"/>
              </a:rPr>
              <a:t>hand,</a:t>
            </a:r>
            <a:r>
              <a:rPr lang="en-US" spc="70" dirty="0">
                <a:latin typeface="Times New Roman"/>
                <a:cs typeface="Times New Roman"/>
              </a:rPr>
              <a:t> </a:t>
            </a:r>
            <a:r>
              <a:rPr lang="en-US" spc="-5" dirty="0">
                <a:latin typeface="Times New Roman"/>
                <a:cs typeface="Times New Roman"/>
              </a:rPr>
              <a:t>the</a:t>
            </a:r>
            <a:r>
              <a:rPr lang="en-US" spc="65" dirty="0">
                <a:latin typeface="Times New Roman"/>
                <a:cs typeface="Times New Roman"/>
              </a:rPr>
              <a:t> </a:t>
            </a:r>
            <a:r>
              <a:rPr lang="en-US" spc="-5" dirty="0">
                <a:latin typeface="Times New Roman"/>
                <a:cs typeface="Times New Roman"/>
              </a:rPr>
              <a:t>derivative</a:t>
            </a:r>
            <a:r>
              <a:rPr lang="en-US" spc="70" dirty="0">
                <a:latin typeface="Times New Roman"/>
                <a:cs typeface="Times New Roman"/>
              </a:rPr>
              <a:t> </a:t>
            </a:r>
            <a:r>
              <a:rPr lang="en-US" spc="-5" dirty="0">
                <a:latin typeface="Times New Roman"/>
                <a:cs typeface="Times New Roman"/>
              </a:rPr>
              <a:t>formulas</a:t>
            </a:r>
            <a:r>
              <a:rPr lang="en-US" spc="70" dirty="0">
                <a:latin typeface="Times New Roman"/>
                <a:cs typeface="Times New Roman"/>
              </a:rPr>
              <a:t> </a:t>
            </a:r>
            <a:r>
              <a:rPr lang="en-US" spc="-5" dirty="0">
                <a:latin typeface="Times New Roman"/>
                <a:cs typeface="Times New Roman"/>
              </a:rPr>
              <a:t>from</a:t>
            </a:r>
            <a:r>
              <a:rPr lang="en-US" spc="65" dirty="0">
                <a:latin typeface="Times New Roman"/>
                <a:cs typeface="Times New Roman"/>
              </a:rPr>
              <a:t> </a:t>
            </a:r>
            <a:r>
              <a:rPr lang="en-US" spc="-5" dirty="0">
                <a:latin typeface="Times New Roman"/>
                <a:cs typeface="Times New Roman"/>
              </a:rPr>
              <a:t>Section</a:t>
            </a:r>
            <a:r>
              <a:rPr lang="en-US" spc="70" dirty="0">
                <a:latin typeface="Times New Roman"/>
                <a:cs typeface="Times New Roman"/>
              </a:rPr>
              <a:t> </a:t>
            </a:r>
            <a:r>
              <a:rPr lang="en-US" spc="-10" dirty="0">
                <a:latin typeface="Times New Roman"/>
                <a:cs typeface="Times New Roman"/>
              </a:rPr>
              <a:t>3</a:t>
            </a:r>
            <a:r>
              <a:rPr lang="en-US" spc="-5" dirty="0">
                <a:latin typeface="Times New Roman"/>
                <a:cs typeface="Times New Roman"/>
              </a:rPr>
              <a:t>.8</a:t>
            </a:r>
            <a:r>
              <a:rPr lang="en-US" spc="70" dirty="0">
                <a:latin typeface="Times New Roman"/>
                <a:cs typeface="Times New Roman"/>
              </a:rPr>
              <a:t> </a:t>
            </a:r>
            <a:r>
              <a:rPr lang="en-US" spc="-5" dirty="0">
                <a:latin typeface="Times New Roman"/>
                <a:cs typeface="Times New Roman"/>
              </a:rPr>
              <a:t>yield</a:t>
            </a:r>
            <a:r>
              <a:rPr lang="en-US" spc="70" dirty="0">
                <a:latin typeface="Times New Roman"/>
                <a:cs typeface="Times New Roman"/>
              </a:rPr>
              <a:t> </a:t>
            </a:r>
            <a:r>
              <a:rPr lang="en-US" spc="-5" dirty="0">
                <a:latin typeface="Times New Roman"/>
                <a:cs typeface="Times New Roman"/>
              </a:rPr>
              <a:t>integration</a:t>
            </a:r>
            <a:r>
              <a:rPr lang="en-US" spc="70" dirty="0">
                <a:latin typeface="Times New Roman"/>
                <a:cs typeface="Times New Roman"/>
              </a:rPr>
              <a:t> </a:t>
            </a:r>
            <a:r>
              <a:rPr lang="en-US" spc="-5" dirty="0">
                <a:latin typeface="Times New Roman"/>
                <a:cs typeface="Times New Roman"/>
              </a:rPr>
              <a:t>formulas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ar</a:t>
            </a:r>
            <a:r>
              <a:rPr lang="en-US" spc="-5" dirty="0">
                <a:latin typeface="Times New Roman"/>
                <a:cs typeface="Times New Roman"/>
              </a:rPr>
              <a:t>e </a:t>
            </a:r>
            <a:r>
              <a:rPr lang="en-US" spc="-10" dirty="0">
                <a:latin typeface="Times New Roman"/>
                <a:cs typeface="Times New Roman"/>
              </a:rPr>
              <a:t>usefu</a:t>
            </a:r>
            <a:r>
              <a:rPr lang="en-US" spc="-5" dirty="0">
                <a:latin typeface="Times New Roman"/>
                <a:cs typeface="Times New Roman"/>
              </a:rPr>
              <a:t>l f</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evaluatin</a:t>
            </a:r>
            <a:r>
              <a:rPr lang="en-US" spc="-5" dirty="0">
                <a:latin typeface="Times New Roman"/>
                <a:cs typeface="Times New Roman"/>
              </a:rPr>
              <a:t>g</a:t>
            </a:r>
            <a:r>
              <a:rPr lang="en-US" dirty="0">
                <a:latin typeface="Times New Roman"/>
                <a:cs typeface="Times New Roman"/>
              </a:rPr>
              <a:t> </a:t>
            </a:r>
            <a:r>
              <a:rPr lang="en-US" spc="-10" dirty="0">
                <a:latin typeface="Times New Roman"/>
                <a:cs typeface="Times New Roman"/>
              </a:rPr>
              <a:t>new</a:t>
            </a:r>
            <a:r>
              <a:rPr lang="en-US" dirty="0">
                <a:latin typeface="Times New Roman"/>
                <a:cs typeface="Times New Roman"/>
              </a:rPr>
              <a:t> </a:t>
            </a:r>
            <a:r>
              <a:rPr lang="en-US" spc="-10" dirty="0">
                <a:latin typeface="Times New Roman"/>
                <a:cs typeface="Times New Roman"/>
              </a:rPr>
              <a:t>type</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integrals.</a:t>
            </a:r>
          </a:p>
          <a:p>
            <a:pPr marL="36900" indent="0">
              <a:lnSpc>
                <a:spcPct val="100000"/>
              </a:lnSpc>
              <a:buNone/>
            </a:pPr>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endParaRPr lang="en-US" spc="-10"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p>
        </p:txBody>
      </p:sp>
      <p:pic>
        <p:nvPicPr>
          <p:cNvPr id="4" name="Picture 3" descr="A box titled, &quot;Inverse Trigonometric Function&quot; is shown. There are three rows labeled 2, 3, and 4, respectively, and two columns, each cell containing an equation. The two equations in row 2 are the derivative with respect to x of inverse sine x equals 1 over (the square root of (1 minus x squared)), and the integral with respect to x of  1 over (the square root of (1 minus x squared)) equals inverse sine x plus C. Row 3 contains the derivative with respect to x of inverse tangent x equals 1 over (x squared plus 1), and the integral with respect to x of 1 over (x squared plus 1) equals inverse tangent x plus C. Row 4 contains the derivative with respect to x of inverse secant x equals 1 over ((the absolute value of x) (the square root of (x squared minus 1))), and the integral with respect to x of 1 over ((the absolute value of x) (the square root of (x squared minus 1))) ">
            <a:extLst>
              <a:ext uri="{FF2B5EF4-FFF2-40B4-BE49-F238E27FC236}">
                <a16:creationId xmlns:a16="http://schemas.microsoft.com/office/drawing/2014/main" id="{C909E3F1-ED63-4F67-ADB9-1B97DC196920}"/>
              </a:ext>
            </a:extLst>
          </p:cNvPr>
          <p:cNvPicPr>
            <a:picLocks noChangeAspect="1"/>
          </p:cNvPicPr>
          <p:nvPr/>
        </p:nvPicPr>
        <p:blipFill>
          <a:blip r:embed="rId2"/>
          <a:stretch>
            <a:fillRect/>
          </a:stretch>
        </p:blipFill>
        <p:spPr>
          <a:xfrm>
            <a:off x="2482079" y="2613201"/>
            <a:ext cx="8124064" cy="2629485"/>
          </a:xfrm>
          <a:prstGeom prst="rect">
            <a:avLst/>
          </a:prstGeom>
        </p:spPr>
      </p:pic>
    </p:spTree>
    <p:extLst>
      <p:ext uri="{BB962C8B-B14F-4D97-AF65-F5344CB8AC3E}">
        <p14:creationId xmlns:p14="http://schemas.microsoft.com/office/powerpoint/2010/main" val="31121949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5.8 Further Integral Formulas (3 of 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t>In this list, </a:t>
                </a:r>
                <a:r>
                  <a:rPr lang="en-US" spc="-10" dirty="0"/>
                  <a:t>we </a:t>
                </a:r>
                <a:r>
                  <a:rPr lang="en-US" spc="-5" dirty="0"/>
                  <a:t>omit the integral formulas</a:t>
                </a:r>
                <a:r>
                  <a:rPr lang="en-US" dirty="0"/>
                  <a:t> </a:t>
                </a:r>
                <a:r>
                  <a:rPr lang="en-US" spc="-5" dirty="0"/>
                  <a:t>corresponding</a:t>
                </a:r>
                <a:r>
                  <a:rPr lang="en-US" dirty="0"/>
                  <a:t> </a:t>
                </a:r>
                <a:r>
                  <a:rPr lang="en-US" spc="-5" dirty="0"/>
                  <a:t>to</a:t>
                </a:r>
                <a:r>
                  <a:rPr lang="en-US" dirty="0"/>
                  <a:t> </a:t>
                </a:r>
                <a:r>
                  <a:rPr lang="en-US" spc="-5" dirty="0"/>
                  <a:t>the</a:t>
                </a:r>
                <a:r>
                  <a:rPr lang="en-US" dirty="0"/>
                  <a:t> </a:t>
                </a:r>
                <a:r>
                  <a:rPr lang="en-US" spc="-5" dirty="0"/>
                  <a:t>derivatives</a:t>
                </a:r>
                <a:r>
                  <a:rPr lang="en-US" dirty="0"/>
                  <a:t> </a:t>
                </a:r>
                <a:r>
                  <a:rPr lang="en-US" spc="-5" dirty="0"/>
                  <a:t>of </a:t>
                </a:r>
                <a:r>
                  <a:rPr lang="en-US" i="1" spc="-5" dirty="0"/>
                  <a:t>y</a:t>
                </a:r>
                <a:r>
                  <a:rPr lang="en-US" i="1" spc="75" dirty="0"/>
                  <a:t> </a:t>
                </a:r>
                <a:r>
                  <a:rPr lang="en-US" spc="-25" dirty="0"/>
                  <a:t>=</a:t>
                </a:r>
                <a:r>
                  <a:rPr lang="en-US" spc="-40" dirty="0"/>
                  <a:t> </a:t>
                </a:r>
                <a:r>
                  <a:rPr lang="en-US" spc="-10" dirty="0"/>
                  <a:t>co</a:t>
                </a:r>
                <a:r>
                  <a:rPr lang="en-US" spc="-5" dirty="0"/>
                  <a:t>s</a:t>
                </a:r>
                <a:r>
                  <a:rPr lang="en-US" spc="-209" baseline="25925" dirty="0"/>
                  <a:t>−</a:t>
                </a:r>
                <a:r>
                  <a:rPr lang="en-US" baseline="25925" dirty="0"/>
                  <a:t>1</a:t>
                </a:r>
                <a:r>
                  <a:rPr lang="en-US" spc="82" baseline="25925" dirty="0"/>
                  <a:t> </a:t>
                </a:r>
                <a:r>
                  <a:rPr lang="en-US" i="1" spc="-5" dirty="0"/>
                  <a:t>x</a:t>
                </a:r>
                <a:r>
                  <a:rPr lang="en-US" i="1" spc="-165" dirty="0"/>
                  <a:t> </a:t>
                </a:r>
                <a:r>
                  <a:rPr lang="en-US" spc="-5" dirty="0"/>
                  <a:t>,</a:t>
                </a:r>
                <a:r>
                  <a:rPr lang="en-US" spc="75" dirty="0"/>
                  <a:t> </a:t>
                </a:r>
                <a:r>
                  <a:rPr lang="en-US" i="1" spc="-5" dirty="0"/>
                  <a:t>y </a:t>
                </a:r>
                <a:r>
                  <a:rPr lang="en-US" spc="-25" dirty="0"/>
                  <a:t>= </a:t>
                </a:r>
                <a:r>
                  <a:rPr lang="en-US" spc="-10" dirty="0"/>
                  <a:t>co</a:t>
                </a:r>
                <a:r>
                  <a:rPr lang="en-US" spc="-5" dirty="0"/>
                  <a:t>t</a:t>
                </a:r>
                <a:r>
                  <a:rPr lang="en-US" spc="-209" baseline="25925" dirty="0"/>
                  <a:t>−</a:t>
                </a:r>
                <a:r>
                  <a:rPr lang="en-US" baseline="25925" dirty="0"/>
                  <a:t>1</a:t>
                </a:r>
                <a:r>
                  <a:rPr lang="en-US" spc="82" baseline="25925" dirty="0"/>
                  <a:t> </a:t>
                </a:r>
                <a:r>
                  <a:rPr lang="en-US" i="1" spc="-5" dirty="0"/>
                  <a:t>x</a:t>
                </a:r>
                <a:r>
                  <a:rPr lang="en-US" i="1" spc="-165" dirty="0"/>
                  <a:t> </a:t>
                </a:r>
                <a:r>
                  <a:rPr lang="en-US" spc="-5" dirty="0"/>
                  <a:t>,</a:t>
                </a:r>
                <a:r>
                  <a:rPr lang="en-US" spc="10" dirty="0"/>
                  <a:t> </a:t>
                </a:r>
                <a:r>
                  <a:rPr lang="en-US" spc="-10" dirty="0"/>
                  <a:t>an</a:t>
                </a:r>
                <a:r>
                  <a:rPr lang="en-US" spc="-5" dirty="0"/>
                  <a:t>d </a:t>
                </a:r>
                <a:r>
                  <a:rPr lang="en-US" i="1" spc="-5" dirty="0"/>
                  <a:t>y</a:t>
                </a:r>
                <a:r>
                  <a:rPr lang="en-US" i="1" spc="75" dirty="0"/>
                  <a:t> </a:t>
                </a:r>
                <a:r>
                  <a:rPr lang="en-US" spc="-25" dirty="0"/>
                  <a:t>=</a:t>
                </a:r>
                <a:r>
                  <a:rPr lang="en-US" spc="-40" dirty="0"/>
                  <a:t> </a:t>
                </a:r>
                <a:r>
                  <a:rPr lang="en-US" spc="-5" dirty="0"/>
                  <a:t>csc</a:t>
                </a:r>
                <a:r>
                  <a:rPr lang="en-US" spc="-209" baseline="25925" dirty="0"/>
                  <a:t>−</a:t>
                </a:r>
                <a:r>
                  <a:rPr lang="en-US" baseline="25925" dirty="0"/>
                  <a:t>1</a:t>
                </a:r>
                <a:r>
                  <a:rPr lang="en-US" spc="82" baseline="25925" dirty="0"/>
                  <a:t> </a:t>
                </a:r>
                <a:r>
                  <a:rPr lang="en-US" i="1" spc="-5" dirty="0"/>
                  <a:t>x</a:t>
                </a:r>
                <a:r>
                  <a:rPr lang="en-US" i="1" spc="100" dirty="0"/>
                  <a:t> </a:t>
                </a:r>
                <a:r>
                  <a:rPr lang="en-US" spc="-10" dirty="0"/>
                  <a:t>becaus</a:t>
                </a:r>
                <a:r>
                  <a:rPr lang="en-US" spc="-5" dirty="0"/>
                  <a:t>e t</a:t>
                </a:r>
                <a:r>
                  <a:rPr lang="en-US" spc="-10" dirty="0"/>
                  <a:t>hei</a:t>
                </a:r>
                <a:r>
                  <a:rPr lang="en-US" spc="-5" dirty="0"/>
                  <a:t>r</a:t>
                </a:r>
                <a:r>
                  <a:rPr lang="en-US" spc="10" dirty="0"/>
                  <a:t> </a:t>
                </a:r>
                <a:r>
                  <a:rPr lang="en-US" spc="-10" dirty="0"/>
                  <a:t>derivative</a:t>
                </a:r>
                <a:r>
                  <a:rPr lang="en-US" spc="-5" dirty="0"/>
                  <a:t>s</a:t>
                </a:r>
                <a:r>
                  <a:rPr lang="en-US" spc="15" dirty="0"/>
                  <a:t> </a:t>
                </a:r>
                <a:r>
                  <a:rPr lang="en-US" spc="-10" dirty="0"/>
                  <a:t>ar</a:t>
                </a:r>
                <a:r>
                  <a:rPr lang="en-US" spc="-5" dirty="0"/>
                  <a:t>e</a:t>
                </a:r>
                <a:r>
                  <a:rPr lang="en-US" spc="10" dirty="0"/>
                  <a:t> </a:t>
                </a:r>
                <a:r>
                  <a:rPr lang="en-US" spc="-5" dirty="0"/>
                  <a:t>t</a:t>
                </a:r>
                <a:r>
                  <a:rPr lang="en-US" spc="-10" dirty="0"/>
                  <a:t>h</a:t>
                </a:r>
                <a:r>
                  <a:rPr lang="en-US" spc="-5" dirty="0"/>
                  <a:t>e</a:t>
                </a:r>
                <a:r>
                  <a:rPr lang="en-US" spc="10" dirty="0"/>
                  <a:t> </a:t>
                </a:r>
                <a:r>
                  <a:rPr lang="en-US" spc="-10" dirty="0"/>
                  <a:t>negativ</a:t>
                </a:r>
                <a:r>
                  <a:rPr lang="en-US" spc="-5" dirty="0"/>
                  <a:t>e </a:t>
                </a:r>
                <a:r>
                  <a:rPr lang="en-US" spc="-10" dirty="0"/>
                  <a:t>o</a:t>
                </a:r>
                <a:r>
                  <a:rPr lang="en-US" spc="-5" dirty="0"/>
                  <a:t>f </a:t>
                </a:r>
                <a:r>
                  <a:rPr lang="en-US" spc="-10" dirty="0"/>
                  <a:t>th</a:t>
                </a:r>
                <a:r>
                  <a:rPr lang="en-US" spc="-5" dirty="0"/>
                  <a:t>e</a:t>
                </a:r>
                <a:r>
                  <a:rPr lang="en-US" spc="20" dirty="0"/>
                  <a:t> </a:t>
                </a:r>
                <a:r>
                  <a:rPr lang="en-US" spc="-10" dirty="0"/>
                  <a:t>derivative</a:t>
                </a:r>
                <a:r>
                  <a:rPr lang="en-US" spc="-5" dirty="0"/>
                  <a:t>s</a:t>
                </a:r>
                <a:r>
                  <a:rPr lang="en-US" spc="20" dirty="0"/>
                  <a:t> </a:t>
                </a:r>
                <a:r>
                  <a:rPr lang="en-US" spc="-10" dirty="0"/>
                  <a:t>o</a:t>
                </a:r>
                <a:r>
                  <a:rPr lang="en-US" spc="-5" dirty="0"/>
                  <a:t>f </a:t>
                </a:r>
                <a:r>
                  <a:rPr lang="en-US" i="1" spc="-5" dirty="0"/>
                  <a:t>y</a:t>
                </a:r>
                <a:r>
                  <a:rPr lang="en-US" i="1" spc="75" dirty="0"/>
                  <a:t> </a:t>
                </a:r>
                <a:r>
                  <a:rPr lang="en-US" spc="-25" dirty="0"/>
                  <a:t>=</a:t>
                </a:r>
                <a:r>
                  <a:rPr lang="en-US" spc="-40" dirty="0"/>
                  <a:t> </a:t>
                </a:r>
                <a:r>
                  <a:rPr lang="en-US" spc="-5" dirty="0"/>
                  <a:t>si</a:t>
                </a:r>
                <a:r>
                  <a:rPr lang="en-US" spc="-10" dirty="0"/>
                  <a:t>n</a:t>
                </a:r>
                <a:r>
                  <a:rPr lang="en-US" spc="-209" baseline="29629" dirty="0"/>
                  <a:t>−</a:t>
                </a:r>
                <a:r>
                  <a:rPr lang="en-US" baseline="29629" dirty="0"/>
                  <a:t>1</a:t>
                </a:r>
                <a:r>
                  <a:rPr lang="en-US" spc="82" baseline="29629" dirty="0"/>
                  <a:t> </a:t>
                </a:r>
                <a:r>
                  <a:rPr lang="en-US" i="1" spc="-5" dirty="0"/>
                  <a:t>x</a:t>
                </a:r>
                <a:r>
                  <a:rPr lang="en-US" spc="-5" dirty="0"/>
                  <a:t>,</a:t>
                </a:r>
                <a:r>
                  <a:rPr lang="en-US" spc="85" dirty="0"/>
                  <a:t> </a:t>
                </a:r>
                <a:r>
                  <a:rPr lang="en-US" i="1" spc="-5" dirty="0"/>
                  <a:t>y</a:t>
                </a:r>
                <a:r>
                  <a:rPr lang="en-US" i="1" spc="75" dirty="0"/>
                  <a:t> </a:t>
                </a:r>
                <a:r>
                  <a:rPr lang="en-US" spc="-25" dirty="0"/>
                  <a:t>=</a:t>
                </a:r>
                <a:r>
                  <a:rPr lang="en-US" spc="-40" dirty="0"/>
                  <a:t> </a:t>
                </a:r>
                <a:r>
                  <a:rPr lang="en-US" spc="-5" dirty="0"/>
                  <a:t>tan</a:t>
                </a:r>
                <a:r>
                  <a:rPr lang="en-US" spc="-209" baseline="25925" dirty="0"/>
                  <a:t>−</a:t>
                </a:r>
                <a:r>
                  <a:rPr lang="en-US" baseline="25925" dirty="0"/>
                  <a:t>1</a:t>
                </a:r>
                <a:r>
                  <a:rPr lang="en-US" spc="82" baseline="25925" dirty="0"/>
                  <a:t> </a:t>
                </a:r>
                <a:r>
                  <a:rPr lang="en-US" i="1" spc="-5" dirty="0"/>
                  <a:t>x</a:t>
                </a:r>
                <a:r>
                  <a:rPr lang="en-US" i="1" spc="-165" dirty="0"/>
                  <a:t> </a:t>
                </a:r>
                <a:r>
                  <a:rPr lang="en-US" spc="-5" dirty="0"/>
                  <a:t>,</a:t>
                </a:r>
                <a:r>
                  <a:rPr lang="en-US" spc="20" dirty="0"/>
                  <a:t> </a:t>
                </a:r>
                <a:r>
                  <a:rPr lang="en-US" spc="-10" dirty="0"/>
                  <a:t>an</a:t>
                </a:r>
                <a:r>
                  <a:rPr lang="en-US" spc="-5" dirty="0"/>
                  <a:t>d</a:t>
                </a:r>
                <a:r>
                  <a:rPr lang="en-US" spc="85" dirty="0"/>
                  <a:t> </a:t>
                </a:r>
                <a:r>
                  <a:rPr lang="en-US" i="1" spc="-5" dirty="0"/>
                  <a:t>y</a:t>
                </a:r>
                <a:r>
                  <a:rPr lang="en-US" i="1" spc="75" dirty="0"/>
                  <a:t> </a:t>
                </a:r>
                <a:r>
                  <a:rPr lang="en-US" spc="-25" dirty="0"/>
                  <a:t>=</a:t>
                </a:r>
                <a:r>
                  <a:rPr lang="en-US" spc="-40" dirty="0"/>
                  <a:t> </a:t>
                </a:r>
                <a:r>
                  <a:rPr lang="en-US" spc="-5" dirty="0"/>
                  <a:t>sec</a:t>
                </a:r>
                <a:r>
                  <a:rPr lang="en-US" spc="-209" baseline="25925" dirty="0"/>
                  <a:t>−</a:t>
                </a:r>
                <a:r>
                  <a:rPr lang="en-US" baseline="25925" dirty="0"/>
                  <a:t>1</a:t>
                </a:r>
                <a:r>
                  <a:rPr lang="en-US" spc="82" baseline="25925" dirty="0"/>
                  <a:t> </a:t>
                </a:r>
                <a:r>
                  <a:rPr lang="en-US" i="1" spc="-5" dirty="0"/>
                  <a:t>x</a:t>
                </a:r>
                <a:r>
                  <a:rPr lang="en-US" i="1" spc="-165" dirty="0"/>
                  <a:t> </a:t>
                </a:r>
                <a:r>
                  <a:rPr lang="en-US" spc="-5" dirty="0"/>
                  <a:t>,</a:t>
                </a:r>
                <a:r>
                  <a:rPr lang="en-US" spc="20" dirty="0"/>
                  <a:t> </a:t>
                </a:r>
                <a:r>
                  <a:rPr lang="en-US" spc="-5" dirty="0"/>
                  <a:t>r</a:t>
                </a:r>
                <a:r>
                  <a:rPr lang="en-US" spc="-10" dirty="0"/>
                  <a:t>espectively</a:t>
                </a:r>
                <a:r>
                  <a:rPr lang="en-US" spc="-5" dirty="0"/>
                  <a:t>.</a:t>
                </a:r>
                <a:r>
                  <a:rPr lang="en-US" spc="20" dirty="0"/>
                  <a:t> </a:t>
                </a:r>
                <a:r>
                  <a:rPr lang="en-US" spc="-15" dirty="0"/>
                  <a:t>Th</a:t>
                </a:r>
                <a:r>
                  <a:rPr lang="en-US" spc="-5" dirty="0"/>
                  <a:t>e</a:t>
                </a:r>
                <a:r>
                  <a:rPr lang="en-US" spc="20" dirty="0"/>
                  <a:t> </a:t>
                </a:r>
                <a:r>
                  <a:rPr lang="en-US" spc="-10" dirty="0"/>
                  <a:t>omitted </a:t>
                </a:r>
                <a:r>
                  <a:rPr lang="en-US" spc="-5" dirty="0"/>
                  <a:t>derivatives do</a:t>
                </a:r>
                <a:r>
                  <a:rPr lang="en-US" dirty="0"/>
                  <a:t> </a:t>
                </a:r>
                <a:r>
                  <a:rPr lang="en-US" spc="-5" dirty="0"/>
                  <a:t>not</a:t>
                </a:r>
                <a:r>
                  <a:rPr lang="en-US" dirty="0"/>
                  <a:t> </a:t>
                </a:r>
                <a:r>
                  <a:rPr lang="en-US" spc="-5" dirty="0"/>
                  <a:t>result</a:t>
                </a:r>
                <a:r>
                  <a:rPr lang="en-US" dirty="0"/>
                  <a:t> </a:t>
                </a:r>
                <a:r>
                  <a:rPr lang="en-US" spc="-5" dirty="0"/>
                  <a:t>in</a:t>
                </a:r>
                <a:r>
                  <a:rPr lang="en-US" dirty="0"/>
                  <a:t> </a:t>
                </a:r>
                <a:r>
                  <a:rPr lang="en-US" spc="-5" dirty="0"/>
                  <a:t>antiderivative</a:t>
                </a:r>
                <a:r>
                  <a:rPr lang="en-US" dirty="0"/>
                  <a:t> </a:t>
                </a:r>
                <a:r>
                  <a:rPr lang="en-US" spc="-5" dirty="0"/>
                  <a:t>formulas</a:t>
                </a:r>
                <a:r>
                  <a:rPr lang="en-US" dirty="0"/>
                  <a:t> </a:t>
                </a:r>
                <a:r>
                  <a:rPr lang="en-US" spc="-5" dirty="0"/>
                  <a:t>for</a:t>
                </a:r>
                <a:r>
                  <a:rPr lang="en-US" dirty="0"/>
                  <a:t> </a:t>
                </a:r>
                <a:r>
                  <a:rPr lang="en-US" spc="-10" dirty="0"/>
                  <a:t>new</a:t>
                </a:r>
                <a:r>
                  <a:rPr lang="en-US" dirty="0"/>
                  <a:t> </a:t>
                </a:r>
                <a:r>
                  <a:rPr lang="en-US" spc="-5" dirty="0"/>
                  <a:t>functions,</a:t>
                </a:r>
                <a:r>
                  <a:rPr lang="en-US" dirty="0"/>
                  <a:t> </a:t>
                </a:r>
                <a:r>
                  <a:rPr lang="en-US" spc="-5" dirty="0"/>
                  <a:t>just</a:t>
                </a:r>
                <a:r>
                  <a:rPr lang="en-US" dirty="0"/>
                  <a:t> </a:t>
                </a:r>
                <a:r>
                  <a:rPr lang="en-US" spc="-10" dirty="0"/>
                  <a:t>a</a:t>
                </a:r>
                <a:r>
                  <a:rPr lang="en-US" spc="-5" dirty="0"/>
                  <a:t>lternate </a:t>
                </a:r>
                <a:r>
                  <a:rPr lang="en-US" spc="-10" dirty="0"/>
                  <a:t>formula</a:t>
                </a:r>
                <a:r>
                  <a:rPr lang="en-US" spc="-5" dirty="0"/>
                  <a:t>s </a:t>
                </a:r>
                <a:r>
                  <a:rPr lang="en-US" spc="-10" dirty="0"/>
                  <a:t>fo</a:t>
                </a:r>
                <a:r>
                  <a:rPr lang="en-US" spc="-5" dirty="0"/>
                  <a:t>r f</a:t>
                </a:r>
                <a:r>
                  <a:rPr lang="en-US" spc="-10" dirty="0"/>
                  <a:t>unction</a:t>
                </a:r>
                <a:r>
                  <a:rPr lang="en-US" spc="-5" dirty="0"/>
                  <a:t>s</a:t>
                </a:r>
                <a:r>
                  <a:rPr lang="en-US" dirty="0"/>
                  <a:t> </a:t>
                </a:r>
                <a:r>
                  <a:rPr lang="en-US" spc="-10" dirty="0"/>
                  <a:t>fo</a:t>
                </a:r>
                <a:r>
                  <a:rPr lang="en-US" spc="-5" dirty="0"/>
                  <a:t>r </a:t>
                </a:r>
                <a:r>
                  <a:rPr lang="en-US" spc="-10" dirty="0"/>
                  <a:t>whic</a:t>
                </a:r>
                <a:r>
                  <a:rPr lang="en-US" spc="-5" dirty="0"/>
                  <a:t>h </a:t>
                </a:r>
                <a:r>
                  <a:rPr lang="en-US" spc="-15" dirty="0"/>
                  <a:t>w</a:t>
                </a:r>
                <a:r>
                  <a:rPr lang="en-US" spc="-5" dirty="0"/>
                  <a:t>e </a:t>
                </a:r>
                <a:r>
                  <a:rPr lang="en-US" spc="-10" dirty="0"/>
                  <a:t>hav</a:t>
                </a:r>
                <a:r>
                  <a:rPr lang="en-US" spc="-5" dirty="0"/>
                  <a:t>e</a:t>
                </a:r>
                <a:r>
                  <a:rPr lang="en-US" dirty="0"/>
                  <a:t> </a:t>
                </a:r>
                <a:r>
                  <a:rPr lang="en-US" spc="-5" dirty="0"/>
                  <a:t>a f</a:t>
                </a:r>
                <a:r>
                  <a:rPr lang="en-US" spc="-10" dirty="0"/>
                  <a:t>ormul</a:t>
                </a:r>
                <a:r>
                  <a:rPr lang="en-US" spc="-5" dirty="0"/>
                  <a:t>a </a:t>
                </a:r>
                <a:r>
                  <a:rPr lang="en-US" spc="-10" dirty="0"/>
                  <a:t>above</a:t>
                </a:r>
                <a:r>
                  <a:rPr lang="en-US" spc="-5" dirty="0"/>
                  <a:t>.</a:t>
                </a:r>
                <a:r>
                  <a:rPr lang="en-US" dirty="0"/>
                  <a:t> </a:t>
                </a:r>
                <a:r>
                  <a:rPr lang="en-US" spc="-15" dirty="0"/>
                  <a:t>Fo</a:t>
                </a:r>
                <a:r>
                  <a:rPr lang="en-US" spc="-5" dirty="0"/>
                  <a:t>r</a:t>
                </a:r>
                <a:r>
                  <a:rPr lang="en-US" dirty="0"/>
                  <a:t> </a:t>
                </a:r>
                <a:r>
                  <a:rPr lang="en-US" spc="-10" dirty="0"/>
                  <a:t>example,</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400" i="1" smtClean="0">
                              <a:latin typeface="Cambria Math" panose="02040503050406030204" pitchFamily="18" charset="0"/>
                              <a:cs typeface="Times New Roman"/>
                            </a:rPr>
                          </m:ctrlPr>
                        </m:naryPr>
                        <m:sub/>
                        <m:sup/>
                        <m:e>
                          <m:f>
                            <m:fPr>
                              <m:ctrlPr>
                                <a:rPr lang="en-US" sz="240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ad>
                                <m:radPr>
                                  <m:degHide m:val="on"/>
                                  <m:ctrlPr>
                                    <a:rPr lang="en-US" sz="2400" i="1" smtClean="0">
                                      <a:latin typeface="Cambria Math" panose="02040503050406030204" pitchFamily="18" charset="0"/>
                                      <a:cs typeface="Times New Roman"/>
                                    </a:rPr>
                                  </m:ctrlPr>
                                </m:radPr>
                                <m:deg/>
                                <m:e>
                                  <m:r>
                                    <a:rPr lang="en-US" sz="2400" b="0" i="1" smtClean="0">
                                      <a:latin typeface="Cambria Math" panose="02040503050406030204" pitchFamily="18" charset="0"/>
                                      <a:cs typeface="Times New Roman"/>
                                    </a:rPr>
                                    <m:t>1−</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e>
                              </m:rad>
                            </m:den>
                          </m:f>
                        </m:e>
                      </m:nary>
                      <m:r>
                        <a:rPr lang="en-US" sz="2400" b="0" i="1" smtClean="0">
                          <a:latin typeface="Cambria Math" panose="02040503050406030204" pitchFamily="18" charset="0"/>
                          <a:cs typeface="Times New Roman"/>
                        </a:rPr>
                        <m:t>𝑑𝑥</m:t>
                      </m:r>
                      <m:r>
                        <a:rPr lang="en-US" sz="2400" b="0" i="1" smtClean="0">
                          <a:latin typeface="Cambria Math" panose="02040503050406030204" pitchFamily="18" charset="0"/>
                          <a:cs typeface="Times New Roman"/>
                        </a:rPr>
                        <m:t>=−</m:t>
                      </m:r>
                      <m:func>
                        <m:funcPr>
                          <m:ctrlPr>
                            <a:rPr lang="en-US" sz="2400" b="0" i="1" smtClean="0">
                              <a:latin typeface="Cambria Math" panose="02040503050406030204" pitchFamily="18" charset="0"/>
                              <a:cs typeface="Times New Roman"/>
                            </a:rPr>
                          </m:ctrlPr>
                        </m:funcPr>
                        <m:fName>
                          <m:sSup>
                            <m:sSupPr>
                              <m:ctrlPr>
                                <a:rPr lang="en-US" sz="2400" b="0" i="1" smtClean="0">
                                  <a:latin typeface="Cambria Math" panose="02040503050406030204" pitchFamily="18" charset="0"/>
                                  <a:cs typeface="Times New Roman"/>
                                </a:rPr>
                              </m:ctrlPr>
                            </m:sSupPr>
                            <m:e>
                              <m:r>
                                <m:rPr>
                                  <m:sty m:val="p"/>
                                </m:rPr>
                                <a:rPr lang="en-US" sz="2400" b="0" i="0" smtClean="0">
                                  <a:latin typeface="Cambria Math" panose="02040503050406030204" pitchFamily="18" charset="0"/>
                                  <a:cs typeface="Times New Roman"/>
                                </a:rPr>
                                <m:t>cos</m:t>
                              </m:r>
                            </m:e>
                            <m:sup>
                              <m:r>
                                <a:rPr lang="en-US" sz="2400" b="0" i="1" smtClean="0">
                                  <a:latin typeface="Cambria Math" panose="02040503050406030204" pitchFamily="18" charset="0"/>
                                  <a:cs typeface="Times New Roman"/>
                                </a:rPr>
                                <m:t>−1</m:t>
                              </m:r>
                            </m:sup>
                          </m:sSup>
                        </m:fName>
                        <m:e>
                          <m:r>
                            <a:rPr lang="en-US" sz="2400" b="0" i="1" smtClean="0">
                              <a:latin typeface="Cambria Math" panose="02040503050406030204" pitchFamily="18" charset="0"/>
                              <a:cs typeface="Times New Roman"/>
                            </a:rPr>
                            <m:t>𝑥</m:t>
                          </m:r>
                        </m:e>
                      </m:func>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𝐶</m:t>
                      </m:r>
                    </m:oMath>
                  </m:oMathPara>
                </a14:m>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615"/>
                </a:stretch>
              </a:blipFill>
            </p:spPr>
            <p:txBody>
              <a:bodyPr/>
              <a:lstStyle/>
              <a:p>
                <a:r>
                  <a:rPr lang="en-US">
                    <a:noFill/>
                  </a:rPr>
                  <a:t> </a:t>
                </a:r>
              </a:p>
            </p:txBody>
          </p:sp>
        </mc:Fallback>
      </mc:AlternateContent>
    </p:spTree>
    <p:extLst>
      <p:ext uri="{BB962C8B-B14F-4D97-AF65-F5344CB8AC3E}">
        <p14:creationId xmlns:p14="http://schemas.microsoft.com/office/powerpoint/2010/main" val="172399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3100" dirty="0"/>
              <a:t>5.1 Approximating and Computing Area</a:t>
            </a: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dirty="0">
                    <a:latin typeface="Times New Roman"/>
                    <a:cs typeface="Times New Roman"/>
                  </a:rPr>
                  <a:t>For example, </a:t>
                </a:r>
                <a14:m>
                  <m:oMath xmlns:m="http://schemas.openxmlformats.org/officeDocument/2006/math">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𝑗</m:t>
                        </m:r>
                        <m:r>
                          <a:rPr lang="en-US" i="1">
                            <a:latin typeface="Cambria Math" panose="02040503050406030204" pitchFamily="18" charset="0"/>
                            <a:cs typeface="Times New Roman"/>
                          </a:rPr>
                          <m:t>=3</m:t>
                        </m:r>
                      </m:sub>
                      <m:sup>
                        <m:r>
                          <a:rPr lang="en-US" i="1">
                            <a:latin typeface="Cambria Math" panose="02040503050406030204" pitchFamily="18" charset="0"/>
                            <a:cs typeface="Times New Roman"/>
                          </a:rPr>
                          <m:t>5</m:t>
                        </m:r>
                      </m:sup>
                      <m:e>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𝑗</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r>
                          <a:rPr lang="en-US" i="1">
                            <a:latin typeface="Cambria Math" panose="02040503050406030204" pitchFamily="18" charset="0"/>
                            <a:cs typeface="Times New Roman"/>
                          </a:rPr>
                          <m:t>𝑗</m:t>
                        </m:r>
                        <m:r>
                          <a:rPr lang="en-US" i="1">
                            <a:latin typeface="Cambria Math" panose="02040503050406030204" pitchFamily="18" charset="0"/>
                            <a:cs typeface="Times New Roman"/>
                          </a:rPr>
                          <m:t>)</m:t>
                        </m:r>
                      </m:e>
                    </m:nary>
                    <m:r>
                      <a:rPr lang="en-US" i="1">
                        <a:latin typeface="Cambria Math" panose="02040503050406030204" pitchFamily="18" charset="0"/>
                        <a:cs typeface="Times New Roman"/>
                      </a:rPr>
                      <m:t>=</m:t>
                    </m:r>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𝑗</m:t>
                        </m:r>
                        <m:r>
                          <a:rPr lang="en-US" i="1">
                            <a:latin typeface="Cambria Math" panose="02040503050406030204" pitchFamily="18" charset="0"/>
                            <a:cs typeface="Times New Roman"/>
                          </a:rPr>
                          <m:t>=3</m:t>
                        </m:r>
                      </m:sub>
                      <m:sup>
                        <m:r>
                          <a:rPr lang="en-US" i="1">
                            <a:latin typeface="Cambria Math" panose="02040503050406030204" pitchFamily="18" charset="0"/>
                            <a:cs typeface="Times New Roman"/>
                          </a:rPr>
                          <m:t>5</m:t>
                        </m:r>
                      </m:sup>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𝑗</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𝑗</m:t>
                            </m:r>
                            <m:r>
                              <a:rPr lang="en-US" i="1">
                                <a:latin typeface="Cambria Math" panose="02040503050406030204" pitchFamily="18" charset="0"/>
                                <a:cs typeface="Times New Roman"/>
                              </a:rPr>
                              <m:t>=3</m:t>
                            </m:r>
                          </m:sub>
                          <m:sup>
                            <m:r>
                              <a:rPr lang="en-US" i="1">
                                <a:latin typeface="Cambria Math" panose="02040503050406030204" pitchFamily="18" charset="0"/>
                                <a:cs typeface="Times New Roman"/>
                              </a:rPr>
                              <m:t>5</m:t>
                            </m:r>
                          </m:sup>
                          <m:e>
                            <m:r>
                              <a:rPr lang="en-US" i="1">
                                <a:latin typeface="Cambria Math" panose="02040503050406030204" pitchFamily="18" charset="0"/>
                                <a:cs typeface="Times New Roman"/>
                              </a:rPr>
                              <m:t>𝑗</m:t>
                            </m:r>
                          </m:e>
                        </m:nary>
                        <m:r>
                          <a:rPr lang="en-US" i="1">
                            <a:latin typeface="Cambria Math" panose="02040503050406030204" pitchFamily="18" charset="0"/>
                            <a:cs typeface="Times New Roman"/>
                          </a:rPr>
                          <m:t>=</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9+16+25</m:t>
                            </m:r>
                          </m:e>
                        </m:d>
                        <m:r>
                          <a:rPr lang="en-US" i="1">
                            <a:latin typeface="Cambria Math" panose="02040503050406030204" pitchFamily="18" charset="0"/>
                            <a:cs typeface="Times New Roman"/>
                          </a:rPr>
                          <m:t>+</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3+4+5</m:t>
                            </m:r>
                          </m:e>
                        </m:d>
                        <m:r>
                          <a:rPr lang="en-US" i="1">
                            <a:latin typeface="Cambria Math" panose="02040503050406030204" pitchFamily="18" charset="0"/>
                            <a:cs typeface="Times New Roman"/>
                          </a:rPr>
                          <m:t>=62</m:t>
                        </m:r>
                      </m:e>
                    </m:nary>
                    <m:r>
                      <a:rPr lang="en-US" i="1">
                        <a:latin typeface="Cambria Math" panose="02040503050406030204" pitchFamily="18" charset="0"/>
                        <a:cs typeface="Times New Roman"/>
                      </a:rPr>
                      <m:t>.</m:t>
                    </m:r>
                  </m:oMath>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dirty="0"/>
                  <a:t>The linearity properties can be used to write a single summation as a linear combination of several summations: </a:t>
                </a:r>
                <a14:m>
                  <m:oMath xmlns:m="http://schemas.openxmlformats.org/officeDocument/2006/math">
                    <m:nary>
                      <m:naryPr>
                        <m:chr m:val="∑"/>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100</m:t>
                        </m:r>
                      </m:sup>
                      <m:e>
                        <m:r>
                          <a:rPr lang="en-US" b="0" i="1" smtClean="0">
                            <a:latin typeface="Cambria Math" panose="02040503050406030204" pitchFamily="18" charset="0"/>
                            <a:cs typeface="Times New Roman"/>
                          </a:rPr>
                          <m:t>(7</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𝑘</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−4</m:t>
                        </m:r>
                        <m: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+9)</m:t>
                        </m:r>
                      </m:e>
                    </m:nary>
                    <m:r>
                      <a:rPr lang="en-US" b="0" i="1" smtClean="0">
                        <a:latin typeface="Cambria Math" panose="02040503050406030204" pitchFamily="18" charset="0"/>
                        <a:cs typeface="Times New Roman"/>
                      </a:rPr>
                      <m:t>=7</m:t>
                    </m:r>
                    <m:nary>
                      <m:naryPr>
                        <m:chr m:val="∑"/>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100</m:t>
                        </m:r>
                      </m:sup>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𝑘</m:t>
                            </m:r>
                          </m:e>
                          <m:sup>
                            <m:r>
                              <a:rPr lang="en-US" b="0" i="1" smtClean="0">
                                <a:latin typeface="Cambria Math" panose="02040503050406030204" pitchFamily="18" charset="0"/>
                                <a:cs typeface="Times New Roman"/>
                              </a:rPr>
                              <m:t>2</m:t>
                            </m:r>
                          </m:sup>
                        </m:sSup>
                      </m:e>
                    </m:nary>
                    <m:r>
                      <a:rPr lang="en-US" b="0" i="1" smtClean="0">
                        <a:latin typeface="Cambria Math" panose="02040503050406030204" pitchFamily="18" charset="0"/>
                        <a:cs typeface="Times New Roman"/>
                      </a:rPr>
                      <m:t>−4</m:t>
                    </m:r>
                    <m:nary>
                      <m:naryPr>
                        <m:chr m:val="∑"/>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100</m:t>
                        </m:r>
                      </m:sup>
                      <m:e>
                        <m:r>
                          <a:rPr lang="en-US" b="0" i="1" smtClean="0">
                            <a:latin typeface="Cambria Math" panose="02040503050406030204" pitchFamily="18" charset="0"/>
                            <a:cs typeface="Times New Roman"/>
                          </a:rPr>
                          <m:t>𝑘</m:t>
                        </m:r>
                      </m:e>
                    </m:nary>
                    <m:r>
                      <a:rPr lang="en-US" b="0" i="1" smtClean="0">
                        <a:latin typeface="Cambria Math" panose="02040503050406030204" pitchFamily="18" charset="0"/>
                        <a:cs typeface="Times New Roman"/>
                      </a:rPr>
                      <m:t>+9</m:t>
                    </m:r>
                    <m:nary>
                      <m:naryPr>
                        <m:chr m:val="∑"/>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100</m:t>
                        </m:r>
                      </m:sup>
                      <m:e>
                        <m:r>
                          <a:rPr lang="en-US" b="0" i="1" smtClean="0">
                            <a:latin typeface="Cambria Math" panose="02040503050406030204" pitchFamily="18" charset="0"/>
                            <a:cs typeface="Times New Roman"/>
                          </a:rPr>
                          <m:t>1</m:t>
                        </m:r>
                      </m:e>
                    </m:nary>
                    <m:r>
                      <a:rPr lang="en-US" b="0" i="1" smtClean="0">
                        <a:latin typeface="Cambria Math" panose="02040503050406030204" pitchFamily="18" charset="0"/>
                        <a:cs typeface="Times New Roman"/>
                      </a:rPr>
                      <m:t>.</m:t>
                    </m:r>
                  </m:oMath>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dirty="0">
                    <a:latin typeface="Times New Roman"/>
                    <a:cs typeface="Times New Roman"/>
                  </a:rPr>
                  <a:t>It is convenient to use summation notation when working with area approximations.</a:t>
                </a:r>
              </a:p>
              <a:p>
                <a:pPr marL="36900" indent="0">
                  <a:lnSpc>
                    <a:spcPct val="100000"/>
                  </a:lnSpc>
                  <a:buNone/>
                </a:pPr>
                <a:r>
                  <a:rPr lang="en-US" dirty="0">
                    <a:latin typeface="Times New Roman"/>
                    <a:cs typeface="Times New Roman"/>
                  </a:rPr>
                  <a:t>For example, </a:t>
                </a:r>
                <a:r>
                  <a:rPr lang="en-US" i="1" dirty="0">
                    <a:latin typeface="Times New Roman"/>
                    <a:cs typeface="Times New Roman"/>
                  </a:rPr>
                  <a:t>R</a:t>
                </a:r>
                <a:r>
                  <a:rPr lang="en-US" i="1" baseline="-25000" dirty="0">
                    <a:latin typeface="Times New Roman"/>
                    <a:cs typeface="Times New Roman"/>
                  </a:rPr>
                  <a:t>N</a:t>
                </a:r>
                <a:r>
                  <a:rPr lang="en-US" dirty="0">
                    <a:latin typeface="Times New Roman"/>
                    <a:cs typeface="Times New Roman"/>
                  </a:rPr>
                  <a:t> is a sum with general term </a:t>
                </a:r>
                <a:r>
                  <a:rPr lang="en-US" i="1" dirty="0">
                    <a:latin typeface="Times New Roman"/>
                    <a:cs typeface="Times New Roman"/>
                  </a:rPr>
                  <a:t>f</a:t>
                </a:r>
                <a:r>
                  <a:rPr lang="en-US" dirty="0">
                    <a:latin typeface="Times New Roman"/>
                    <a:cs typeface="Times New Roman"/>
                  </a:rPr>
                  <a:t> (</a:t>
                </a:r>
                <a:r>
                  <a:rPr lang="en-US" i="1" dirty="0" err="1">
                    <a:latin typeface="Times New Roman"/>
                    <a:cs typeface="Times New Roman"/>
                  </a:rPr>
                  <a:t>x</a:t>
                </a:r>
                <a:r>
                  <a:rPr lang="en-US" i="1" baseline="-25000" dirty="0" err="1">
                    <a:latin typeface="Times New Roman"/>
                    <a:cs typeface="Times New Roman"/>
                  </a:rPr>
                  <a:t>j</a:t>
                </a:r>
                <a:r>
                  <a:rPr lang="en-US" dirty="0">
                    <a:latin typeface="Times New Roman"/>
                    <a:cs typeface="Times New Roman"/>
                  </a:rPr>
                  <a:t>): </a:t>
                </a:r>
                <a:r>
                  <a:rPr lang="en-US" i="1" dirty="0">
                    <a:latin typeface="Times New Roman"/>
                    <a:cs typeface="Times New Roman"/>
                  </a:rPr>
                  <a:t>R</a:t>
                </a:r>
                <a:r>
                  <a:rPr lang="en-US" i="1" baseline="-25000" dirty="0">
                    <a:latin typeface="Times New Roman"/>
                    <a:cs typeface="Times New Roman"/>
                  </a:rPr>
                  <a:t>N</a:t>
                </a:r>
                <a:r>
                  <a:rPr lang="en-US" i="1" dirty="0">
                    <a:latin typeface="Times New Roman"/>
                    <a:cs typeface="Times New Roman"/>
                  </a:rPr>
                  <a:t> </a:t>
                </a:r>
                <a:r>
                  <a:rPr lang="en-US" dirty="0">
                    <a:latin typeface="Times New Roman"/>
                    <a:cs typeface="Times New Roman"/>
                  </a:rPr>
                  <a:t>= </a:t>
                </a:r>
                <a:r>
                  <a:rPr lang="en-US" dirty="0" err="1">
                    <a:latin typeface="Times New Roman"/>
                    <a:cs typeface="Times New Roman"/>
                  </a:rPr>
                  <a:t>Δ</a:t>
                </a:r>
                <a:r>
                  <a:rPr lang="en-US" i="1" dirty="0" err="1">
                    <a:latin typeface="Times New Roman"/>
                    <a:cs typeface="Times New Roman"/>
                  </a:rPr>
                  <a:t>x</a:t>
                </a:r>
                <a:r>
                  <a:rPr lang="en-US" dirty="0">
                    <a:latin typeface="Times New Roman"/>
                    <a:cs typeface="Times New Roman"/>
                  </a:rPr>
                  <a:t> ( </a:t>
                </a:r>
                <a:r>
                  <a:rPr lang="en-US" i="1" dirty="0">
                    <a:latin typeface="Times New Roman"/>
                    <a:cs typeface="Times New Roman"/>
                  </a:rPr>
                  <a:t>f</a:t>
                </a:r>
                <a:r>
                  <a:rPr lang="en-US" dirty="0">
                    <a:latin typeface="Times New Roman"/>
                    <a:cs typeface="Times New Roman"/>
                  </a:rPr>
                  <a:t> (</a:t>
                </a:r>
                <a:r>
                  <a:rPr lang="en-US" i="1" dirty="0">
                    <a:latin typeface="Times New Roman"/>
                    <a:cs typeface="Times New Roman"/>
                  </a:rPr>
                  <a:t>x</a:t>
                </a:r>
                <a:r>
                  <a:rPr lang="en-US" baseline="-25000" dirty="0">
                    <a:latin typeface="Times New Roman"/>
                    <a:cs typeface="Times New Roman"/>
                  </a:rPr>
                  <a:t>1</a:t>
                </a:r>
                <a:r>
                  <a:rPr lang="en-US" dirty="0">
                    <a:latin typeface="Times New Roman"/>
                    <a:cs typeface="Times New Roman"/>
                  </a:rPr>
                  <a:t>) + </a:t>
                </a:r>
                <a:r>
                  <a:rPr lang="en-US" i="1" dirty="0">
                    <a:latin typeface="Times New Roman"/>
                    <a:cs typeface="Times New Roman"/>
                  </a:rPr>
                  <a:t>f</a:t>
                </a:r>
                <a:r>
                  <a:rPr lang="en-US" dirty="0">
                    <a:latin typeface="Times New Roman"/>
                    <a:cs typeface="Times New Roman"/>
                  </a:rPr>
                  <a:t> (</a:t>
                </a:r>
                <a:r>
                  <a:rPr lang="en-US" i="1" dirty="0">
                    <a:latin typeface="Times New Roman"/>
                    <a:cs typeface="Times New Roman"/>
                  </a:rPr>
                  <a:t>x</a:t>
                </a:r>
                <a:r>
                  <a:rPr lang="en-US" baseline="-25000" dirty="0">
                    <a:latin typeface="Times New Roman"/>
                    <a:cs typeface="Times New Roman"/>
                  </a:rPr>
                  <a:t>2</a:t>
                </a:r>
                <a:r>
                  <a:rPr lang="en-US" dirty="0">
                    <a:latin typeface="Times New Roman"/>
                    <a:cs typeface="Times New Roman"/>
                  </a:rPr>
                  <a:t>) + ··· + </a:t>
                </a:r>
                <a:r>
                  <a:rPr lang="en-US" i="1" dirty="0">
                    <a:latin typeface="Times New Roman"/>
                    <a:cs typeface="Times New Roman"/>
                  </a:rPr>
                  <a:t>f</a:t>
                </a:r>
                <a:r>
                  <a:rPr lang="en-US" dirty="0">
                    <a:latin typeface="Times New Roman"/>
                    <a:cs typeface="Times New Roman"/>
                  </a:rPr>
                  <a:t> (</a:t>
                </a:r>
                <a:r>
                  <a:rPr lang="en-US" i="1" dirty="0" err="1">
                    <a:latin typeface="Times New Roman"/>
                    <a:cs typeface="Times New Roman"/>
                  </a:rPr>
                  <a:t>x</a:t>
                </a:r>
                <a:r>
                  <a:rPr lang="en-US" i="1" baseline="-25000" dirty="0" err="1">
                    <a:latin typeface="Times New Roman"/>
                    <a:cs typeface="Times New Roman"/>
                  </a:rPr>
                  <a:t>N</a:t>
                </a:r>
                <a:r>
                  <a:rPr lang="en-US"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ummatio</a:t>
                </a:r>
                <a:r>
                  <a:rPr lang="en-US" spc="-5" dirty="0">
                    <a:latin typeface="Times New Roman"/>
                    <a:cs typeface="Times New Roman"/>
                  </a:rPr>
                  <a:t>n </a:t>
                </a:r>
                <a:r>
                  <a:rPr lang="en-US" spc="-10" dirty="0">
                    <a:latin typeface="Times New Roman"/>
                    <a:cs typeface="Times New Roman"/>
                  </a:rPr>
                  <a:t>extend</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from</a:t>
                </a:r>
                <a:r>
                  <a:rPr lang="en-US" dirty="0">
                    <a:latin typeface="Times New Roman"/>
                    <a:cs typeface="Times New Roman"/>
                  </a:rPr>
                  <a:t> </a:t>
                </a:r>
                <a:r>
                  <a:rPr lang="en-US" i="1" spc="-5" dirty="0">
                    <a:latin typeface="Times New Roman"/>
                    <a:cs typeface="Times New Roman"/>
                  </a:rPr>
                  <a:t>j</a:t>
                </a:r>
                <a:r>
                  <a:rPr lang="en-US" i="1" spc="12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 to</a:t>
                </a:r>
                <a:r>
                  <a:rPr lang="en-US" dirty="0">
                    <a:latin typeface="Times New Roman"/>
                    <a:cs typeface="Times New Roman"/>
                  </a:rPr>
                  <a:t> </a:t>
                </a:r>
                <a:r>
                  <a:rPr lang="en-US" i="1" spc="-5" dirty="0">
                    <a:latin typeface="Times New Roman"/>
                    <a:cs typeface="Times New Roman"/>
                  </a:rPr>
                  <a:t>j</a:t>
                </a:r>
                <a:r>
                  <a:rPr lang="en-US" i="1" spc="120" dirty="0">
                    <a:latin typeface="Times New Roman"/>
                    <a:cs typeface="Times New Roman"/>
                  </a:rPr>
                  <a:t> </a:t>
                </a:r>
                <a:r>
                  <a:rPr lang="en-US" spc="-25" dirty="0">
                    <a:latin typeface="Lucida Sans Unicode"/>
                    <a:cs typeface="Lucida Sans Unicode"/>
                  </a:rPr>
                  <a:t>=</a:t>
                </a:r>
                <a:r>
                  <a:rPr lang="en-US" spc="25" dirty="0">
                    <a:latin typeface="Lucida Sans Unicode"/>
                    <a:cs typeface="Lucida Sans Unicode"/>
                  </a:rPr>
                  <a:t> </a:t>
                </a:r>
                <a:r>
                  <a:rPr lang="en-US" i="1" spc="-10" dirty="0">
                    <a:latin typeface="Times New Roman"/>
                    <a:cs typeface="Times New Roman"/>
                  </a:rPr>
                  <a:t>N</a:t>
                </a:r>
                <a:r>
                  <a:rPr lang="en-US" i="1" spc="-135" dirty="0">
                    <a:latin typeface="Times New Roman"/>
                    <a:cs typeface="Times New Roman"/>
                  </a:rPr>
                  <a:t> </a:t>
                </a:r>
                <a:r>
                  <a:rPr lang="en-US" spc="-5" dirty="0">
                    <a:latin typeface="Times New Roman"/>
                    <a:cs typeface="Times New Roman"/>
                  </a:rPr>
                  <a:t>, so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ca</a:t>
                </a:r>
                <a:r>
                  <a:rPr lang="en-US" spc="-5" dirty="0">
                    <a:latin typeface="Times New Roman"/>
                    <a:cs typeface="Times New Roman"/>
                  </a:rPr>
                  <a:t>n </a:t>
                </a:r>
                <a:r>
                  <a:rPr lang="en-US" spc="-15" dirty="0">
                    <a:latin typeface="Times New Roman"/>
                    <a:cs typeface="Times New Roman"/>
                  </a:rPr>
                  <a:t>w</a:t>
                </a:r>
                <a:r>
                  <a:rPr lang="en-US" spc="-5" dirty="0">
                    <a:latin typeface="Times New Roman"/>
                    <a:cs typeface="Times New Roman"/>
                  </a:rPr>
                  <a:t>rite</a:t>
                </a:r>
                <a:r>
                  <a:rPr lang="en-US" spc="75" dirty="0">
                    <a:latin typeface="Times New Roman"/>
                    <a:cs typeface="Times New Roman"/>
                  </a:rPr>
                  <a:t> </a:t>
                </a:r>
                <a:r>
                  <a:rPr lang="en-US" i="1" spc="45" dirty="0">
                    <a:latin typeface="Times New Roman"/>
                    <a:cs typeface="Times New Roman"/>
                  </a:rPr>
                  <a:t>R</a:t>
                </a:r>
                <a:r>
                  <a:rPr lang="en-US" i="1" baseline="-25000" dirty="0">
                    <a:latin typeface="Times New Roman"/>
                    <a:cs typeface="Times New Roman"/>
                  </a:rPr>
                  <a:t>N</a:t>
                </a:r>
                <a:r>
                  <a:rPr lang="en-US" i="1" baseline="-11111" dirty="0">
                    <a:latin typeface="Times New Roman"/>
                    <a:cs typeface="Times New Roman"/>
                  </a:rPr>
                  <a:t> </a:t>
                </a:r>
                <a:r>
                  <a:rPr lang="en-US" spc="-10" dirty="0">
                    <a:latin typeface="Times New Roman"/>
                    <a:cs typeface="Times New Roman"/>
                  </a:rPr>
                  <a:t>concisel</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as</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𝑅</m:t>
                          </m:r>
                        </m:e>
                        <m:sub>
                          <m:r>
                            <a:rPr lang="en-US" i="1">
                              <a:latin typeface="Cambria Math" panose="02040503050406030204" pitchFamily="18" charset="0"/>
                              <a:cs typeface="Times New Roman"/>
                            </a:rPr>
                            <m:t>𝑁</m:t>
                          </m:r>
                        </m:sub>
                      </m:sSub>
                      <m:r>
                        <a:rPr lang="en-US" i="1">
                          <a:latin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𝑥</m:t>
                      </m:r>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𝑗</m:t>
                          </m:r>
                          <m:r>
                            <a:rPr lang="en-US" i="1">
                              <a:latin typeface="Cambria Math" panose="02040503050406030204" pitchFamily="18" charset="0"/>
                              <a:cs typeface="Times New Roman"/>
                            </a:rPr>
                            <m:t>=1</m:t>
                          </m:r>
                        </m:sub>
                        <m:sup>
                          <m:r>
                            <a:rPr lang="en-US" i="1">
                              <a:latin typeface="Cambria Math" panose="02040503050406030204" pitchFamily="18" charset="0"/>
                              <a:cs typeface="Times New Roman"/>
                            </a:rPr>
                            <m:t>𝑁</m:t>
                          </m:r>
                        </m:sup>
                        <m:e>
                          <m:r>
                            <a:rPr lang="en-US" i="1">
                              <a:latin typeface="Cambria Math" panose="02040503050406030204" pitchFamily="18" charset="0"/>
                              <a:cs typeface="Times New Roman"/>
                            </a:rPr>
                            <m:t>𝑓</m:t>
                          </m:r>
                          <m:r>
                            <a:rPr lang="en-US" i="1">
                              <a:latin typeface="Cambria Math" panose="02040503050406030204" pitchFamily="18" charset="0"/>
                              <a:cs typeface="Times New Roman"/>
                            </a:rPr>
                            <m:t>(</m:t>
                          </m:r>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𝑥</m:t>
                              </m:r>
                            </m:e>
                            <m:sub>
                              <m:r>
                                <a:rPr lang="en-US" i="1">
                                  <a:latin typeface="Cambria Math" panose="02040503050406030204" pitchFamily="18" charset="0"/>
                                  <a:cs typeface="Times New Roman"/>
                                </a:rPr>
                                <m:t>𝑗</m:t>
                              </m:r>
                            </m:sub>
                          </m:sSub>
                          <m:r>
                            <a:rPr lang="en-US" i="1">
                              <a:latin typeface="Cambria Math" panose="02040503050406030204" pitchFamily="18" charset="0"/>
                              <a:cs typeface="Times New Roman"/>
                            </a:rPr>
                            <m:t>)</m:t>
                          </m:r>
                        </m:e>
                      </m:nary>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337" t="-11994" b="-1255"/>
                </a:stretch>
              </a:blipFill>
            </p:spPr>
            <p:txBody>
              <a:bodyPr/>
              <a:lstStyle/>
              <a:p>
                <a:r>
                  <a:rPr lang="en-US">
                    <a:noFill/>
                  </a:rPr>
                  <a:t> </a:t>
                </a:r>
              </a:p>
            </p:txBody>
          </p:sp>
        </mc:Fallback>
      </mc:AlternateContent>
    </p:spTree>
    <p:extLst>
      <p:ext uri="{BB962C8B-B14F-4D97-AF65-F5344CB8AC3E}">
        <p14:creationId xmlns:p14="http://schemas.microsoft.com/office/powerpoint/2010/main" val="26653024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5.8 Further Integral Formulas (4 of 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a:t>
                </a:r>
              </a:p>
              <a:p>
                <a:pPr marL="494100" indent="-457200">
                  <a:lnSpc>
                    <a:spcPct val="100000"/>
                  </a:lnSpc>
                  <a:buAutoNum type="alphaLcParenR"/>
                </a:pPr>
                <a:r>
                  <a:rPr lang="en-US" dirty="0"/>
                  <a:t>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f>
                          <m:fPr>
                            <m:ctrlPr>
                              <a:rPr lang="en-US" i="1" smtClean="0">
                                <a:latin typeface="Cambria Math" panose="02040503050406030204" pitchFamily="18" charset="0"/>
                              </a:rPr>
                            </m:ctrlPr>
                          </m:fPr>
                          <m:num>
                            <m:r>
                              <a:rPr lang="en-US" b="0" i="1" smtClean="0">
                                <a:latin typeface="Cambria Math" panose="02040503050406030204" pitchFamily="18" charset="0"/>
                              </a:rPr>
                              <m:t>𝑑𝑥</m:t>
                            </m:r>
                          </m:num>
                          <m:den>
                            <m:r>
                              <a:rPr lang="en-US" b="0" i="1" smtClean="0">
                                <a:latin typeface="Cambria Math" panose="02040503050406030204" pitchFamily="18" charset="0"/>
                              </a:rPr>
                              <m:t>1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e>
                    </m:nary>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r>
                          <a:rPr lang="en-US" b="0" i="1" smtClean="0">
                            <a:latin typeface="Cambria Math" panose="02040503050406030204" pitchFamily="18" charset="0"/>
                          </a:rPr>
                          <m:t>𝑥</m:t>
                        </m:r>
                      </m:e>
                    </m:func>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0</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r>
                          <a:rPr lang="en-US" b="0" i="1" smtClean="0">
                            <a:latin typeface="Cambria Math" panose="02040503050406030204" pitchFamily="18" charset="0"/>
                          </a:rPr>
                          <m:t>1</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r>
                          <a:rPr lang="en-US" b="0" i="1" smtClean="0">
                            <a:latin typeface="Cambria Math" panose="02040503050406030204" pitchFamily="18" charset="0"/>
                          </a:rPr>
                          <m:t>0</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r>
                      <a:rPr lang="en-US" b="0" i="1" smtClean="0">
                        <a:latin typeface="Cambria Math" panose="02040503050406030204" pitchFamily="18" charset="0"/>
                      </a:rPr>
                      <m:t>.</m:t>
                    </m:r>
                  </m:oMath>
                </a14:m>
                <a:endParaRPr lang="en-US" dirty="0"/>
              </a:p>
              <a:p>
                <a:pPr marL="494100" indent="-457200">
                  <a:lnSpc>
                    <a:spcPct val="100000"/>
                  </a:lnSpc>
                  <a:buAutoNum type="alphaLcParenR"/>
                </a:pPr>
                <a:r>
                  <a:rPr lang="en-US" dirty="0"/>
                  <a:t> </a:t>
                </a:r>
                <a14:m>
                  <m:oMath xmlns:m="http://schemas.openxmlformats.org/officeDocument/2006/math">
                    <m:nary>
                      <m:naryPr>
                        <m:ctrlPr>
                          <a:rPr lang="en-US" i="1" smtClean="0">
                            <a:latin typeface="Cambria Math" panose="02040503050406030204" pitchFamily="18" charset="0"/>
                          </a:rPr>
                        </m:ctrlPr>
                      </m:naryPr>
                      <m:sub>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sub>
                      <m:sup>
                        <m:r>
                          <a:rPr lang="en-US" b="0" i="1" smtClean="0">
                            <a:latin typeface="Cambria Math" panose="02040503050406030204" pitchFamily="18" charset="0"/>
                          </a:rPr>
                          <m:t>1</m:t>
                        </m:r>
                      </m:sup>
                      <m:e>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𝑥</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− 1</m:t>
                                </m:r>
                              </m:e>
                            </m:rad>
                          </m:den>
                        </m:f>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sub>
                      <m:sup>
                        <m:r>
                          <a:rPr lang="en-US" b="0" i="1" smtClean="0">
                            <a:latin typeface="Cambria Math" panose="02040503050406030204" pitchFamily="18" charset="0"/>
                          </a:rPr>
                          <m:t>2</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𝑢</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 − 1</m:t>
                                </m:r>
                              </m:e>
                            </m:rad>
                          </m:den>
                        </m:f>
                      </m:e>
                    </m:nary>
                    <m:r>
                      <a:rPr lang="en-US" b="0" i="1" smtClean="0">
                        <a:latin typeface="Cambria Math" panose="02040503050406030204" pitchFamily="18" charset="0"/>
                      </a:rPr>
                      <m:t>𝑑𝑢</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−1</m:t>
                            </m:r>
                          </m:sup>
                        </m:sSup>
                      </m:fName>
                      <m:e>
                        <m:r>
                          <a:rPr lang="en-US" b="0" i="1" smtClean="0">
                            <a:latin typeface="Cambria Math" panose="02040503050406030204" pitchFamily="18" charset="0"/>
                          </a:rPr>
                          <m:t>𝑢</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sub>
                          <m:sup>
                            <m:r>
                              <a:rPr lang="en-US" b="0" i="1" smtClean="0">
                                <a:latin typeface="Cambria Math" panose="02040503050406030204" pitchFamily="18" charset="0"/>
                              </a:rPr>
                              <m:t>2</m:t>
                            </m:r>
                          </m:sup>
                        </m:sSubSup>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−1</m:t>
                            </m:r>
                          </m:sup>
                        </m:sSup>
                      </m:fName>
                      <m:e>
                        <m:r>
                          <a:rPr lang="en-US" b="0" i="1" smtClean="0">
                            <a:latin typeface="Cambria Math" panose="02040503050406030204" pitchFamily="18" charset="0"/>
                          </a:rPr>
                          <m:t>2</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−1</m:t>
                            </m:r>
                          </m:sup>
                        </m:sSup>
                      </m:fName>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12</m:t>
                        </m:r>
                      </m:den>
                    </m:f>
                  </m:oMath>
                </a14:m>
                <a:r>
                  <a:rPr lang="en-US" dirty="0"/>
                  <a:t> using the substitution </a:t>
                </a:r>
                <a:r>
                  <a:rPr lang="en-US" i="1" dirty="0"/>
                  <a:t>u = </a:t>
                </a:r>
                <a:r>
                  <a:rPr lang="en-US" dirty="0"/>
                  <a:t>2</a:t>
                </a:r>
                <a:r>
                  <a:rPr lang="en-US" i="1" dirty="0"/>
                  <a:t>x.</a:t>
                </a:r>
                <a:endParaRPr lang="en-US" dirty="0"/>
              </a:p>
              <a:p>
                <a:pPr marL="494100" indent="-457200">
                  <a:lnSpc>
                    <a:spcPct val="100000"/>
                  </a:lnSpc>
                  <a:buAutoNum type="alphaLcParenR"/>
                </a:pPr>
                <a:r>
                  <a:rPr lang="en-US" dirty="0"/>
                  <a:t>To evaluate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f>
                          <m:fPr>
                            <m:type m:val="lin"/>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9 − 16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rad>
                          </m:den>
                        </m:f>
                      </m:e>
                    </m:nary>
                    <m:r>
                      <a:rPr lang="en-US" b="0" i="1" smtClean="0">
                        <a:latin typeface="Cambria Math" panose="02040503050406030204" pitchFamily="18" charset="0"/>
                      </a:rPr>
                      <m:t>𝑑𝑥</m:t>
                    </m:r>
                  </m:oMath>
                </a14:m>
                <a:r>
                  <a:rPr lang="en-US" dirty="0"/>
                  <a:t>, we observe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9 −16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rad>
                    <m:r>
                      <a:rPr lang="en-US" b="0" i="1" smtClean="0">
                        <a:latin typeface="Cambria Math" panose="02040503050406030204" pitchFamily="18" charset="0"/>
                      </a:rPr>
                      <m:t>=3</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3</m:t>
                                </m:r>
                              </m:den>
                            </m:f>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rPr>
                              <m:t>2</m:t>
                            </m:r>
                          </m:sup>
                        </m:sSup>
                      </m:e>
                    </m:rad>
                    <m:r>
                      <a:rPr lang="en-US" b="0" i="1" smtClean="0">
                        <a:latin typeface="Cambria Math" panose="02040503050406030204" pitchFamily="18" charset="0"/>
                      </a:rPr>
                      <m:t>=3</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e>
                    </m:rad>
                  </m:oMath>
                </a14:m>
                <a:r>
                  <a:rPr lang="en-US" dirty="0"/>
                  <a:t> with the substitution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3</m:t>
                        </m:r>
                      </m:den>
                    </m:f>
                    <m:r>
                      <a:rPr lang="en-US" b="0" i="1" smtClean="0">
                        <a:latin typeface="Cambria Math" panose="02040503050406030204" pitchFamily="18" charset="0"/>
                      </a:rPr>
                      <m:t>𝑥</m:t>
                    </m:r>
                  </m:oMath>
                </a14:m>
                <a:r>
                  <a:rPr lang="en-US" dirty="0"/>
                  <a:t>. Hence, </a:t>
                </a:r>
                <a14:m>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r>
                      <a:rPr lang="en-US" b="0" i="1" smtClean="0">
                        <a:latin typeface="Cambria Math" panose="02040503050406030204" pitchFamily="18" charset="0"/>
                      </a:rPr>
                      <m:t>𝑑𝑢</m:t>
                    </m:r>
                  </m:oMath>
                </a14:m>
                <a:r>
                  <a:rPr lang="en-US" dirty="0"/>
                  <a:t>,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e>
                    </m:d>
                    <m:r>
                      <a:rPr lang="en-US" b="0" i="1" smtClean="0">
                        <a:latin typeface="Cambria Math" panose="02040503050406030204" pitchFamily="18" charset="0"/>
                      </a:rPr>
                      <m:t>=1:</m:t>
                    </m:r>
                  </m:oMath>
                </a14:m>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f>
                            <m:fPr>
                              <m:type m:val="lin"/>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sup>
                        <m:e>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9 −16</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e>
                              </m:rad>
                            </m:den>
                          </m:f>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f>
                            <m:fPr>
                              <m:ctrlPr>
                                <a:rPr lang="en-US" b="0" i="1" smtClean="0">
                                  <a:latin typeface="Cambria Math" panose="02040503050406030204" pitchFamily="18" charset="0"/>
                                </a:rPr>
                              </m:ctrlPr>
                            </m:fPr>
                            <m:num>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r>
                                <a:rPr lang="en-US" b="0" i="1" smtClean="0">
                                  <a:latin typeface="Cambria Math" panose="02040503050406030204" pitchFamily="18" charset="0"/>
                                </a:rPr>
                                <m:t>𝑑𝑢</m:t>
                              </m:r>
                            </m:num>
                            <m:den>
                              <m:r>
                                <a:rPr lang="en-US" b="0" i="1" smtClean="0">
                                  <a:latin typeface="Cambria Math" panose="02040503050406030204" pitchFamily="18" charset="0"/>
                                </a:rPr>
                                <m:t>3</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e>
                              </m:rad>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𝑑𝑢</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e>
                              </m:rad>
                            </m:den>
                          </m:f>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−1</m:t>
                              </m:r>
                            </m:sup>
                          </m:sSup>
                        </m:fName>
                        <m:e>
                          <m:r>
                            <a:rPr lang="en-US" b="0" i="1" smtClean="0">
                              <a:latin typeface="Cambria Math" panose="02040503050406030204" pitchFamily="18" charset="0"/>
                            </a:rPr>
                            <m:t>𝑢</m:t>
                          </m:r>
                        </m:e>
                      </m:func>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0</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8</m:t>
                          </m:r>
                        </m:den>
                      </m:f>
                    </m:oMath>
                  </m:oMathPara>
                </a14:m>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rotWithShape="0">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17781712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5.8 Further Integral Formulas (5 of 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exponentia</a:t>
                </a:r>
                <a:r>
                  <a:rPr lang="en-US" spc="-5" dirty="0">
                    <a:solidFill>
                      <a:schemeClr val="tx1"/>
                    </a:solidFill>
                  </a:rPr>
                  <a:t>l</a:t>
                </a:r>
                <a:r>
                  <a:rPr lang="en-US" spc="-3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75" dirty="0">
                    <a:solidFill>
                      <a:schemeClr val="tx1"/>
                    </a:solidFill>
                  </a:rPr>
                  <a:t>e</a:t>
                </a:r>
                <a:r>
                  <a:rPr lang="en-US" i="1" baseline="25925" dirty="0">
                    <a:solidFill>
                      <a:schemeClr val="tx1"/>
                    </a:solidFill>
                  </a:rPr>
                  <a:t>x </a:t>
                </a:r>
                <a:r>
                  <a:rPr lang="en-US" spc="-10" dirty="0">
                    <a:solidFill>
                      <a:schemeClr val="tx1"/>
                    </a:solidFill>
                  </a:rPr>
                  <a:t>i</a:t>
                </a:r>
                <a:r>
                  <a:rPr lang="en-US" spc="-5" dirty="0">
                    <a:solidFill>
                      <a:schemeClr val="tx1"/>
                    </a:solidFill>
                  </a:rPr>
                  <a:t>s</a:t>
                </a:r>
                <a:r>
                  <a:rPr lang="en-US" spc="-30" dirty="0">
                    <a:solidFill>
                      <a:schemeClr val="tx1"/>
                    </a:solidFill>
                  </a:rPr>
                  <a:t> </a:t>
                </a:r>
                <a:r>
                  <a:rPr lang="en-US" spc="-10" dirty="0">
                    <a:solidFill>
                      <a:schemeClr val="tx1"/>
                    </a:solidFill>
                  </a:rPr>
                  <a:t>particularl</a:t>
                </a:r>
                <a:r>
                  <a:rPr lang="en-US" spc="-5" dirty="0">
                    <a:solidFill>
                      <a:schemeClr val="tx1"/>
                    </a:solidFill>
                  </a:rPr>
                  <a:t>y</a:t>
                </a:r>
                <a:r>
                  <a:rPr lang="en-US" spc="-30" dirty="0">
                    <a:solidFill>
                      <a:schemeClr val="tx1"/>
                    </a:solidFill>
                  </a:rPr>
                  <a:t> </a:t>
                </a:r>
                <a:r>
                  <a:rPr lang="en-US" spc="-10" dirty="0">
                    <a:solidFill>
                      <a:schemeClr val="tx1"/>
                    </a:solidFill>
                  </a:rPr>
                  <a:t>convenien</a:t>
                </a:r>
                <a:r>
                  <a:rPr lang="en-US" spc="-5" dirty="0">
                    <a:solidFill>
                      <a:schemeClr val="tx1"/>
                    </a:solidFill>
                  </a:rPr>
                  <a:t>t</a:t>
                </a:r>
                <a:r>
                  <a:rPr lang="en-US" spc="-25" dirty="0">
                    <a:solidFill>
                      <a:schemeClr val="tx1"/>
                    </a:solidFill>
                  </a:rPr>
                  <a:t> </a:t>
                </a:r>
                <a:r>
                  <a:rPr lang="en-US" spc="-10" dirty="0">
                    <a:solidFill>
                      <a:schemeClr val="tx1"/>
                    </a:solidFill>
                  </a:rPr>
                  <a:t>becaus</a:t>
                </a:r>
                <a:r>
                  <a:rPr lang="en-US" spc="-5" dirty="0">
                    <a:solidFill>
                      <a:schemeClr val="tx1"/>
                    </a:solidFill>
                  </a:rPr>
                  <a:t>e</a:t>
                </a:r>
                <a:r>
                  <a:rPr lang="en-US" spc="-30" dirty="0">
                    <a:solidFill>
                      <a:schemeClr val="tx1"/>
                    </a:solidFill>
                  </a:rPr>
                  <a:t> </a:t>
                </a:r>
                <a:r>
                  <a:rPr lang="en-US" i="1" spc="75" dirty="0">
                    <a:solidFill>
                      <a:schemeClr val="tx1"/>
                    </a:solidFill>
                  </a:rPr>
                  <a:t>e</a:t>
                </a:r>
                <a:r>
                  <a:rPr lang="en-US" i="1" baseline="25925" dirty="0">
                    <a:solidFill>
                      <a:schemeClr val="tx1"/>
                    </a:solidFill>
                  </a:rPr>
                  <a:t>x </a:t>
                </a:r>
                <a:r>
                  <a:rPr lang="en-US" spc="-5" dirty="0">
                    <a:solidFill>
                      <a:schemeClr val="tx1"/>
                    </a:solidFill>
                  </a:rPr>
                  <a:t>is</a:t>
                </a:r>
                <a:r>
                  <a:rPr lang="en-US" spc="-30" dirty="0">
                    <a:solidFill>
                      <a:schemeClr val="tx1"/>
                    </a:solidFill>
                  </a:rPr>
                  <a:t> </a:t>
                </a:r>
                <a:r>
                  <a:rPr lang="en-US" spc="-5" dirty="0">
                    <a:solidFill>
                      <a:schemeClr val="tx1"/>
                    </a:solidFill>
                  </a:rPr>
                  <a:t>both</a:t>
                </a:r>
                <a:r>
                  <a:rPr lang="en-US" spc="-30" dirty="0">
                    <a:solidFill>
                      <a:schemeClr val="tx1"/>
                    </a:solidFill>
                  </a:rPr>
                  <a:t> </a:t>
                </a:r>
                <a:r>
                  <a:rPr lang="en-US" spc="-5" dirty="0">
                    <a:solidFill>
                      <a:schemeClr val="tx1"/>
                    </a:solidFill>
                  </a:rPr>
                  <a:t>its</a:t>
                </a:r>
                <a:r>
                  <a:rPr lang="en-US" spc="-30" dirty="0">
                    <a:solidFill>
                      <a:schemeClr val="tx1"/>
                    </a:solidFill>
                  </a:rPr>
                  <a:t> </a:t>
                </a:r>
                <a:r>
                  <a:rPr lang="en-US" spc="-10" dirty="0">
                    <a:solidFill>
                      <a:schemeClr val="tx1"/>
                    </a:solidFill>
                  </a:rPr>
                  <a:t>own</a:t>
                </a:r>
                <a:r>
                  <a:rPr lang="en-US" spc="-5" dirty="0">
                    <a:solidFill>
                      <a:schemeClr val="tx1"/>
                    </a:solidFill>
                  </a:rPr>
                  <a:t> </a:t>
                </a:r>
                <a:r>
                  <a:rPr lang="en-US" spc="-10" dirty="0">
                    <a:solidFill>
                      <a:schemeClr val="tx1"/>
                    </a:solidFill>
                  </a:rPr>
                  <a:t>derivativ</a:t>
                </a:r>
                <a:r>
                  <a:rPr lang="en-US" spc="-5" dirty="0">
                    <a:solidFill>
                      <a:schemeClr val="tx1"/>
                    </a:solidFill>
                  </a:rPr>
                  <a:t>e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it</a:t>
                </a:r>
                <a:r>
                  <a:rPr lang="en-US" spc="-5" dirty="0">
                    <a:solidFill>
                      <a:schemeClr val="tx1"/>
                    </a:solidFill>
                  </a:rPr>
                  <a:t>s </a:t>
                </a:r>
                <a:r>
                  <a:rPr lang="en-US" spc="-15" dirty="0">
                    <a:solidFill>
                      <a:schemeClr val="tx1"/>
                    </a:solidFill>
                  </a:rPr>
                  <a:t>ow</a:t>
                </a:r>
                <a:r>
                  <a:rPr lang="en-US" spc="-5" dirty="0">
                    <a:solidFill>
                      <a:schemeClr val="tx1"/>
                    </a:solidFill>
                  </a:rPr>
                  <a:t>n </a:t>
                </a:r>
                <a:r>
                  <a:rPr lang="en-US" spc="-10" dirty="0">
                    <a:solidFill>
                      <a:schemeClr val="tx1"/>
                    </a:solidFill>
                  </a:rPr>
                  <a:t>antiderivative</a:t>
                </a:r>
                <a:r>
                  <a:rPr lang="en-US" spc="-5" dirty="0">
                    <a:solidFill>
                      <a:schemeClr val="tx1"/>
                    </a:solidFill>
                  </a:rPr>
                  <a:t>.</a:t>
                </a:r>
                <a:r>
                  <a:rPr lang="en-US" dirty="0">
                    <a:solidFill>
                      <a:schemeClr val="tx1"/>
                    </a:solidFill>
                  </a:rPr>
                  <a:t> </a:t>
                </a:r>
                <a:r>
                  <a:rPr lang="en-US" spc="-15" dirty="0">
                    <a:solidFill>
                      <a:schemeClr val="tx1"/>
                    </a:solidFill>
                  </a:rPr>
                  <a:t>Fo</a:t>
                </a:r>
                <a:r>
                  <a:rPr lang="en-US" spc="-5" dirty="0">
                    <a:solidFill>
                      <a:schemeClr val="tx1"/>
                    </a:solidFill>
                  </a:rPr>
                  <a:t>r </a:t>
                </a:r>
                <a:r>
                  <a:rPr lang="en-US" spc="-10" dirty="0">
                    <a:solidFill>
                      <a:schemeClr val="tx1"/>
                    </a:solidFill>
                  </a:rPr>
                  <a:t>othe</a:t>
                </a:r>
                <a:r>
                  <a:rPr lang="en-US" spc="-5" dirty="0">
                    <a:solidFill>
                      <a:schemeClr val="tx1"/>
                    </a:solidFill>
                  </a:rPr>
                  <a:t>r</a:t>
                </a:r>
                <a:r>
                  <a:rPr lang="en-US" dirty="0">
                    <a:solidFill>
                      <a:schemeClr val="tx1"/>
                    </a:solidFill>
                  </a:rPr>
                  <a:t> </a:t>
                </a:r>
                <a:r>
                  <a:rPr lang="en-US" spc="-10" dirty="0">
                    <a:solidFill>
                      <a:schemeClr val="tx1"/>
                    </a:solidFill>
                  </a:rPr>
                  <a:t>base</a:t>
                </a:r>
                <a:r>
                  <a:rPr lang="en-US" spc="-5" dirty="0">
                    <a:solidFill>
                      <a:schemeClr val="tx1"/>
                    </a:solidFill>
                  </a:rPr>
                  <a:t>s</a:t>
                </a:r>
                <a:r>
                  <a:rPr lang="en-US" dirty="0">
                    <a:solidFill>
                      <a:schemeClr val="tx1"/>
                    </a:solidFill>
                  </a:rPr>
                  <a:t> </a:t>
                </a:r>
                <a:r>
                  <a:rPr lang="en-US" i="1" spc="5" dirty="0">
                    <a:solidFill>
                      <a:schemeClr val="tx1"/>
                    </a:solidFill>
                  </a:rPr>
                  <a:t>b</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endParaRPr lang="en-US" dirty="0">
                  <a:solidFill>
                    <a:schemeClr val="tx1"/>
                  </a:solidFill>
                </a:endParaRPr>
              </a:p>
              <a:p>
                <a:pPr marL="36900" indent="0">
                  <a:lnSpc>
                    <a:spcPct val="100000"/>
                  </a:lnSpc>
                  <a:buNone/>
                </a:pP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m:t>
                        </m:r>
                      </m:num>
                      <m:den>
                        <m:r>
                          <a:rPr lang="en-US" b="0" i="1" smtClean="0">
                            <a:solidFill>
                              <a:schemeClr val="tx1"/>
                            </a:solidFill>
                            <a:latin typeface="Cambria Math" panose="02040503050406030204" pitchFamily="18" charset="0"/>
                          </a:rPr>
                          <m:t>𝑑𝑥</m:t>
                        </m:r>
                      </m:den>
                    </m:f>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𝑏</m:t>
                        </m:r>
                      </m:e>
                      <m:sup>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𝑏</m:t>
                        </m:r>
                      </m:e>
                    </m:func>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𝑏</m:t>
                        </m:r>
                      </m:e>
                      <m:sup>
                        <m:r>
                          <a:rPr lang="en-US" b="0" i="1" smtClean="0">
                            <a:solidFill>
                              <a:schemeClr val="tx1"/>
                            </a:solidFill>
                            <a:latin typeface="Cambria Math" panose="02040503050406030204" pitchFamily="18" charset="0"/>
                          </a:rPr>
                          <m:t>𝑥</m:t>
                        </m:r>
                      </m:sup>
                    </m:sSup>
                  </m:oMath>
                </a14:m>
                <a:r>
                  <a:rPr lang="en-US" dirty="0">
                    <a:solidFill>
                      <a:schemeClr val="tx1"/>
                    </a:solidFill>
                  </a:rPr>
                  <a:t> which gives us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𝑏</m:t>
                            </m:r>
                          </m:e>
                          <m:sup>
                            <m:r>
                              <a:rPr lang="en-US" b="0" i="1" smtClean="0">
                                <a:solidFill>
                                  <a:schemeClr val="tx1"/>
                                </a:solidFill>
                                <a:latin typeface="Cambria Math" panose="02040503050406030204" pitchFamily="18" charset="0"/>
                              </a:rPr>
                              <m:t>𝑥</m:t>
                            </m:r>
                          </m:sup>
                        </m:sSup>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𝑏</m:t>
                            </m:r>
                          </m:e>
                        </m:func>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𝑏</m:t>
                        </m:r>
                      </m:e>
                      <m:sup>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a14:m>
                <a:r>
                  <a:rPr lang="en-US" dirty="0">
                    <a:solidFill>
                      <a:schemeClr val="tx1"/>
                    </a:solidFill>
                  </a:rPr>
                  <a:t> as long as </a:t>
                </a:r>
                <a:r>
                  <a:rPr lang="en-US" i="1" dirty="0">
                    <a:solidFill>
                      <a:schemeClr val="tx1"/>
                    </a:solidFill>
                  </a:rPr>
                  <a:t>b</a:t>
                </a:r>
                <a:r>
                  <a:rPr lang="en-US" dirty="0">
                    <a:solidFill>
                      <a:schemeClr val="tx1"/>
                    </a:solidFill>
                  </a:rPr>
                  <a:t> </a:t>
                </a:r>
                <a:r>
                  <a:rPr lang="en-US" dirty="0">
                    <a:solidFill>
                      <a:schemeClr val="tx1"/>
                    </a:solidFill>
                    <a:ea typeface="Cambria Math" panose="02040503050406030204" pitchFamily="18" charset="0"/>
                  </a:rPr>
                  <a:t>≠ 1.</a:t>
                </a:r>
              </a:p>
              <a:p>
                <a:pPr marL="36900" indent="0">
                  <a:lnSpc>
                    <a:spcPct val="100000"/>
                  </a:lnSpc>
                  <a:buNone/>
                </a:pPr>
                <a:endParaRPr lang="en-US" dirty="0">
                  <a:solidFill>
                    <a:schemeClr val="tx1"/>
                  </a:solidFill>
                  <a:ea typeface="Cambria Math" panose="02040503050406030204" pitchFamily="18" charset="0"/>
                </a:endParaRPr>
              </a:p>
              <a:p>
                <a:pPr marL="36900" indent="0">
                  <a:lnSpc>
                    <a:spcPct val="100000"/>
                  </a:lnSpc>
                  <a:buNone/>
                </a:pPr>
                <a:r>
                  <a:rPr lang="en-US" b="1" u="sng" dirty="0">
                    <a:solidFill>
                      <a:schemeClr val="tx1"/>
                    </a:solidFill>
                    <a:ea typeface="Cambria Math" panose="02040503050406030204" pitchFamily="18" charset="0"/>
                  </a:rPr>
                  <a:t>EXAMPLE</a:t>
                </a:r>
                <a:r>
                  <a:rPr lang="en-US" b="1" dirty="0">
                    <a:solidFill>
                      <a:schemeClr val="tx1"/>
                    </a:solidFill>
                    <a:ea typeface="Cambria Math" panose="02040503050406030204" pitchFamily="18" charset="0"/>
                  </a:rPr>
                  <a:t>: </a:t>
                </a:r>
              </a:p>
              <a:p>
                <a:pPr marL="494100" indent="-457200">
                  <a:lnSpc>
                    <a:spcPct val="100000"/>
                  </a:lnSpc>
                  <a:buAutoNum type="alphaLcParenR"/>
                </a:pPr>
                <a14:m>
                  <m:oMath xmlns:m="http://schemas.openxmlformats.org/officeDocument/2006/math">
                    <m:nary>
                      <m:naryPr>
                        <m:ctrlPr>
                          <a:rPr lang="en-US"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3</m:t>
                        </m:r>
                      </m:sub>
                      <m:sup>
                        <m:r>
                          <a:rPr lang="en-US" b="0" i="1" smtClean="0">
                            <a:solidFill>
                              <a:schemeClr val="tx1"/>
                            </a:solidFill>
                            <a:latin typeface="Cambria Math" panose="02040503050406030204" pitchFamily="18" charset="0"/>
                            <a:ea typeface="Cambria Math" panose="02040503050406030204" pitchFamily="18" charset="0"/>
                          </a:rPr>
                          <m:t>5</m:t>
                        </m:r>
                      </m:sup>
                      <m:e>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7</m:t>
                            </m:r>
                          </m:e>
                          <m:sup>
                            <m:r>
                              <a:rPr lang="en-US" b="0" i="1" smtClean="0">
                                <a:solidFill>
                                  <a:schemeClr val="tx1"/>
                                </a:solidFill>
                                <a:latin typeface="Cambria Math" panose="02040503050406030204" pitchFamily="18" charset="0"/>
                                <a:ea typeface="Cambria Math" panose="02040503050406030204" pitchFamily="18" charset="0"/>
                              </a:rPr>
                              <m:t>𝑥</m:t>
                            </m:r>
                          </m:sup>
                        </m:sSup>
                      </m:e>
                    </m:nary>
                    <m:r>
                      <a:rPr lang="en-US" b="0" i="1" smtClean="0">
                        <a:solidFill>
                          <a:schemeClr val="tx1"/>
                        </a:solidFill>
                        <a:latin typeface="Cambria Math" panose="02040503050406030204" pitchFamily="18" charset="0"/>
                        <a:ea typeface="Cambria Math" panose="02040503050406030204" pitchFamily="18" charset="0"/>
                      </a:rPr>
                      <m:t>𝑑𝑥</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7</m:t>
                            </m:r>
                          </m:e>
                        </m:func>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7</m:t>
                        </m:r>
                      </m:e>
                      <m:sup>
                        <m:r>
                          <a:rPr lang="en-US" b="0" i="1" smtClean="0">
                            <a:solidFill>
                              <a:schemeClr val="tx1"/>
                            </a:solidFill>
                            <a:latin typeface="Cambria Math" panose="02040503050406030204" pitchFamily="18" charset="0"/>
                            <a:ea typeface="Cambria Math" panose="02040503050406030204" pitchFamily="18" charset="0"/>
                          </a:rPr>
                          <m:t>𝑥</m:t>
                        </m:r>
                      </m:sup>
                    </m:sSup>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3</m:t>
                        </m:r>
                      </m:sub>
                      <m:sup>
                        <m:r>
                          <a:rPr lang="en-US" b="0" i="1" smtClean="0">
                            <a:solidFill>
                              <a:schemeClr val="tx1"/>
                            </a:solidFill>
                            <a:latin typeface="Cambria Math" panose="02040503050406030204" pitchFamily="18" charset="0"/>
                            <a:ea typeface="Cambria Math" panose="02040503050406030204" pitchFamily="18" charset="0"/>
                          </a:rPr>
                          <m:t>5</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7</m:t>
                            </m:r>
                          </m:e>
                        </m:func>
                      </m:den>
                    </m:f>
                    <m:d>
                      <m:dPr>
                        <m:ctrlPr>
                          <a:rPr lang="en-US" b="0" i="1" smtClean="0">
                            <a:solidFill>
                              <a:schemeClr val="tx1"/>
                            </a:solidFill>
                            <a:latin typeface="Cambria Math" panose="02040503050406030204" pitchFamily="18" charset="0"/>
                            <a:ea typeface="Cambria Math" panose="02040503050406030204" pitchFamily="18" charset="0"/>
                          </a:rPr>
                        </m:ctrlPr>
                      </m:dPr>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7</m:t>
                            </m:r>
                          </m:e>
                          <m:sup>
                            <m:r>
                              <a:rPr lang="en-US" b="0" i="1" smtClean="0">
                                <a:solidFill>
                                  <a:schemeClr val="tx1"/>
                                </a:solidFill>
                                <a:latin typeface="Cambria Math" panose="02040503050406030204" pitchFamily="18" charset="0"/>
                                <a:ea typeface="Cambria Math" panose="02040503050406030204" pitchFamily="18" charset="0"/>
                              </a:rPr>
                              <m:t>5</m:t>
                            </m:r>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7</m:t>
                            </m:r>
                          </m:e>
                          <m:sup>
                            <m:r>
                              <a:rPr lang="en-US" b="0" i="1" smtClean="0">
                                <a:solidFill>
                                  <a:schemeClr val="tx1"/>
                                </a:solidFill>
                                <a:latin typeface="Cambria Math" panose="02040503050406030204" pitchFamily="18" charset="0"/>
                                <a:ea typeface="Cambria Math" panose="02040503050406030204" pitchFamily="18" charset="0"/>
                              </a:rPr>
                              <m:t>3</m:t>
                            </m:r>
                          </m:sup>
                        </m:sSup>
                      </m:e>
                    </m:d>
                  </m:oMath>
                </a14:m>
                <a:endParaRPr lang="en-US" b="0" dirty="0">
                  <a:solidFill>
                    <a:schemeClr val="tx1"/>
                  </a:solidFill>
                  <a:ea typeface="Cambria Math" panose="02040503050406030204" pitchFamily="18" charset="0"/>
                </a:endParaRPr>
              </a:p>
              <a:p>
                <a:pPr marL="494100" indent="-457200">
                  <a:lnSpc>
                    <a:spcPct val="100000"/>
                  </a:lnSpc>
                  <a:buAutoNum type="alphaLcParenR"/>
                </a:pP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f>
                          <m:fPr>
                            <m:type m:val="skw"/>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2</m:t>
                            </m:r>
                          </m:den>
                        </m:f>
                      </m:sup>
                      <m:e>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i="1" smtClean="0">
                                <a:solidFill>
                                  <a:schemeClr val="tx1"/>
                                </a:solidFill>
                                <a:latin typeface="Cambria Math" panose="02040503050406030204" pitchFamily="18" charset="0"/>
                                <a:ea typeface="Cambria Math" panose="02040503050406030204" pitchFamily="18" charset="0"/>
                              </a:rPr>
                              <m:t>𝜃</m:t>
                            </m:r>
                          </m:e>
                        </m:func>
                      </m:e>
                    </m:nary>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sin</m:t>
                            </m:r>
                          </m:fName>
                          <m:e>
                            <m:r>
                              <a:rPr lang="en-US" i="1" smtClean="0">
                                <a:solidFill>
                                  <a:schemeClr val="tx1"/>
                                </a:solidFill>
                                <a:latin typeface="Cambria Math" panose="02040503050406030204" pitchFamily="18" charset="0"/>
                                <a:ea typeface="Cambria Math" panose="02040503050406030204" pitchFamily="18" charset="0"/>
                              </a:rPr>
                              <m:t>𝜃</m:t>
                            </m:r>
                          </m:e>
                        </m:func>
                      </m:sup>
                    </m:sSup>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1</m:t>
                        </m:r>
                      </m:sup>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10</m:t>
                            </m:r>
                          </m:e>
                          <m:sup>
                            <m:r>
                              <a:rPr lang="en-US" b="0" i="1" smtClean="0">
                                <a:solidFill>
                                  <a:schemeClr val="tx1"/>
                                </a:solidFill>
                                <a:latin typeface="Cambria Math" panose="02040503050406030204" pitchFamily="18" charset="0"/>
                                <a:ea typeface="Cambria Math" panose="02040503050406030204" pitchFamily="18" charset="0"/>
                              </a:rPr>
                              <m:t>𝑢</m:t>
                            </m:r>
                          </m:sup>
                        </m:sSup>
                      </m:e>
                    </m:nary>
                    <m:r>
                      <a:rPr lang="en-US" b="0" i="1" smtClean="0">
                        <a:solidFill>
                          <a:schemeClr val="tx1"/>
                        </a:solidFill>
                        <a:latin typeface="Cambria Math" panose="02040503050406030204" pitchFamily="18" charset="0"/>
                        <a:ea typeface="Cambria Math" panose="02040503050406030204" pitchFamily="18" charset="0"/>
                      </a:rPr>
                      <m:t>𝑑𝑢</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10</m:t>
                            </m:r>
                          </m:e>
                        </m:func>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10</m:t>
                        </m:r>
                      </m:e>
                      <m:sup>
                        <m:r>
                          <a:rPr lang="en-US" b="0" i="1" smtClean="0">
                            <a:solidFill>
                              <a:schemeClr val="tx1"/>
                            </a:solidFill>
                            <a:latin typeface="Cambria Math" panose="02040503050406030204" pitchFamily="18" charset="0"/>
                            <a:ea typeface="Cambria Math" panose="02040503050406030204" pitchFamily="18" charset="0"/>
                          </a:rPr>
                          <m:t>𝑥</m:t>
                        </m:r>
                      </m:sup>
                    </m:sSup>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1</m:t>
                        </m:r>
                      </m:sup>
                    </m:sSub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9</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10</m:t>
                            </m:r>
                          </m:e>
                        </m:func>
                      </m:den>
                    </m:f>
                  </m:oMath>
                </a14:m>
                <a:r>
                  <a:rPr lang="en-US" dirty="0">
                    <a:solidFill>
                      <a:schemeClr val="tx1"/>
                    </a:solidFill>
                  </a:rPr>
                  <a:t> using the substitution </a:t>
                </a:r>
                <a14:m>
                  <m:oMath xmlns:m="http://schemas.openxmlformats.org/officeDocument/2006/math">
                    <m:r>
                      <a:rPr lang="en-US" b="0" i="1" smtClean="0">
                        <a:solidFill>
                          <a:schemeClr val="tx1"/>
                        </a:solidFill>
                        <a:latin typeface="Cambria Math" panose="02040503050406030204" pitchFamily="18" charset="0"/>
                      </a:rPr>
                      <m:t>𝑢</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e>
                    </m:func>
                  </m:oMath>
                </a14:m>
                <a:r>
                  <a:rPr lang="en-US" dirty="0">
                    <a:solidFill>
                      <a:schemeClr val="tx1"/>
                    </a:solidFill>
                  </a:rPr>
                  <a:t> </a:t>
                </a:r>
                <a14:m>
                  <m:oMath xmlns:m="http://schemas.openxmlformats.org/officeDocument/2006/math">
                    <m:r>
                      <a:rPr lang="en-US" b="0" i="1" dirty="0" smtClean="0">
                        <a:solidFill>
                          <a:schemeClr val="tx1"/>
                        </a:solidFill>
                        <a:latin typeface="Cambria Math" panose="02040503050406030204" pitchFamily="18" charset="0"/>
                      </a:rPr>
                      <m:t>𝑑𝑢</m:t>
                    </m:r>
                    <m:r>
                      <a:rPr lang="en-US" b="0" i="1" dirty="0" smtClean="0">
                        <a:solidFill>
                          <a:schemeClr val="tx1"/>
                        </a:solidFill>
                        <a:latin typeface="Cambria Math" panose="02040503050406030204" pitchFamily="18" charset="0"/>
                      </a:rPr>
                      <m:t>=</m:t>
                    </m:r>
                    <m:func>
                      <m:funcPr>
                        <m:ctrlPr>
                          <a:rPr lang="en-US" b="0" i="1" dirty="0" smtClean="0">
                            <a:solidFill>
                              <a:schemeClr val="tx1"/>
                            </a:solidFill>
                            <a:latin typeface="Cambria Math" panose="02040503050406030204" pitchFamily="18" charset="0"/>
                          </a:rPr>
                        </m:ctrlPr>
                      </m:funcPr>
                      <m:fName>
                        <m:r>
                          <m:rPr>
                            <m:sty m:val="p"/>
                          </m:rPr>
                          <a:rPr lang="en-US" b="0" i="0" dirty="0" smtClean="0">
                            <a:solidFill>
                              <a:schemeClr val="tx1"/>
                            </a:solidFill>
                            <a:latin typeface="Cambria Math" panose="02040503050406030204" pitchFamily="18" charset="0"/>
                          </a:rPr>
                          <m:t>cos</m:t>
                        </m:r>
                      </m:fName>
                      <m:e>
                        <m:r>
                          <a:rPr lang="en-US" b="0" i="1" dirty="0" smtClean="0">
                            <a:solidFill>
                              <a:schemeClr val="tx1"/>
                            </a:solidFill>
                            <a:latin typeface="Cambria Math" panose="02040503050406030204" pitchFamily="18" charset="0"/>
                            <a:ea typeface="Cambria Math" panose="02040503050406030204" pitchFamily="18" charset="0"/>
                          </a:rPr>
                          <m:t>𝜃</m:t>
                        </m:r>
                      </m:e>
                    </m:func>
                    <m:r>
                      <a:rPr lang="en-US" b="0" i="1" dirty="0" smtClean="0">
                        <a:solidFill>
                          <a:schemeClr val="tx1"/>
                        </a:solidFill>
                        <a:latin typeface="Cambria Math" panose="02040503050406030204" pitchFamily="18" charset="0"/>
                      </a:rPr>
                      <m:t>𝑑</m:t>
                    </m:r>
                    <m:r>
                      <a:rPr lang="en-US" b="0" i="1" dirty="0" smtClean="0">
                        <a:solidFill>
                          <a:schemeClr val="tx1"/>
                        </a:solidFill>
                        <a:latin typeface="Cambria Math" panose="02040503050406030204" pitchFamily="18" charset="0"/>
                        <a:ea typeface="Cambria Math" panose="02040503050406030204" pitchFamily="18" charset="0"/>
                      </a:rPr>
                      <m:t>𝜃</m:t>
                    </m:r>
                  </m:oMath>
                </a14:m>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=0</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𝑢</m:t>
                    </m:r>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2</m:t>
                            </m:r>
                          </m:den>
                        </m:f>
                      </m:e>
                    </m:d>
                    <m:r>
                      <a:rPr lang="en-US" b="0" i="1" smtClean="0">
                        <a:solidFill>
                          <a:schemeClr val="tx1"/>
                        </a:solidFill>
                        <a:latin typeface="Cambria Math" panose="02040503050406030204" pitchFamily="18" charset="0"/>
                      </a:rPr>
                      <m:t>=1.</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4202830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12700" marR="5080" indent="0" algn="just">
                  <a:lnSpc>
                    <a:spcPct val="100000"/>
                  </a:lnSpc>
                  <a:buNone/>
                </a:pPr>
                <a:r>
                  <a:rPr lang="en-US" sz="2000" spc="-15" dirty="0">
                    <a:latin typeface="Times New Roman"/>
                    <a:cs typeface="Times New Roman"/>
                  </a:rPr>
                  <a:t>W</a:t>
                </a:r>
                <a:r>
                  <a:rPr lang="en-US" sz="2000" spc="-5" dirty="0">
                    <a:latin typeface="Times New Roman"/>
                    <a:cs typeface="Times New Roman"/>
                  </a:rPr>
                  <a:t>e</a:t>
                </a:r>
                <a:r>
                  <a:rPr lang="en-US" sz="2000" spc="-35" dirty="0">
                    <a:latin typeface="Times New Roman"/>
                    <a:cs typeface="Times New Roman"/>
                  </a:rPr>
                  <a:t> </a:t>
                </a:r>
                <a:r>
                  <a:rPr lang="en-US" sz="2000" spc="-10" dirty="0">
                    <a:latin typeface="Times New Roman"/>
                    <a:cs typeface="Times New Roman"/>
                  </a:rPr>
                  <a:t>shal</a:t>
                </a:r>
                <a:r>
                  <a:rPr lang="en-US" sz="2000" spc="-5" dirty="0">
                    <a:latin typeface="Times New Roman"/>
                    <a:cs typeface="Times New Roman"/>
                  </a:rPr>
                  <a:t>l</a:t>
                </a:r>
                <a:r>
                  <a:rPr lang="en-US" sz="2000" spc="-35" dirty="0">
                    <a:latin typeface="Times New Roman"/>
                    <a:cs typeface="Times New Roman"/>
                  </a:rPr>
                  <a:t> </a:t>
                </a:r>
                <a:r>
                  <a:rPr lang="en-US" sz="2000" spc="-15" dirty="0">
                    <a:latin typeface="Times New Roman"/>
                    <a:cs typeface="Times New Roman"/>
                  </a:rPr>
                  <a:t>mak</a:t>
                </a:r>
                <a:r>
                  <a:rPr lang="en-US" sz="2000" spc="-5" dirty="0">
                    <a:latin typeface="Times New Roman"/>
                    <a:cs typeface="Times New Roman"/>
                  </a:rPr>
                  <a:t>e</a:t>
                </a:r>
                <a:r>
                  <a:rPr lang="en-US" sz="2000" spc="-35" dirty="0">
                    <a:latin typeface="Times New Roman"/>
                    <a:cs typeface="Times New Roman"/>
                  </a:rPr>
                  <a:t> </a:t>
                </a:r>
                <a:r>
                  <a:rPr lang="en-US" sz="2000" spc="-10" dirty="0">
                    <a:latin typeface="Times New Roman"/>
                    <a:cs typeface="Times New Roman"/>
                  </a:rPr>
                  <a:t>us</a:t>
                </a:r>
                <a:r>
                  <a:rPr lang="en-US" sz="2000" spc="-5" dirty="0">
                    <a:latin typeface="Times New Roman"/>
                    <a:cs typeface="Times New Roman"/>
                  </a:rPr>
                  <a:t>e</a:t>
                </a:r>
                <a:r>
                  <a:rPr lang="en-US" sz="2000" spc="-35" dirty="0">
                    <a:latin typeface="Times New Roman"/>
                    <a:cs typeface="Times New Roman"/>
                  </a:rPr>
                  <a:t> </a:t>
                </a:r>
                <a:r>
                  <a:rPr lang="en-US" sz="2000" spc="-10" dirty="0">
                    <a:latin typeface="Times New Roman"/>
                    <a:cs typeface="Times New Roman"/>
                  </a:rPr>
                  <a:t>o</a:t>
                </a:r>
                <a:r>
                  <a:rPr lang="en-US" sz="2000" spc="-5" dirty="0">
                    <a:latin typeface="Times New Roman"/>
                    <a:cs typeface="Times New Roman"/>
                  </a:rPr>
                  <a:t>f</a:t>
                </a:r>
                <a:r>
                  <a:rPr lang="en-US" sz="2000" spc="-35" dirty="0">
                    <a:latin typeface="Times New Roman"/>
                    <a:cs typeface="Times New Roman"/>
                  </a:rPr>
                  <a:t> </a:t>
                </a:r>
                <a:r>
                  <a:rPr lang="en-US" sz="2000" spc="-5" dirty="0">
                    <a:latin typeface="Times New Roman"/>
                    <a:cs typeface="Times New Roman"/>
                  </a:rPr>
                  <a:t>t</a:t>
                </a:r>
                <a:r>
                  <a:rPr lang="en-US" sz="2000" spc="-15" dirty="0">
                    <a:latin typeface="Times New Roman"/>
                    <a:cs typeface="Times New Roman"/>
                  </a:rPr>
                  <a:t>w</a:t>
                </a:r>
                <a:r>
                  <a:rPr lang="en-US" sz="2000" spc="-5" dirty="0">
                    <a:latin typeface="Times New Roman"/>
                    <a:cs typeface="Times New Roman"/>
                  </a:rPr>
                  <a:t>o</a:t>
                </a:r>
                <a:r>
                  <a:rPr lang="en-US" sz="2000" spc="-35" dirty="0">
                    <a:latin typeface="Times New Roman"/>
                    <a:cs typeface="Times New Roman"/>
                  </a:rPr>
                  <a:t> </a:t>
                </a:r>
                <a:r>
                  <a:rPr lang="en-US" sz="2000" spc="-10" dirty="0">
                    <a:latin typeface="Times New Roman"/>
                    <a:cs typeface="Times New Roman"/>
                  </a:rPr>
                  <a:t>othe</a:t>
                </a:r>
                <a:r>
                  <a:rPr lang="en-US" sz="2000" spc="-5" dirty="0">
                    <a:latin typeface="Times New Roman"/>
                    <a:cs typeface="Times New Roman"/>
                  </a:rPr>
                  <a:t>r</a:t>
                </a:r>
                <a:r>
                  <a:rPr lang="en-US" sz="2000" spc="-35" dirty="0">
                    <a:latin typeface="Times New Roman"/>
                    <a:cs typeface="Times New Roman"/>
                  </a:rPr>
                  <a:t> </a:t>
                </a:r>
                <a:r>
                  <a:rPr lang="en-US" sz="2000" spc="-10" dirty="0">
                    <a:latin typeface="Times New Roman"/>
                    <a:cs typeface="Times New Roman"/>
                  </a:rPr>
                  <a:t>rectangula</a:t>
                </a:r>
                <a:r>
                  <a:rPr lang="en-US" sz="2000" spc="-5" dirty="0">
                    <a:latin typeface="Times New Roman"/>
                    <a:cs typeface="Times New Roman"/>
                  </a:rPr>
                  <a:t>r</a:t>
                </a:r>
                <a:r>
                  <a:rPr lang="en-US" sz="2000" spc="-35" dirty="0">
                    <a:latin typeface="Times New Roman"/>
                    <a:cs typeface="Times New Roman"/>
                  </a:rPr>
                  <a:t> </a:t>
                </a:r>
                <a:r>
                  <a:rPr lang="en-US" sz="2000" spc="-10" dirty="0">
                    <a:latin typeface="Times New Roman"/>
                    <a:cs typeface="Times New Roman"/>
                  </a:rPr>
                  <a:t>approximation</a:t>
                </a:r>
                <a:r>
                  <a:rPr lang="en-US" sz="2000" spc="-5" dirty="0">
                    <a:latin typeface="Times New Roman"/>
                    <a:cs typeface="Times New Roman"/>
                  </a:rPr>
                  <a:t>s</a:t>
                </a:r>
                <a:r>
                  <a:rPr lang="en-US" sz="2000" spc="-35" dirty="0">
                    <a:latin typeface="Times New Roman"/>
                    <a:cs typeface="Times New Roman"/>
                  </a:rPr>
                  <a:t> </a:t>
                </a:r>
                <a:r>
                  <a:rPr lang="en-US" sz="2000" spc="-10" dirty="0">
                    <a:latin typeface="Times New Roman"/>
                    <a:cs typeface="Times New Roman"/>
                  </a:rPr>
                  <a:t>t</a:t>
                </a:r>
                <a:r>
                  <a:rPr lang="en-US" sz="2000" spc="-5" dirty="0">
                    <a:latin typeface="Times New Roman"/>
                    <a:cs typeface="Times New Roman"/>
                  </a:rPr>
                  <a:t>o</a:t>
                </a:r>
                <a:r>
                  <a:rPr lang="en-US" sz="2000" spc="-35" dirty="0">
                    <a:latin typeface="Times New Roman"/>
                    <a:cs typeface="Times New Roman"/>
                  </a:rPr>
                  <a:t> </a:t>
                </a:r>
                <a:r>
                  <a:rPr lang="en-US" sz="2000" spc="-10" dirty="0">
                    <a:latin typeface="Times New Roman"/>
                    <a:cs typeface="Times New Roman"/>
                  </a:rPr>
                  <a:t>area</a:t>
                </a:r>
                <a:r>
                  <a:rPr lang="en-US" sz="2000" spc="-5" dirty="0">
                    <a:latin typeface="Times New Roman"/>
                    <a:cs typeface="Times New Roman"/>
                  </a:rPr>
                  <a:t>:</a:t>
                </a:r>
                <a:r>
                  <a:rPr lang="en-US" sz="2000" spc="-35" dirty="0">
                    <a:latin typeface="Times New Roman"/>
                    <a:cs typeface="Times New Roman"/>
                  </a:rPr>
                  <a:t> </a:t>
                </a:r>
                <a:r>
                  <a:rPr lang="en-US" sz="2000" spc="-10" dirty="0">
                    <a:latin typeface="Times New Roman"/>
                    <a:cs typeface="Times New Roman"/>
                  </a:rPr>
                  <a:t>th</a:t>
                </a:r>
                <a:r>
                  <a:rPr lang="en-US" sz="2000" spc="-5" dirty="0">
                    <a:latin typeface="Times New Roman"/>
                    <a:cs typeface="Times New Roman"/>
                  </a:rPr>
                  <a:t>e</a:t>
                </a:r>
                <a:r>
                  <a:rPr lang="en-US" sz="2000" spc="-35" dirty="0">
                    <a:latin typeface="Times New Roman"/>
                    <a:cs typeface="Times New Roman"/>
                  </a:rPr>
                  <a:t> </a:t>
                </a:r>
                <a:r>
                  <a:rPr lang="en-US" sz="2000" spc="-5" dirty="0">
                    <a:latin typeface="Times New Roman"/>
                    <a:cs typeface="Times New Roman"/>
                  </a:rPr>
                  <a:t>l</a:t>
                </a:r>
                <a:r>
                  <a:rPr lang="en-US" sz="2000" spc="-10" dirty="0">
                    <a:latin typeface="Times New Roman"/>
                    <a:cs typeface="Times New Roman"/>
                  </a:rPr>
                  <a:t>eft-endpoint an</a:t>
                </a:r>
                <a:r>
                  <a:rPr lang="en-US" sz="2000" spc="-5" dirty="0">
                    <a:latin typeface="Times New Roman"/>
                    <a:cs typeface="Times New Roman"/>
                  </a:rPr>
                  <a:t>d</a:t>
                </a:r>
                <a:r>
                  <a:rPr lang="en-US" sz="2000" spc="-15" dirty="0">
                    <a:latin typeface="Times New Roman"/>
                    <a:cs typeface="Times New Roman"/>
                  </a:rPr>
                  <a:t> </a:t>
                </a:r>
                <a:r>
                  <a:rPr lang="en-US" sz="2000" spc="-10" dirty="0">
                    <a:latin typeface="Times New Roman"/>
                    <a:cs typeface="Times New Roman"/>
                  </a:rPr>
                  <a:t>th</a:t>
                </a:r>
                <a:r>
                  <a:rPr lang="en-US" sz="2000" spc="-5" dirty="0">
                    <a:latin typeface="Times New Roman"/>
                    <a:cs typeface="Times New Roman"/>
                  </a:rPr>
                  <a:t>e</a:t>
                </a:r>
                <a:r>
                  <a:rPr lang="en-US" sz="2000" spc="-15" dirty="0">
                    <a:latin typeface="Times New Roman"/>
                    <a:cs typeface="Times New Roman"/>
                  </a:rPr>
                  <a:t> </a:t>
                </a:r>
                <a:r>
                  <a:rPr lang="en-US" sz="2000" spc="-10" dirty="0">
                    <a:latin typeface="Times New Roman"/>
                    <a:cs typeface="Times New Roman"/>
                  </a:rPr>
                  <a:t>midpoin</a:t>
                </a:r>
                <a:r>
                  <a:rPr lang="en-US" sz="2000" spc="-5" dirty="0">
                    <a:latin typeface="Times New Roman"/>
                    <a:cs typeface="Times New Roman"/>
                  </a:rPr>
                  <a:t>t</a:t>
                </a:r>
                <a:r>
                  <a:rPr lang="en-US" sz="2000" spc="-10" dirty="0">
                    <a:latin typeface="Times New Roman"/>
                    <a:cs typeface="Times New Roman"/>
                  </a:rPr>
                  <a:t> approximations</a:t>
                </a:r>
                <a:r>
                  <a:rPr lang="en-US" sz="2000" spc="-5" dirty="0">
                    <a:latin typeface="Times New Roman"/>
                    <a:cs typeface="Times New Roman"/>
                  </a:rPr>
                  <a:t>.</a:t>
                </a:r>
                <a:r>
                  <a:rPr lang="en-US" sz="2000" spc="-10" dirty="0">
                    <a:latin typeface="Times New Roman"/>
                    <a:cs typeface="Times New Roman"/>
                  </a:rPr>
                  <a:t> Divid</a:t>
                </a:r>
                <a:r>
                  <a:rPr lang="en-US" sz="2000" spc="-5" dirty="0">
                    <a:latin typeface="Times New Roman"/>
                    <a:cs typeface="Times New Roman"/>
                  </a:rPr>
                  <a:t>e</a:t>
                </a:r>
                <a:r>
                  <a:rPr lang="en-US" sz="2000" spc="-10" dirty="0">
                    <a:latin typeface="Times New Roman"/>
                    <a:cs typeface="Times New Roman"/>
                  </a:rPr>
                  <a:t> [</a:t>
                </a:r>
                <a:r>
                  <a:rPr lang="en-US" sz="2000" i="1" spc="35" dirty="0">
                    <a:latin typeface="Times New Roman"/>
                    <a:cs typeface="Times New Roman"/>
                  </a:rPr>
                  <a:t>a</a:t>
                </a:r>
                <a:r>
                  <a:rPr lang="en-US" sz="2000" spc="-5" dirty="0">
                    <a:latin typeface="Times New Roman"/>
                    <a:cs typeface="Times New Roman"/>
                  </a:rPr>
                  <a:t>,</a:t>
                </a:r>
                <a:r>
                  <a:rPr lang="en-US" sz="2000" spc="-85" dirty="0">
                    <a:latin typeface="Times New Roman"/>
                    <a:cs typeface="Times New Roman"/>
                  </a:rPr>
                  <a:t> </a:t>
                </a:r>
                <a:r>
                  <a:rPr lang="en-US" sz="2000" i="1" spc="5" dirty="0">
                    <a:latin typeface="Times New Roman"/>
                    <a:cs typeface="Times New Roman"/>
                  </a:rPr>
                  <a:t>b</a:t>
                </a:r>
                <a:r>
                  <a:rPr lang="en-US" sz="2000" spc="-5" dirty="0">
                    <a:latin typeface="Times New Roman"/>
                    <a:cs typeface="Times New Roman"/>
                  </a:rPr>
                  <a:t>]</a:t>
                </a:r>
                <a:r>
                  <a:rPr lang="en-US" sz="2000" spc="-10" dirty="0">
                    <a:latin typeface="Times New Roman"/>
                    <a:cs typeface="Times New Roman"/>
                  </a:rPr>
                  <a:t> </a:t>
                </a:r>
                <a:r>
                  <a:rPr lang="en-US" sz="2000" spc="-5" dirty="0">
                    <a:latin typeface="Times New Roman"/>
                    <a:cs typeface="Times New Roman"/>
                  </a:rPr>
                  <a:t>into</a:t>
                </a:r>
                <a:r>
                  <a:rPr lang="en-US" sz="2000" spc="55" dirty="0">
                    <a:latin typeface="Times New Roman"/>
                    <a:cs typeface="Times New Roman"/>
                  </a:rPr>
                  <a:t> </a:t>
                </a:r>
                <a:r>
                  <a:rPr lang="en-US" sz="2000" i="1" spc="-10" dirty="0">
                    <a:latin typeface="Times New Roman"/>
                    <a:cs typeface="Times New Roman"/>
                  </a:rPr>
                  <a:t>N</a:t>
                </a:r>
                <a:r>
                  <a:rPr lang="en-US" sz="2000" i="1" spc="105" dirty="0">
                    <a:latin typeface="Times New Roman"/>
                    <a:cs typeface="Times New Roman"/>
                  </a:rPr>
                  <a:t> </a:t>
                </a:r>
                <a:r>
                  <a:rPr lang="en-US" sz="2000" spc="-5" dirty="0">
                    <a:latin typeface="Times New Roman"/>
                    <a:cs typeface="Times New Roman"/>
                  </a:rPr>
                  <a:t>subintervals</a:t>
                </a:r>
                <a:r>
                  <a:rPr lang="en-US" sz="2000" spc="-10" dirty="0">
                    <a:latin typeface="Times New Roman"/>
                    <a:cs typeface="Times New Roman"/>
                  </a:rPr>
                  <a:t> a</a:t>
                </a:r>
                <a:r>
                  <a:rPr lang="en-US" sz="2000" spc="-5" dirty="0">
                    <a:latin typeface="Times New Roman"/>
                    <a:cs typeface="Times New Roman"/>
                  </a:rPr>
                  <a:t>s</a:t>
                </a:r>
                <a:r>
                  <a:rPr lang="en-US" sz="2000" spc="-15" dirty="0">
                    <a:latin typeface="Times New Roman"/>
                    <a:cs typeface="Times New Roman"/>
                  </a:rPr>
                  <a:t> </a:t>
                </a:r>
                <a:r>
                  <a:rPr lang="en-US" sz="2000" spc="-5" dirty="0">
                    <a:latin typeface="Times New Roman"/>
                    <a:cs typeface="Times New Roman"/>
                  </a:rPr>
                  <a:t>before.</a:t>
                </a:r>
                <a:r>
                  <a:rPr lang="en-US" sz="2000" spc="-10" dirty="0">
                    <a:latin typeface="Times New Roman"/>
                    <a:cs typeface="Times New Roman"/>
                  </a:rPr>
                  <a:t> </a:t>
                </a:r>
                <a:r>
                  <a:rPr lang="en-US" sz="2000" spc="-5" dirty="0">
                    <a:latin typeface="Times New Roman"/>
                    <a:cs typeface="Times New Roman"/>
                  </a:rPr>
                  <a:t>In</a:t>
                </a:r>
                <a:r>
                  <a:rPr lang="en-US" sz="2000" spc="-15" dirty="0">
                    <a:latin typeface="Times New Roman"/>
                    <a:cs typeface="Times New Roman"/>
                  </a:rPr>
                  <a:t> </a:t>
                </a:r>
                <a:r>
                  <a:rPr lang="en-US" sz="2000" spc="-5" dirty="0">
                    <a:latin typeface="Times New Roman"/>
                    <a:cs typeface="Times New Roman"/>
                  </a:rPr>
                  <a:t>the</a:t>
                </a:r>
                <a:r>
                  <a:rPr lang="en-US" sz="2000" spc="-15" dirty="0">
                    <a:latin typeface="Times New Roman"/>
                    <a:cs typeface="Times New Roman"/>
                  </a:rPr>
                  <a:t> </a:t>
                </a:r>
                <a:r>
                  <a:rPr lang="en-US" sz="2000" b="1" i="1" spc="-5" dirty="0">
                    <a:latin typeface="Times New Roman"/>
                    <a:cs typeface="Times New Roman"/>
                  </a:rPr>
                  <a:t>left-</a:t>
                </a:r>
                <a:r>
                  <a:rPr lang="en-US" sz="2000" b="1" i="1" spc="-10" dirty="0">
                    <a:latin typeface="Times New Roman"/>
                    <a:cs typeface="Times New Roman"/>
                  </a:rPr>
                  <a:t>endpoin</a:t>
                </a:r>
                <a:r>
                  <a:rPr lang="en-US" sz="2000" b="1" i="1" spc="-5" dirty="0">
                    <a:latin typeface="Times New Roman"/>
                    <a:cs typeface="Times New Roman"/>
                  </a:rPr>
                  <a:t>t</a:t>
                </a:r>
                <a:r>
                  <a:rPr lang="en-US" sz="2000" b="1" i="1" spc="15" dirty="0">
                    <a:latin typeface="Times New Roman"/>
                    <a:cs typeface="Times New Roman"/>
                  </a:rPr>
                  <a:t> </a:t>
                </a:r>
                <a:r>
                  <a:rPr lang="en-US" sz="2000" b="1" i="1" spc="-10" dirty="0">
                    <a:latin typeface="Times New Roman"/>
                    <a:cs typeface="Times New Roman"/>
                  </a:rPr>
                  <a:t>approximation</a:t>
                </a:r>
                <a:r>
                  <a:rPr lang="en-US" sz="2000" b="1" i="1" spc="70" dirty="0">
                    <a:latin typeface="Times New Roman"/>
                    <a:cs typeface="Times New Roman"/>
                  </a:rPr>
                  <a:t> </a:t>
                </a:r>
                <a:r>
                  <a:rPr lang="en-US" sz="2000" i="1" spc="114" dirty="0">
                    <a:latin typeface="Times New Roman"/>
                    <a:cs typeface="Times New Roman"/>
                  </a:rPr>
                  <a:t>L</a:t>
                </a:r>
                <a:r>
                  <a:rPr lang="en-US" sz="2000" i="1" baseline="-11111" dirty="0">
                    <a:latin typeface="Times New Roman"/>
                    <a:cs typeface="Times New Roman"/>
                  </a:rPr>
                  <a:t>N</a:t>
                </a:r>
                <a:r>
                  <a:rPr lang="en-US" sz="2000" i="1" spc="-75" baseline="-11111" dirty="0">
                    <a:latin typeface="Times New Roman"/>
                    <a:cs typeface="Times New Roman"/>
                  </a:rPr>
                  <a:t> </a:t>
                </a:r>
                <a:r>
                  <a:rPr lang="en-US" sz="2000" spc="-5" dirty="0">
                    <a:latin typeface="Times New Roman"/>
                    <a:cs typeface="Times New Roman"/>
                  </a:rPr>
                  <a:t>,</a:t>
                </a:r>
                <a:r>
                  <a:rPr lang="en-US" sz="2000" spc="10" dirty="0">
                    <a:latin typeface="Times New Roman"/>
                    <a:cs typeface="Times New Roman"/>
                  </a:rPr>
                  <a:t> </a:t>
                </a:r>
                <a:r>
                  <a:rPr lang="en-US" sz="2000" spc="-5" dirty="0">
                    <a:latin typeface="Times New Roman"/>
                    <a:cs typeface="Times New Roman"/>
                  </a:rPr>
                  <a:t>t</a:t>
                </a:r>
                <a:r>
                  <a:rPr lang="en-US" sz="2000" spc="-10" dirty="0">
                    <a:latin typeface="Times New Roman"/>
                    <a:cs typeface="Times New Roman"/>
                  </a:rPr>
                  <a:t>h</a:t>
                </a:r>
                <a:r>
                  <a:rPr lang="en-US" sz="2000" spc="-5" dirty="0">
                    <a:latin typeface="Times New Roman"/>
                    <a:cs typeface="Times New Roman"/>
                  </a:rPr>
                  <a:t>e</a:t>
                </a:r>
                <a:r>
                  <a:rPr lang="en-US" sz="2000" spc="15" dirty="0">
                    <a:latin typeface="Times New Roman"/>
                    <a:cs typeface="Times New Roman"/>
                  </a:rPr>
                  <a:t> </a:t>
                </a:r>
                <a:r>
                  <a:rPr lang="en-US" sz="2000" spc="-10" dirty="0">
                    <a:latin typeface="Times New Roman"/>
                    <a:cs typeface="Times New Roman"/>
                  </a:rPr>
                  <a:t>height</a:t>
                </a:r>
                <a:r>
                  <a:rPr lang="en-US" sz="2000" spc="-5" dirty="0">
                    <a:latin typeface="Times New Roman"/>
                    <a:cs typeface="Times New Roman"/>
                  </a:rPr>
                  <a:t>s</a:t>
                </a:r>
                <a:r>
                  <a:rPr lang="en-US" sz="2000" spc="15" dirty="0">
                    <a:latin typeface="Times New Roman"/>
                    <a:cs typeface="Times New Roman"/>
                  </a:rPr>
                  <a:t> </a:t>
                </a:r>
                <a:r>
                  <a:rPr lang="en-US" sz="2000" spc="-10" dirty="0">
                    <a:latin typeface="Times New Roman"/>
                    <a:cs typeface="Times New Roman"/>
                  </a:rPr>
                  <a:t>o</a:t>
                </a:r>
                <a:r>
                  <a:rPr lang="en-US" sz="2000" spc="-5" dirty="0">
                    <a:latin typeface="Times New Roman"/>
                    <a:cs typeface="Times New Roman"/>
                  </a:rPr>
                  <a:t>f</a:t>
                </a:r>
                <a:r>
                  <a:rPr lang="en-US" sz="2000" spc="15" dirty="0">
                    <a:latin typeface="Times New Roman"/>
                    <a:cs typeface="Times New Roman"/>
                  </a:rPr>
                  <a:t> </a:t>
                </a:r>
                <a:r>
                  <a:rPr lang="en-US" sz="2000" spc="-5" dirty="0">
                    <a:latin typeface="Times New Roman"/>
                    <a:cs typeface="Times New Roman"/>
                  </a:rPr>
                  <a:t>t</a:t>
                </a:r>
                <a:r>
                  <a:rPr lang="en-US" sz="2000" spc="-10" dirty="0">
                    <a:latin typeface="Times New Roman"/>
                    <a:cs typeface="Times New Roman"/>
                  </a:rPr>
                  <a:t>h</a:t>
                </a:r>
                <a:r>
                  <a:rPr lang="en-US" sz="2000" spc="-5" dirty="0">
                    <a:latin typeface="Times New Roman"/>
                    <a:cs typeface="Times New Roman"/>
                  </a:rPr>
                  <a:t>e</a:t>
                </a:r>
                <a:r>
                  <a:rPr lang="en-US" sz="2000" spc="15" dirty="0">
                    <a:latin typeface="Times New Roman"/>
                    <a:cs typeface="Times New Roman"/>
                  </a:rPr>
                  <a:t> </a:t>
                </a:r>
                <a:r>
                  <a:rPr lang="en-US" sz="2000" spc="-10" dirty="0">
                    <a:latin typeface="Times New Roman"/>
                    <a:cs typeface="Times New Roman"/>
                  </a:rPr>
                  <a:t>rectangle</a:t>
                </a:r>
                <a:r>
                  <a:rPr lang="en-US" sz="2000" spc="-5" dirty="0">
                    <a:latin typeface="Times New Roman"/>
                    <a:cs typeface="Times New Roman"/>
                  </a:rPr>
                  <a:t>s</a:t>
                </a:r>
                <a:r>
                  <a:rPr lang="en-US" sz="2000" spc="15" dirty="0">
                    <a:latin typeface="Times New Roman"/>
                    <a:cs typeface="Times New Roman"/>
                  </a:rPr>
                  <a:t> </a:t>
                </a:r>
                <a:r>
                  <a:rPr lang="en-US" sz="2000" spc="-10" dirty="0">
                    <a:latin typeface="Times New Roman"/>
                    <a:cs typeface="Times New Roman"/>
                  </a:rPr>
                  <a:t>ar</a:t>
                </a:r>
                <a:r>
                  <a:rPr lang="en-US" sz="2000" spc="-5" dirty="0">
                    <a:latin typeface="Times New Roman"/>
                    <a:cs typeface="Times New Roman"/>
                  </a:rPr>
                  <a:t>e</a:t>
                </a:r>
                <a:r>
                  <a:rPr lang="en-US" sz="2000" spc="15" dirty="0">
                    <a:latin typeface="Times New Roman"/>
                    <a:cs typeface="Times New Roman"/>
                  </a:rPr>
                  <a:t> </a:t>
                </a:r>
                <a:r>
                  <a:rPr lang="en-US" sz="2000" spc="-5" dirty="0">
                    <a:latin typeface="Times New Roman"/>
                    <a:cs typeface="Times New Roman"/>
                  </a:rPr>
                  <a:t>t</a:t>
                </a:r>
                <a:r>
                  <a:rPr lang="en-US" sz="2000" spc="-10" dirty="0">
                    <a:latin typeface="Times New Roman"/>
                    <a:cs typeface="Times New Roman"/>
                  </a:rPr>
                  <a:t>h</a:t>
                </a:r>
                <a:r>
                  <a:rPr lang="en-US" sz="2000" spc="-5" dirty="0">
                    <a:latin typeface="Times New Roman"/>
                    <a:cs typeface="Times New Roman"/>
                  </a:rPr>
                  <a:t>e</a:t>
                </a:r>
                <a:r>
                  <a:rPr lang="en-US" sz="2000" spc="15" dirty="0">
                    <a:latin typeface="Times New Roman"/>
                    <a:cs typeface="Times New Roman"/>
                  </a:rPr>
                  <a:t> </a:t>
                </a:r>
                <a:r>
                  <a:rPr lang="en-US" sz="2000" spc="-10" dirty="0">
                    <a:latin typeface="Times New Roman"/>
                    <a:cs typeface="Times New Roman"/>
                  </a:rPr>
                  <a:t>value</a:t>
                </a:r>
                <a:r>
                  <a:rPr lang="en-US" sz="2000" spc="-5" dirty="0">
                    <a:latin typeface="Times New Roman"/>
                    <a:cs typeface="Times New Roman"/>
                  </a:rPr>
                  <a:t>s</a:t>
                </a:r>
                <a:r>
                  <a:rPr lang="en-US" sz="2000" spc="15" dirty="0">
                    <a:latin typeface="Times New Roman"/>
                    <a:cs typeface="Times New Roman"/>
                  </a:rPr>
                  <a:t> </a:t>
                </a:r>
                <a:r>
                  <a:rPr lang="en-US" sz="2000" spc="-10" dirty="0">
                    <a:latin typeface="Times New Roman"/>
                    <a:cs typeface="Times New Roman"/>
                  </a:rPr>
                  <a:t>o</a:t>
                </a:r>
                <a:r>
                  <a:rPr lang="en-US" sz="2000" spc="-5" dirty="0">
                    <a:latin typeface="Times New Roman"/>
                    <a:cs typeface="Times New Roman"/>
                  </a:rPr>
                  <a:t>f</a:t>
                </a:r>
                <a:r>
                  <a:rPr lang="en-US" sz="2000" dirty="0">
                    <a:latin typeface="Times New Roman"/>
                    <a:cs typeface="Times New Roman"/>
                  </a:rPr>
                  <a:t> </a:t>
                </a:r>
                <a:r>
                  <a:rPr lang="en-US" sz="2000" i="1" spc="-5" dirty="0">
                    <a:latin typeface="Times New Roman"/>
                    <a:cs typeface="Times New Roman"/>
                  </a:rPr>
                  <a:t>f</a:t>
                </a:r>
                <a:r>
                  <a:rPr lang="en-US" sz="2000" i="1" spc="-45" dirty="0">
                    <a:latin typeface="Times New Roman"/>
                    <a:cs typeface="Times New Roman"/>
                  </a:rPr>
                  <a:t> </a:t>
                </a:r>
                <a:r>
                  <a:rPr lang="en-US" sz="2000" spc="20" dirty="0">
                    <a:latin typeface="Times New Roman"/>
                    <a:cs typeface="Times New Roman"/>
                  </a:rPr>
                  <a:t>(</a:t>
                </a:r>
                <a:r>
                  <a:rPr lang="en-US" sz="2000" i="1" spc="-5" dirty="0">
                    <a:latin typeface="Times New Roman"/>
                    <a:cs typeface="Times New Roman"/>
                  </a:rPr>
                  <a:t>x</a:t>
                </a:r>
                <a:r>
                  <a:rPr lang="en-US" sz="2000" spc="-5" dirty="0">
                    <a:latin typeface="Times New Roman"/>
                    <a:cs typeface="Times New Roman"/>
                  </a:rPr>
                  <a:t>)</a:t>
                </a:r>
                <a:r>
                  <a:rPr lang="en-US" sz="2000" spc="15" dirty="0">
                    <a:latin typeface="Times New Roman"/>
                    <a:cs typeface="Times New Roman"/>
                  </a:rPr>
                  <a:t> </a:t>
                </a:r>
                <a:r>
                  <a:rPr lang="en-US" sz="2000" spc="-10" dirty="0">
                    <a:latin typeface="Times New Roman"/>
                    <a:cs typeface="Times New Roman"/>
                  </a:rPr>
                  <a:t>a</a:t>
                </a:r>
                <a:r>
                  <a:rPr lang="en-US" sz="2000" spc="-5" dirty="0">
                    <a:latin typeface="Times New Roman"/>
                    <a:cs typeface="Times New Roman"/>
                  </a:rPr>
                  <a:t>t</a:t>
                </a:r>
                <a:r>
                  <a:rPr lang="en-US" sz="2000" spc="10" dirty="0">
                    <a:latin typeface="Times New Roman"/>
                    <a:cs typeface="Times New Roman"/>
                  </a:rPr>
                  <a:t> </a:t>
                </a:r>
                <a:r>
                  <a:rPr lang="en-US" sz="2000" spc="-10" dirty="0">
                    <a:latin typeface="Times New Roman"/>
                    <a:cs typeface="Times New Roman"/>
                  </a:rPr>
                  <a:t>the </a:t>
                </a:r>
                <a:r>
                  <a:rPr lang="en-US" sz="2000" spc="-5" dirty="0">
                    <a:latin typeface="Times New Roman"/>
                    <a:cs typeface="Times New Roman"/>
                  </a:rPr>
                  <a:t>left endpoints</a:t>
                </a:r>
                <a:r>
                  <a:rPr lang="en-US" sz="2000" dirty="0">
                    <a:latin typeface="Times New Roman"/>
                    <a:cs typeface="Times New Roman"/>
                  </a:rPr>
                  <a:t> </a:t>
                </a:r>
                <a:r>
                  <a:rPr lang="en-US" sz="2000" spc="-5" dirty="0">
                    <a:latin typeface="Times New Roman"/>
                    <a:cs typeface="Times New Roman"/>
                  </a:rPr>
                  <a:t>[Figure </a:t>
                </a:r>
                <a:r>
                  <a:rPr lang="en-US" sz="2000" spc="-10" dirty="0">
                    <a:latin typeface="Times New Roman"/>
                    <a:cs typeface="Times New Roman"/>
                  </a:rPr>
                  <a:t>6</a:t>
                </a:r>
                <a:r>
                  <a:rPr lang="en-US" sz="2000" spc="-5" dirty="0">
                    <a:latin typeface="Times New Roman"/>
                    <a:cs typeface="Times New Roman"/>
                  </a:rPr>
                  <a:t>(A)]. </a:t>
                </a:r>
                <a:r>
                  <a:rPr lang="en-US" sz="2000" spc="-15" dirty="0">
                    <a:latin typeface="Times New Roman"/>
                    <a:cs typeface="Times New Roman"/>
                  </a:rPr>
                  <a:t>T</a:t>
                </a:r>
                <a:r>
                  <a:rPr lang="en-US" sz="2000" spc="-5" dirty="0">
                    <a:latin typeface="Times New Roman"/>
                    <a:cs typeface="Times New Roman"/>
                  </a:rPr>
                  <a:t>hese left endpoints</a:t>
                </a:r>
                <a:r>
                  <a:rPr lang="en-US" sz="2000" dirty="0">
                    <a:latin typeface="Times New Roman"/>
                    <a:cs typeface="Times New Roman"/>
                  </a:rPr>
                  <a:t> </a:t>
                </a:r>
                <a:r>
                  <a:rPr lang="en-US" sz="2000" spc="-10" dirty="0">
                    <a:latin typeface="Times New Roman"/>
                    <a:cs typeface="Times New Roman"/>
                  </a:rPr>
                  <a:t>a</a:t>
                </a:r>
                <a:r>
                  <a:rPr lang="en-US" sz="2000" spc="-5" dirty="0">
                    <a:latin typeface="Times New Roman"/>
                    <a:cs typeface="Times New Roman"/>
                  </a:rPr>
                  <a:t>re</a:t>
                </a:r>
                <a:endParaRPr lang="en-US" sz="2000" dirty="0">
                  <a:latin typeface="Times New Roman"/>
                  <a:cs typeface="Times New Roman"/>
                </a:endParaRPr>
              </a:p>
              <a:p>
                <a:pPr marL="235584" indent="0">
                  <a:lnSpc>
                    <a:spcPct val="100000"/>
                  </a:lnSpc>
                  <a:spcBef>
                    <a:spcPts val="665"/>
                  </a:spcBef>
                  <a:buNone/>
                </a:pPr>
                <a:r>
                  <a:rPr lang="en-US" sz="2000" i="1" spc="20" dirty="0">
                    <a:latin typeface="Times New Roman"/>
                    <a:cs typeface="Times New Roman"/>
                  </a:rPr>
                  <a:t>x</a:t>
                </a:r>
                <a:r>
                  <a:rPr lang="en-US" sz="2000" baseline="-25000" dirty="0">
                    <a:latin typeface="Times New Roman"/>
                    <a:cs typeface="Times New Roman"/>
                  </a:rPr>
                  <a:t>0</a:t>
                </a:r>
                <a:r>
                  <a:rPr lang="en-US" sz="2000" baseline="-11111" dirty="0">
                    <a:latin typeface="Times New Roman"/>
                    <a:cs typeface="Times New Roman"/>
                  </a:rPr>
                  <a:t> </a:t>
                </a:r>
                <a:r>
                  <a:rPr lang="en-US" sz="2000" spc="-25" dirty="0">
                    <a:latin typeface="Lucida Sans Unicode"/>
                    <a:cs typeface="Lucida Sans Unicode"/>
                  </a:rPr>
                  <a:t>=</a:t>
                </a:r>
                <a:r>
                  <a:rPr lang="en-US" sz="2000" spc="-45" dirty="0">
                    <a:latin typeface="Lucida Sans Unicode"/>
                    <a:cs typeface="Lucida Sans Unicode"/>
                  </a:rPr>
                  <a:t> </a:t>
                </a:r>
                <a:r>
                  <a:rPr lang="en-US" sz="2000" i="1" spc="35" dirty="0">
                    <a:latin typeface="Times New Roman"/>
                    <a:cs typeface="Times New Roman"/>
                  </a:rPr>
                  <a:t>a</a:t>
                </a:r>
                <a:r>
                  <a:rPr lang="en-US" sz="2000" spc="-5" dirty="0">
                    <a:latin typeface="Times New Roman"/>
                    <a:cs typeface="Times New Roman"/>
                  </a:rPr>
                  <a:t>,</a:t>
                </a:r>
                <a:r>
                  <a:rPr lang="en-US" sz="2000" dirty="0">
                    <a:latin typeface="Times New Roman"/>
                    <a:cs typeface="Times New Roman"/>
                  </a:rPr>
                  <a:t> </a:t>
                </a:r>
                <a:r>
                  <a:rPr lang="en-US" sz="2000" i="1" spc="20" dirty="0">
                    <a:latin typeface="Times New Roman"/>
                    <a:cs typeface="Times New Roman"/>
                  </a:rPr>
                  <a:t>x</a:t>
                </a:r>
                <a:r>
                  <a:rPr lang="en-US" sz="2000" baseline="-25000" dirty="0">
                    <a:latin typeface="Times New Roman"/>
                    <a:cs typeface="Times New Roman"/>
                  </a:rPr>
                  <a:t>1</a:t>
                </a:r>
                <a:r>
                  <a:rPr lang="en-US" sz="2000" baseline="-11111" dirty="0">
                    <a:latin typeface="Times New Roman"/>
                    <a:cs typeface="Times New Roman"/>
                  </a:rPr>
                  <a:t> </a:t>
                </a:r>
                <a:r>
                  <a:rPr lang="en-US" sz="2000" spc="-25" dirty="0">
                    <a:latin typeface="Lucida Sans Unicode"/>
                    <a:cs typeface="Lucida Sans Unicode"/>
                  </a:rPr>
                  <a:t>=</a:t>
                </a:r>
                <a:r>
                  <a:rPr lang="en-US" sz="2000" spc="-45" dirty="0">
                    <a:latin typeface="Lucida Sans Unicode"/>
                    <a:cs typeface="Lucida Sans Unicode"/>
                  </a:rPr>
                  <a:t> </a:t>
                </a:r>
                <a:r>
                  <a:rPr lang="en-US" sz="2000" i="1" spc="-5" dirty="0">
                    <a:latin typeface="Times New Roman"/>
                    <a:cs typeface="Times New Roman"/>
                  </a:rPr>
                  <a:t>a</a:t>
                </a:r>
                <a:r>
                  <a:rPr lang="en-US" sz="2000" i="1" spc="15" dirty="0">
                    <a:latin typeface="Times New Roman"/>
                    <a:cs typeface="Times New Roman"/>
                  </a:rPr>
                  <a:t> </a:t>
                </a:r>
                <a:r>
                  <a:rPr lang="en-US" sz="2000" spc="-25" dirty="0">
                    <a:latin typeface="Lucida Sans Unicode"/>
                    <a:cs typeface="Lucida Sans Unicode"/>
                  </a:rPr>
                  <a:t>+</a:t>
                </a:r>
                <a:r>
                  <a:rPr lang="en-US" sz="2000" spc="-95" dirty="0">
                    <a:latin typeface="Lucida Sans Unicode"/>
                    <a:cs typeface="Lucida Sans Unicode"/>
                  </a:rPr>
                  <a:t> </a:t>
                </a:r>
                <a:r>
                  <a:rPr lang="en-US" sz="2000" spc="-35" dirty="0" err="1">
                    <a:latin typeface="Arial"/>
                    <a:cs typeface="Arial"/>
                  </a:rPr>
                  <a:t>Δ</a:t>
                </a:r>
                <a:r>
                  <a:rPr lang="en-US" sz="2000" i="1" spc="-5" dirty="0" err="1">
                    <a:latin typeface="Times New Roman"/>
                    <a:cs typeface="Times New Roman"/>
                  </a:rPr>
                  <a:t>x</a:t>
                </a:r>
                <a:r>
                  <a:rPr lang="en-US" sz="2000" i="1" spc="-165" dirty="0">
                    <a:latin typeface="Times New Roman"/>
                    <a:cs typeface="Times New Roman"/>
                  </a:rPr>
                  <a:t> </a:t>
                </a:r>
                <a:r>
                  <a:rPr lang="en-US" sz="2000" spc="-5" dirty="0">
                    <a:latin typeface="Times New Roman"/>
                    <a:cs typeface="Times New Roman"/>
                  </a:rPr>
                  <a:t>,</a:t>
                </a:r>
                <a:r>
                  <a:rPr lang="en-US" sz="2000" dirty="0">
                    <a:latin typeface="Times New Roman"/>
                    <a:cs typeface="Times New Roman"/>
                  </a:rPr>
                  <a:t> </a:t>
                </a:r>
                <a:r>
                  <a:rPr lang="en-US" sz="2000" i="1" spc="20" dirty="0">
                    <a:latin typeface="Times New Roman"/>
                    <a:cs typeface="Times New Roman"/>
                  </a:rPr>
                  <a:t>x</a:t>
                </a:r>
                <a:r>
                  <a:rPr lang="en-US" sz="2000" baseline="-25000" dirty="0">
                    <a:latin typeface="Times New Roman"/>
                    <a:cs typeface="Times New Roman"/>
                  </a:rPr>
                  <a:t>2</a:t>
                </a:r>
                <a:r>
                  <a:rPr lang="en-US" sz="2000" baseline="-11111" dirty="0">
                    <a:latin typeface="Times New Roman"/>
                    <a:cs typeface="Times New Roman"/>
                  </a:rPr>
                  <a:t> </a:t>
                </a:r>
                <a:r>
                  <a:rPr lang="en-US" sz="2000" spc="-25" dirty="0">
                    <a:latin typeface="Lucida Sans Unicode"/>
                    <a:cs typeface="Lucida Sans Unicode"/>
                  </a:rPr>
                  <a:t>=</a:t>
                </a:r>
                <a:r>
                  <a:rPr lang="en-US" sz="2000" spc="-45" dirty="0">
                    <a:latin typeface="Lucida Sans Unicode"/>
                    <a:cs typeface="Lucida Sans Unicode"/>
                  </a:rPr>
                  <a:t> </a:t>
                </a:r>
                <a:r>
                  <a:rPr lang="en-US" sz="2000" i="1" spc="-5" dirty="0">
                    <a:latin typeface="Times New Roman"/>
                    <a:cs typeface="Times New Roman"/>
                  </a:rPr>
                  <a:t>a</a:t>
                </a:r>
                <a:r>
                  <a:rPr lang="en-US" sz="2000" i="1" spc="15" dirty="0">
                    <a:latin typeface="Times New Roman"/>
                    <a:cs typeface="Times New Roman"/>
                  </a:rPr>
                  <a:t> </a:t>
                </a:r>
                <a:r>
                  <a:rPr lang="en-US" sz="2000" spc="-25" dirty="0">
                    <a:latin typeface="Lucida Sans Unicode"/>
                    <a:cs typeface="Lucida Sans Unicode"/>
                  </a:rPr>
                  <a:t>+</a:t>
                </a:r>
                <a:r>
                  <a:rPr lang="en-US" sz="2000" spc="-95" dirty="0">
                    <a:latin typeface="Lucida Sans Unicode"/>
                    <a:cs typeface="Lucida Sans Unicode"/>
                  </a:rPr>
                  <a:t> </a:t>
                </a:r>
                <a:r>
                  <a:rPr lang="en-US" sz="2000" spc="-10" dirty="0">
                    <a:latin typeface="Times New Roman"/>
                    <a:cs typeface="Times New Roman"/>
                  </a:rPr>
                  <a:t>2</a:t>
                </a:r>
                <a:r>
                  <a:rPr lang="en-US" sz="2000" spc="-35" dirty="0">
                    <a:latin typeface="Arial"/>
                    <a:cs typeface="Arial"/>
                  </a:rPr>
                  <a:t>Δ</a:t>
                </a:r>
                <a:r>
                  <a:rPr lang="en-US" sz="2000" i="1" spc="-5" dirty="0">
                    <a:latin typeface="Times New Roman"/>
                    <a:cs typeface="Times New Roman"/>
                  </a:rPr>
                  <a:t>x</a:t>
                </a:r>
                <a:r>
                  <a:rPr lang="en-US" sz="2000" i="1" spc="-165" dirty="0">
                    <a:latin typeface="Times New Roman"/>
                    <a:cs typeface="Times New Roman"/>
                  </a:rPr>
                  <a:t> </a:t>
                </a:r>
                <a:r>
                  <a:rPr lang="en-US" sz="2000" spc="-5" dirty="0">
                    <a:latin typeface="Times New Roman"/>
                    <a:cs typeface="Times New Roman"/>
                  </a:rPr>
                  <a:t>,</a:t>
                </a:r>
                <a:r>
                  <a:rPr lang="en-US" sz="2000" dirty="0">
                    <a:latin typeface="Times New Roman"/>
                    <a:cs typeface="Times New Roman"/>
                  </a:rPr>
                  <a:t> </a:t>
                </a:r>
                <a:r>
                  <a:rPr lang="en-US" sz="2000" i="1" spc="150" dirty="0">
                    <a:latin typeface="Arial"/>
                    <a:cs typeface="Arial"/>
                  </a:rPr>
                  <a:t>..</a:t>
                </a:r>
                <a:r>
                  <a:rPr lang="en-US" sz="2000" i="1" spc="-10" dirty="0">
                    <a:latin typeface="Arial"/>
                    <a:cs typeface="Arial"/>
                  </a:rPr>
                  <a:t>.</a:t>
                </a:r>
                <a:r>
                  <a:rPr lang="en-US" sz="2000" i="1" spc="-114" dirty="0">
                    <a:latin typeface="Arial"/>
                    <a:cs typeface="Arial"/>
                  </a:rPr>
                  <a:t> </a:t>
                </a:r>
                <a:r>
                  <a:rPr lang="en-US" sz="2000" spc="-5" dirty="0">
                    <a:latin typeface="Times New Roman"/>
                    <a:cs typeface="Times New Roman"/>
                  </a:rPr>
                  <a:t>,</a:t>
                </a:r>
                <a:r>
                  <a:rPr lang="en-US" sz="2000" dirty="0">
                    <a:latin typeface="Times New Roman"/>
                    <a:cs typeface="Times New Roman"/>
                  </a:rPr>
                  <a:t> </a:t>
                </a:r>
                <a:r>
                  <a:rPr lang="en-US" sz="2000" i="1" spc="70" dirty="0" err="1">
                    <a:latin typeface="Times New Roman"/>
                    <a:cs typeface="Times New Roman"/>
                  </a:rPr>
                  <a:t>x</a:t>
                </a:r>
                <a:r>
                  <a:rPr lang="en-US" sz="2000" i="1" baseline="-25000" dirty="0" err="1">
                    <a:latin typeface="Times New Roman"/>
                    <a:cs typeface="Times New Roman"/>
                  </a:rPr>
                  <a:t>N</a:t>
                </a:r>
                <a:r>
                  <a:rPr lang="en-US" sz="2000" i="1" spc="-150" baseline="-25000" dirty="0">
                    <a:latin typeface="Times New Roman"/>
                    <a:cs typeface="Times New Roman"/>
                  </a:rPr>
                  <a:t> </a:t>
                </a:r>
                <a:r>
                  <a:rPr lang="en-US" sz="2000" spc="-22" baseline="-25000" dirty="0">
                    <a:latin typeface="Lucida Sans Unicode"/>
                    <a:cs typeface="Lucida Sans Unicode"/>
                  </a:rPr>
                  <a:t>−</a:t>
                </a:r>
                <a:r>
                  <a:rPr lang="en-US" sz="2000" baseline="-25000" dirty="0">
                    <a:latin typeface="Times New Roman"/>
                    <a:cs typeface="Times New Roman"/>
                  </a:rPr>
                  <a:t>1</a:t>
                </a:r>
                <a:r>
                  <a:rPr lang="en-US" sz="2000" baseline="-11111" dirty="0">
                    <a:latin typeface="Times New Roman"/>
                    <a:cs typeface="Times New Roman"/>
                  </a:rPr>
                  <a:t> </a:t>
                </a:r>
                <a:r>
                  <a:rPr lang="en-US" sz="2000" spc="-25" dirty="0">
                    <a:latin typeface="Lucida Sans Unicode"/>
                    <a:cs typeface="Lucida Sans Unicode"/>
                  </a:rPr>
                  <a:t>=</a:t>
                </a:r>
                <a:r>
                  <a:rPr lang="en-US" sz="2000" spc="-45" dirty="0">
                    <a:latin typeface="Lucida Sans Unicode"/>
                    <a:cs typeface="Lucida Sans Unicode"/>
                  </a:rPr>
                  <a:t> </a:t>
                </a:r>
                <a:r>
                  <a:rPr lang="en-US" sz="2000" i="1" spc="-5" dirty="0">
                    <a:latin typeface="Times New Roman"/>
                    <a:cs typeface="Times New Roman"/>
                  </a:rPr>
                  <a:t>a</a:t>
                </a:r>
                <a:r>
                  <a:rPr lang="en-US" sz="2000" i="1" spc="15" dirty="0">
                    <a:latin typeface="Times New Roman"/>
                    <a:cs typeface="Times New Roman"/>
                  </a:rPr>
                  <a:t> </a:t>
                </a:r>
                <a:r>
                  <a:rPr lang="en-US" sz="2000" spc="-25" dirty="0">
                    <a:latin typeface="Lucida Sans Unicode"/>
                    <a:cs typeface="Lucida Sans Unicode"/>
                  </a:rPr>
                  <a:t>+</a:t>
                </a:r>
                <a:r>
                  <a:rPr lang="en-US" sz="2000" spc="-95" dirty="0">
                    <a:latin typeface="Lucida Sans Unicode"/>
                    <a:cs typeface="Lucida Sans Unicode"/>
                  </a:rPr>
                  <a:t> </a:t>
                </a:r>
                <a:r>
                  <a:rPr lang="en-US" sz="2000" spc="55" dirty="0">
                    <a:latin typeface="Times New Roman"/>
                    <a:cs typeface="Times New Roman"/>
                  </a:rPr>
                  <a:t>(</a:t>
                </a:r>
                <a:r>
                  <a:rPr lang="en-US" sz="2000" i="1" spc="-10" dirty="0">
                    <a:latin typeface="Times New Roman"/>
                    <a:cs typeface="Times New Roman"/>
                  </a:rPr>
                  <a:t>N</a:t>
                </a:r>
                <a:r>
                  <a:rPr lang="en-US" sz="2000" i="1" spc="85" dirty="0">
                    <a:latin typeface="Times New Roman"/>
                    <a:cs typeface="Times New Roman"/>
                  </a:rPr>
                  <a:t> </a:t>
                </a:r>
                <a:r>
                  <a:rPr lang="en-US" sz="2000" spc="-25" dirty="0">
                    <a:latin typeface="Lucida Sans Unicode"/>
                    <a:cs typeface="Lucida Sans Unicode"/>
                  </a:rPr>
                  <a:t>−</a:t>
                </a:r>
                <a:r>
                  <a:rPr lang="en-US" sz="2000" spc="-95" dirty="0">
                    <a:latin typeface="Lucida Sans Unicode"/>
                    <a:cs typeface="Lucida Sans Unicode"/>
                  </a:rPr>
                  <a:t> </a:t>
                </a:r>
                <a:r>
                  <a:rPr lang="en-US" sz="2000" spc="-10" dirty="0">
                    <a:latin typeface="Times New Roman"/>
                    <a:cs typeface="Times New Roman"/>
                  </a:rPr>
                  <a:t>1</a:t>
                </a:r>
                <a:r>
                  <a:rPr lang="en-US" sz="2000" spc="-5" dirty="0">
                    <a:latin typeface="Times New Roman"/>
                    <a:cs typeface="Times New Roman"/>
                  </a:rPr>
                  <a:t>)</a:t>
                </a:r>
                <a:r>
                  <a:rPr lang="en-US" sz="2000" i="1" spc="-35" dirty="0" err="1">
                    <a:latin typeface="Arial"/>
                    <a:cs typeface="Arial"/>
                  </a:rPr>
                  <a:t>Δ</a:t>
                </a:r>
                <a:r>
                  <a:rPr lang="en-US" sz="2000" i="1" spc="-5" dirty="0" err="1">
                    <a:latin typeface="Times New Roman"/>
                    <a:cs typeface="Times New Roman"/>
                  </a:rPr>
                  <a:t>x</a:t>
                </a:r>
                <a:endParaRPr lang="en-US" sz="2000" dirty="0">
                  <a:latin typeface="Times New Roman"/>
                  <a:cs typeface="Times New Roman"/>
                </a:endParaRPr>
              </a:p>
              <a:p>
                <a:pPr marL="0" indent="0">
                  <a:lnSpc>
                    <a:spcPct val="100000"/>
                  </a:lnSpc>
                  <a:spcBef>
                    <a:spcPts val="665"/>
                  </a:spcBef>
                  <a:buNone/>
                </a:pPr>
                <a:r>
                  <a:rPr lang="en-US" sz="2000" spc="-10" dirty="0">
                    <a:latin typeface="Times New Roman"/>
                    <a:cs typeface="Times New Roman"/>
                  </a:rPr>
                  <a:t>an</a:t>
                </a:r>
                <a:r>
                  <a:rPr lang="en-US" sz="2000" spc="-5" dirty="0">
                    <a:latin typeface="Times New Roman"/>
                    <a:cs typeface="Times New Roman"/>
                  </a:rPr>
                  <a:t>d </a:t>
                </a:r>
                <a:r>
                  <a:rPr lang="en-US" sz="2000" spc="-10" dirty="0">
                    <a:latin typeface="Times New Roman"/>
                    <a:cs typeface="Times New Roman"/>
                  </a:rPr>
                  <a:t>th</a:t>
                </a:r>
                <a:r>
                  <a:rPr lang="en-US" sz="2000" spc="-5" dirty="0">
                    <a:latin typeface="Times New Roman"/>
                    <a:cs typeface="Times New Roman"/>
                  </a:rPr>
                  <a:t>e s</a:t>
                </a:r>
                <a:r>
                  <a:rPr lang="en-US" sz="2000" spc="-10" dirty="0">
                    <a:latin typeface="Times New Roman"/>
                    <a:cs typeface="Times New Roman"/>
                  </a:rPr>
                  <a:t>um</a:t>
                </a:r>
                <a:r>
                  <a:rPr lang="en-US" sz="2000" spc="-5" dirty="0">
                    <a:latin typeface="Times New Roman"/>
                    <a:cs typeface="Times New Roman"/>
                  </a:rPr>
                  <a:t> </a:t>
                </a:r>
                <a:r>
                  <a:rPr lang="en-US" sz="2000" spc="-10" dirty="0">
                    <a:latin typeface="Times New Roman"/>
                    <a:cs typeface="Times New Roman"/>
                  </a:rPr>
                  <a:t>o</a:t>
                </a:r>
                <a:r>
                  <a:rPr lang="en-US" sz="2000" spc="-5" dirty="0">
                    <a:latin typeface="Times New Roman"/>
                    <a:cs typeface="Times New Roman"/>
                  </a:rPr>
                  <a:t>f </a:t>
                </a:r>
                <a:r>
                  <a:rPr lang="en-US" sz="2000" spc="-10" dirty="0">
                    <a:latin typeface="Times New Roman"/>
                    <a:cs typeface="Times New Roman"/>
                  </a:rPr>
                  <a:t>th</a:t>
                </a:r>
                <a:r>
                  <a:rPr lang="en-US" sz="2000" spc="-5" dirty="0">
                    <a:latin typeface="Times New Roman"/>
                    <a:cs typeface="Times New Roman"/>
                  </a:rPr>
                  <a:t>e </a:t>
                </a:r>
                <a:r>
                  <a:rPr lang="en-US" sz="2000" spc="-10" dirty="0">
                    <a:latin typeface="Times New Roman"/>
                    <a:cs typeface="Times New Roman"/>
                  </a:rPr>
                  <a:t>area</a:t>
                </a:r>
                <a:r>
                  <a:rPr lang="en-US" sz="2000" spc="-5" dirty="0">
                    <a:latin typeface="Times New Roman"/>
                    <a:cs typeface="Times New Roman"/>
                  </a:rPr>
                  <a:t>s</a:t>
                </a:r>
                <a:r>
                  <a:rPr lang="en-US" sz="2000" dirty="0">
                    <a:latin typeface="Times New Roman"/>
                    <a:cs typeface="Times New Roman"/>
                  </a:rPr>
                  <a:t> </a:t>
                </a:r>
                <a:r>
                  <a:rPr lang="en-US" sz="2000" spc="-10" dirty="0">
                    <a:latin typeface="Times New Roman"/>
                    <a:cs typeface="Times New Roman"/>
                  </a:rPr>
                  <a:t>o</a:t>
                </a:r>
                <a:r>
                  <a:rPr lang="en-US" sz="2000" spc="-5" dirty="0">
                    <a:latin typeface="Times New Roman"/>
                    <a:cs typeface="Times New Roman"/>
                  </a:rPr>
                  <a:t>f </a:t>
                </a:r>
                <a:r>
                  <a:rPr lang="en-US" sz="2000" spc="-10" dirty="0">
                    <a:latin typeface="Times New Roman"/>
                    <a:cs typeface="Times New Roman"/>
                  </a:rPr>
                  <a:t>th</a:t>
                </a:r>
                <a:r>
                  <a:rPr lang="en-US" sz="2000" spc="-5" dirty="0">
                    <a:latin typeface="Times New Roman"/>
                    <a:cs typeface="Times New Roman"/>
                  </a:rPr>
                  <a:t>e l</a:t>
                </a:r>
                <a:r>
                  <a:rPr lang="en-US" sz="2000" spc="-10" dirty="0">
                    <a:latin typeface="Times New Roman"/>
                    <a:cs typeface="Times New Roman"/>
                  </a:rPr>
                  <a:t>eft-endpoin</a:t>
                </a:r>
                <a:r>
                  <a:rPr lang="en-US" sz="2000" spc="-5" dirty="0">
                    <a:latin typeface="Times New Roman"/>
                    <a:cs typeface="Times New Roman"/>
                  </a:rPr>
                  <a:t>t</a:t>
                </a:r>
                <a:r>
                  <a:rPr lang="en-US" sz="2000" dirty="0">
                    <a:latin typeface="Times New Roman"/>
                    <a:cs typeface="Times New Roman"/>
                  </a:rPr>
                  <a:t> </a:t>
                </a:r>
                <a:r>
                  <a:rPr lang="en-US" sz="2000" spc="-10" dirty="0">
                    <a:latin typeface="Times New Roman"/>
                    <a:cs typeface="Times New Roman"/>
                  </a:rPr>
                  <a:t>rectangle</a:t>
                </a:r>
                <a:r>
                  <a:rPr lang="en-US" sz="2000" spc="-5" dirty="0">
                    <a:latin typeface="Times New Roman"/>
                    <a:cs typeface="Times New Roman"/>
                  </a:rPr>
                  <a:t>s</a:t>
                </a:r>
                <a:r>
                  <a:rPr lang="en-US" sz="2000" dirty="0">
                    <a:latin typeface="Times New Roman"/>
                    <a:cs typeface="Times New Roman"/>
                  </a:rPr>
                  <a:t> </a:t>
                </a:r>
                <a:r>
                  <a:rPr lang="en-US" sz="2000" spc="-10" dirty="0">
                    <a:latin typeface="Times New Roman"/>
                    <a:cs typeface="Times New Roman"/>
                  </a:rPr>
                  <a:t>is</a:t>
                </a:r>
              </a:p>
              <a:p>
                <a:pPr marL="0" indent="0">
                  <a:lnSpc>
                    <a:spcPct val="100000"/>
                  </a:lnSpc>
                  <a:spcBef>
                    <a:spcPts val="665"/>
                  </a:spcBef>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Times New Roman"/>
                            </a:rPr>
                          </m:ctrlPr>
                        </m:sSubPr>
                        <m:e>
                          <m:r>
                            <a:rPr lang="en-US" sz="2000" b="0" i="1" smtClean="0">
                              <a:latin typeface="Cambria Math" panose="02040503050406030204" pitchFamily="18" charset="0"/>
                              <a:cs typeface="Times New Roman"/>
                            </a:rPr>
                            <m:t>𝐿</m:t>
                          </m:r>
                        </m:e>
                        <m:sub>
                          <m:r>
                            <a:rPr lang="en-US" sz="2000" b="0" i="1" smtClean="0">
                              <a:latin typeface="Cambria Math" panose="02040503050406030204" pitchFamily="18" charset="0"/>
                              <a:cs typeface="Times New Roman"/>
                            </a:rPr>
                            <m:t>𝑁</m:t>
                          </m:r>
                        </m:sub>
                      </m:sSub>
                      <m:r>
                        <a:rPr lang="en-US" sz="2000" b="0" i="1" smtClean="0">
                          <a:latin typeface="Cambria Math" panose="02040503050406030204" pitchFamily="18" charset="0"/>
                          <a:cs typeface="Times New Roman"/>
                        </a:rPr>
                        <m:t>=</m:t>
                      </m:r>
                      <m:r>
                        <a:rPr lang="en-US" sz="2000" b="0" i="1" smtClean="0">
                          <a:latin typeface="Cambria Math" panose="02040503050406030204" pitchFamily="18" charset="0"/>
                          <a:ea typeface="Cambria Math" panose="02040503050406030204" pitchFamily="18" charset="0"/>
                          <a:cs typeface="Times New Roman"/>
                        </a:rPr>
                        <m:t>∆</m:t>
                      </m:r>
                      <m:r>
                        <a:rPr lang="en-US" sz="2000" b="0" i="1" smtClean="0">
                          <a:latin typeface="Cambria Math" panose="02040503050406030204" pitchFamily="18" charset="0"/>
                          <a:ea typeface="Cambria Math" panose="02040503050406030204" pitchFamily="18" charset="0"/>
                          <a:cs typeface="Times New Roman"/>
                        </a:rPr>
                        <m:t>𝑥</m:t>
                      </m:r>
                      <m:d>
                        <m:dPr>
                          <m:ctrlPr>
                            <a:rPr lang="en-US" sz="2000" b="0" i="1" smtClean="0">
                              <a:latin typeface="Cambria Math" panose="02040503050406030204" pitchFamily="18" charset="0"/>
                              <a:ea typeface="Cambria Math" panose="02040503050406030204" pitchFamily="18" charset="0"/>
                              <a:cs typeface="Times New Roman"/>
                            </a:rPr>
                          </m:ctrlPr>
                        </m:dPr>
                        <m:e>
                          <m:r>
                            <a:rPr lang="en-US" sz="2000" b="0" i="1" smtClean="0">
                              <a:latin typeface="Cambria Math" panose="02040503050406030204" pitchFamily="18" charset="0"/>
                              <a:ea typeface="Cambria Math" panose="02040503050406030204" pitchFamily="18" charset="0"/>
                              <a:cs typeface="Times New Roman"/>
                            </a:rPr>
                            <m:t>𝑓</m:t>
                          </m:r>
                          <m:d>
                            <m:dPr>
                              <m:ctrlPr>
                                <a:rPr lang="en-US" sz="2000" b="0" i="1" smtClean="0">
                                  <a:latin typeface="Cambria Math" panose="02040503050406030204" pitchFamily="18" charset="0"/>
                                  <a:ea typeface="Cambria Math" panose="02040503050406030204" pitchFamily="18" charset="0"/>
                                  <a:cs typeface="Times New Roman"/>
                                </a:rPr>
                              </m:ctrlPr>
                            </m:dPr>
                            <m:e>
                              <m:sSub>
                                <m:sSubPr>
                                  <m:ctrlPr>
                                    <a:rPr lang="en-US" sz="2000" b="0" i="1" smtClean="0">
                                      <a:latin typeface="Cambria Math" panose="02040503050406030204" pitchFamily="18" charset="0"/>
                                      <a:ea typeface="Cambria Math" panose="02040503050406030204" pitchFamily="18" charset="0"/>
                                      <a:cs typeface="Times New Roman"/>
                                    </a:rPr>
                                  </m:ctrlPr>
                                </m:sSubPr>
                                <m:e>
                                  <m:r>
                                    <a:rPr lang="en-US" sz="2000" b="0" i="1" smtClean="0">
                                      <a:latin typeface="Cambria Math" panose="02040503050406030204" pitchFamily="18" charset="0"/>
                                      <a:ea typeface="Cambria Math" panose="02040503050406030204" pitchFamily="18" charset="0"/>
                                      <a:cs typeface="Times New Roman"/>
                                    </a:rPr>
                                    <m:t>𝑥</m:t>
                                  </m:r>
                                </m:e>
                                <m:sub>
                                  <m:r>
                                    <a:rPr lang="en-US" sz="2000" b="0" i="1" smtClean="0">
                                      <a:latin typeface="Cambria Math" panose="02040503050406030204" pitchFamily="18" charset="0"/>
                                      <a:ea typeface="Cambria Math" panose="02040503050406030204" pitchFamily="18" charset="0"/>
                                      <a:cs typeface="Times New Roman"/>
                                    </a:rPr>
                                    <m:t>0</m:t>
                                  </m:r>
                                </m:sub>
                              </m:sSub>
                            </m:e>
                          </m:d>
                          <m:r>
                            <a:rPr lang="en-US" sz="2000" b="0" i="1" smtClean="0">
                              <a:latin typeface="Cambria Math" panose="02040503050406030204" pitchFamily="18" charset="0"/>
                              <a:ea typeface="Cambria Math" panose="02040503050406030204" pitchFamily="18" charset="0"/>
                              <a:cs typeface="Times New Roman"/>
                            </a:rPr>
                            <m:t>+</m:t>
                          </m:r>
                          <m:r>
                            <a:rPr lang="en-US" sz="2000" b="0" i="1" smtClean="0">
                              <a:latin typeface="Cambria Math" panose="02040503050406030204" pitchFamily="18" charset="0"/>
                              <a:ea typeface="Cambria Math" panose="02040503050406030204" pitchFamily="18" charset="0"/>
                              <a:cs typeface="Times New Roman"/>
                            </a:rPr>
                            <m:t>𝑓</m:t>
                          </m:r>
                          <m:d>
                            <m:dPr>
                              <m:ctrlPr>
                                <a:rPr lang="en-US" sz="2000" b="0" i="1" smtClean="0">
                                  <a:latin typeface="Cambria Math" panose="02040503050406030204" pitchFamily="18" charset="0"/>
                                  <a:ea typeface="Cambria Math" panose="02040503050406030204" pitchFamily="18" charset="0"/>
                                  <a:cs typeface="Times New Roman"/>
                                </a:rPr>
                              </m:ctrlPr>
                            </m:dPr>
                            <m:e>
                              <m:sSub>
                                <m:sSubPr>
                                  <m:ctrlPr>
                                    <a:rPr lang="en-US" sz="2000" b="0" i="1" smtClean="0">
                                      <a:latin typeface="Cambria Math" panose="02040503050406030204" pitchFamily="18" charset="0"/>
                                      <a:ea typeface="Cambria Math" panose="02040503050406030204" pitchFamily="18" charset="0"/>
                                      <a:cs typeface="Times New Roman"/>
                                    </a:rPr>
                                  </m:ctrlPr>
                                </m:sSubPr>
                                <m:e>
                                  <m:r>
                                    <a:rPr lang="en-US" sz="2000" b="0" i="1" smtClean="0">
                                      <a:latin typeface="Cambria Math" panose="02040503050406030204" pitchFamily="18" charset="0"/>
                                      <a:ea typeface="Cambria Math" panose="02040503050406030204" pitchFamily="18" charset="0"/>
                                      <a:cs typeface="Times New Roman"/>
                                    </a:rPr>
                                    <m:t>𝑥</m:t>
                                  </m:r>
                                </m:e>
                                <m:sub>
                                  <m:r>
                                    <a:rPr lang="en-US" sz="2000" b="0" i="1" smtClean="0">
                                      <a:latin typeface="Cambria Math" panose="02040503050406030204" pitchFamily="18" charset="0"/>
                                      <a:ea typeface="Cambria Math" panose="02040503050406030204" pitchFamily="18" charset="0"/>
                                      <a:cs typeface="Times New Roman"/>
                                    </a:rPr>
                                    <m:t>1</m:t>
                                  </m:r>
                                </m:sub>
                              </m:sSub>
                            </m:e>
                          </m:d>
                          <m:r>
                            <a:rPr lang="en-US" sz="2000" b="0" i="1" smtClean="0">
                              <a:latin typeface="Cambria Math" panose="02040503050406030204" pitchFamily="18" charset="0"/>
                              <a:ea typeface="Cambria Math" panose="02040503050406030204" pitchFamily="18" charset="0"/>
                              <a:cs typeface="Times New Roman"/>
                            </a:rPr>
                            <m:t>+⋯+</m:t>
                          </m:r>
                          <m:r>
                            <a:rPr lang="en-US" sz="2000" b="0" i="1" smtClean="0">
                              <a:latin typeface="Cambria Math" panose="02040503050406030204" pitchFamily="18" charset="0"/>
                              <a:ea typeface="Cambria Math" panose="02040503050406030204" pitchFamily="18" charset="0"/>
                              <a:cs typeface="Times New Roman"/>
                            </a:rPr>
                            <m:t>𝑓</m:t>
                          </m:r>
                          <m:d>
                            <m:dPr>
                              <m:ctrlPr>
                                <a:rPr lang="en-US" sz="2000" b="0" i="1" smtClean="0">
                                  <a:latin typeface="Cambria Math" panose="02040503050406030204" pitchFamily="18" charset="0"/>
                                  <a:ea typeface="Cambria Math" panose="02040503050406030204" pitchFamily="18" charset="0"/>
                                  <a:cs typeface="Times New Roman"/>
                                </a:rPr>
                              </m:ctrlPr>
                            </m:dPr>
                            <m:e>
                              <m:sSub>
                                <m:sSubPr>
                                  <m:ctrlPr>
                                    <a:rPr lang="en-US" sz="2000" b="0" i="1" smtClean="0">
                                      <a:latin typeface="Cambria Math" panose="02040503050406030204" pitchFamily="18" charset="0"/>
                                      <a:ea typeface="Cambria Math" panose="02040503050406030204" pitchFamily="18" charset="0"/>
                                      <a:cs typeface="Times New Roman"/>
                                    </a:rPr>
                                  </m:ctrlPr>
                                </m:sSubPr>
                                <m:e>
                                  <m:r>
                                    <a:rPr lang="en-US" sz="2000" b="0" i="1" smtClean="0">
                                      <a:latin typeface="Cambria Math" panose="02040503050406030204" pitchFamily="18" charset="0"/>
                                      <a:ea typeface="Cambria Math" panose="02040503050406030204" pitchFamily="18" charset="0"/>
                                      <a:cs typeface="Times New Roman"/>
                                    </a:rPr>
                                    <m:t>𝑥</m:t>
                                  </m:r>
                                </m:e>
                                <m:sub>
                                  <m:r>
                                    <a:rPr lang="en-US" sz="2000" b="0" i="1" smtClean="0">
                                      <a:latin typeface="Cambria Math" panose="02040503050406030204" pitchFamily="18" charset="0"/>
                                      <a:ea typeface="Cambria Math" panose="02040503050406030204" pitchFamily="18" charset="0"/>
                                      <a:cs typeface="Times New Roman"/>
                                    </a:rPr>
                                    <m:t>𝑁</m:t>
                                  </m:r>
                                  <m:r>
                                    <a:rPr lang="en-US" sz="2000" b="0" i="1" smtClean="0">
                                      <a:latin typeface="Cambria Math" panose="02040503050406030204" pitchFamily="18" charset="0"/>
                                      <a:ea typeface="Cambria Math" panose="02040503050406030204" pitchFamily="18" charset="0"/>
                                      <a:cs typeface="Times New Roman"/>
                                    </a:rPr>
                                    <m:t>−1</m:t>
                                  </m:r>
                                </m:sub>
                              </m:sSub>
                            </m:e>
                          </m:d>
                        </m:e>
                      </m:d>
                      <m:r>
                        <a:rPr lang="en-US" sz="2000" b="0" i="1" smtClean="0">
                          <a:latin typeface="Cambria Math" panose="02040503050406030204" pitchFamily="18" charset="0"/>
                          <a:ea typeface="Cambria Math" panose="02040503050406030204" pitchFamily="18" charset="0"/>
                          <a:cs typeface="Times New Roman"/>
                        </a:rPr>
                        <m:t>=∆</m:t>
                      </m:r>
                      <m:r>
                        <a:rPr lang="en-US" sz="2000" b="0" i="1" smtClean="0">
                          <a:latin typeface="Cambria Math" panose="02040503050406030204" pitchFamily="18" charset="0"/>
                          <a:ea typeface="Cambria Math" panose="02040503050406030204" pitchFamily="18" charset="0"/>
                          <a:cs typeface="Times New Roman"/>
                        </a:rPr>
                        <m:t>𝑥</m:t>
                      </m:r>
                      <m:nary>
                        <m:naryPr>
                          <m:chr m:val="∑"/>
                          <m:ctrlPr>
                            <a:rPr lang="en-US" sz="2000" b="0" i="1" smtClean="0">
                              <a:latin typeface="Cambria Math" panose="02040503050406030204" pitchFamily="18" charset="0"/>
                              <a:ea typeface="Cambria Math" panose="02040503050406030204" pitchFamily="18" charset="0"/>
                              <a:cs typeface="Times New Roman"/>
                            </a:rPr>
                          </m:ctrlPr>
                        </m:naryPr>
                        <m:sub>
                          <m:r>
                            <m:rPr>
                              <m:brk m:alnAt="23"/>
                            </m:rPr>
                            <a:rPr lang="en-US" sz="2000" b="0" i="1" smtClean="0">
                              <a:latin typeface="Cambria Math" panose="02040503050406030204" pitchFamily="18" charset="0"/>
                              <a:ea typeface="Cambria Math" panose="02040503050406030204" pitchFamily="18" charset="0"/>
                              <a:cs typeface="Times New Roman"/>
                            </a:rPr>
                            <m:t>𝑗</m:t>
                          </m:r>
                          <m:r>
                            <a:rPr lang="en-US" sz="2000" b="0" i="1" smtClean="0">
                              <a:latin typeface="Cambria Math" panose="02040503050406030204" pitchFamily="18" charset="0"/>
                              <a:ea typeface="Cambria Math" panose="02040503050406030204" pitchFamily="18" charset="0"/>
                              <a:cs typeface="Times New Roman"/>
                            </a:rPr>
                            <m:t>=0</m:t>
                          </m:r>
                        </m:sub>
                        <m:sup>
                          <m:r>
                            <a:rPr lang="en-US" sz="2000" b="0" i="1" smtClean="0">
                              <a:latin typeface="Cambria Math" panose="02040503050406030204" pitchFamily="18" charset="0"/>
                              <a:ea typeface="Cambria Math" panose="02040503050406030204" pitchFamily="18" charset="0"/>
                              <a:cs typeface="Times New Roman"/>
                            </a:rPr>
                            <m:t>𝑁</m:t>
                          </m:r>
                          <m:r>
                            <a:rPr lang="en-US" sz="2000" b="0" i="1" smtClean="0">
                              <a:latin typeface="Cambria Math" panose="02040503050406030204" pitchFamily="18" charset="0"/>
                              <a:ea typeface="Cambria Math" panose="02040503050406030204" pitchFamily="18" charset="0"/>
                              <a:cs typeface="Times New Roman"/>
                            </a:rPr>
                            <m:t>−1</m:t>
                          </m:r>
                        </m:sup>
                        <m:e>
                          <m:r>
                            <a:rPr lang="en-US" sz="2000" b="0" i="1" smtClean="0">
                              <a:latin typeface="Cambria Math" panose="02040503050406030204" pitchFamily="18" charset="0"/>
                              <a:ea typeface="Cambria Math" panose="02040503050406030204" pitchFamily="18" charset="0"/>
                              <a:cs typeface="Times New Roman"/>
                            </a:rPr>
                            <m:t>𝑓</m:t>
                          </m:r>
                          <m:d>
                            <m:dPr>
                              <m:ctrlPr>
                                <a:rPr lang="en-US" sz="2000" b="0" i="1" smtClean="0">
                                  <a:latin typeface="Cambria Math" panose="02040503050406030204" pitchFamily="18" charset="0"/>
                                  <a:ea typeface="Cambria Math" panose="02040503050406030204" pitchFamily="18" charset="0"/>
                                  <a:cs typeface="Times New Roman"/>
                                </a:rPr>
                              </m:ctrlPr>
                            </m:dPr>
                            <m:e>
                              <m:sSub>
                                <m:sSubPr>
                                  <m:ctrlPr>
                                    <a:rPr lang="en-US" sz="2000" b="0" i="1" smtClean="0">
                                      <a:latin typeface="Cambria Math" panose="02040503050406030204" pitchFamily="18" charset="0"/>
                                      <a:ea typeface="Cambria Math" panose="02040503050406030204" pitchFamily="18" charset="0"/>
                                      <a:cs typeface="Times New Roman"/>
                                    </a:rPr>
                                  </m:ctrlPr>
                                </m:sSubPr>
                                <m:e>
                                  <m:r>
                                    <a:rPr lang="en-US" sz="2000" b="0" i="1" smtClean="0">
                                      <a:latin typeface="Cambria Math" panose="02040503050406030204" pitchFamily="18" charset="0"/>
                                      <a:ea typeface="Cambria Math" panose="02040503050406030204" pitchFamily="18" charset="0"/>
                                      <a:cs typeface="Times New Roman"/>
                                    </a:rPr>
                                    <m:t>𝑥</m:t>
                                  </m:r>
                                </m:e>
                                <m:sub>
                                  <m:r>
                                    <a:rPr lang="en-US" sz="2000" b="0" i="1" smtClean="0">
                                      <a:latin typeface="Cambria Math" panose="02040503050406030204" pitchFamily="18" charset="0"/>
                                      <a:ea typeface="Cambria Math" panose="02040503050406030204" pitchFamily="18" charset="0"/>
                                      <a:cs typeface="Times New Roman"/>
                                    </a:rPr>
                                    <m:t>𝑗</m:t>
                                  </m:r>
                                </m:sub>
                              </m:sSub>
                            </m:e>
                          </m:d>
                        </m:e>
                      </m:nary>
                    </m:oMath>
                  </m:oMathPara>
                </a14:m>
                <a:endParaRPr lang="en-US" sz="2000" dirty="0">
                  <a:latin typeface="Times New Roman"/>
                  <a:cs typeface="Times New Roman"/>
                </a:endParaRPr>
              </a:p>
              <a:p>
                <a:pPr marL="36900" indent="0">
                  <a:lnSpc>
                    <a:spcPct val="100000"/>
                  </a:lnSpc>
                  <a:buNone/>
                </a:pPr>
                <a:endParaRPr lang="en-US" sz="20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rotWithShape="0">
                <a:blip r:embed="rId2"/>
                <a:stretch>
                  <a:fillRect l="-562" t="-697" r="-562"/>
                </a:stretch>
              </a:blipFill>
            </p:spPr>
            <p:txBody>
              <a:bodyPr/>
              <a:lstStyle/>
              <a:p>
                <a:r>
                  <a:rPr lang="en-US">
                    <a:noFill/>
                  </a:rPr>
                  <a:t> </a:t>
                </a:r>
              </a:p>
            </p:txBody>
          </p:sp>
        </mc:Fallback>
      </mc:AlternateContent>
      <p:pic>
        <p:nvPicPr>
          <p:cNvPr id="6" name="Picture 5" descr="Graph A shows left-endpoint rectangles and graph B shows midpoint rectangles, both under undulating curves.&#10;The graph of y equals f of x is shown in two graphs and it is a smooth curve that slopes up, then down, then back up higher, then back down. There are 6 vertical lines falling from the curve to the x axis and the x axis is then labeled a equals x subscript 0, solid dot at x subscript 1, solid dot at x subscript 2, another solid dot at the next two intersection points with an ellipsis below them, then solid dot at b at the intersections, and forming 5 rectangles. In Graph A, left-endpoint rectangles are drawn with width delta x. The height of the rectangle between a and x subscript 1 is f of x subscript 0. The height between x subscript 1 and x subscript 2 is f of x subscript 1. The next two rectangles are drawn with the heights at the function value at the left endpoint of the subinterval. The last rectangle has height at the left endpoint to x equals b. In Graph B, the heights in each rectangle are at the midpoints. The first rectangle has a point labeled at x subscript 0 plus x subscript 1 quantity divided by 2 on the x axis and a height of f of x subscript 0 plus x subscript 1 quantity divided by 2. The second rectangle has a point labeled at x subscript 1 plus x subscript 2 quantity divided by 2 on the x axis and a height of f of x subscript 1 plus x subscript 2 quantity divided by 2. There are solid dots on the x axis and the curve at the midpoints of the next three rectangles. ">
            <a:extLst>
              <a:ext uri="{FF2B5EF4-FFF2-40B4-BE49-F238E27FC236}">
                <a16:creationId xmlns:a16="http://schemas.microsoft.com/office/drawing/2014/main" id="{26054CEF-82FA-4103-9B01-04F758AC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599" y="4462291"/>
            <a:ext cx="6763995" cy="2280212"/>
          </a:xfrm>
          <a:prstGeom prst="rect">
            <a:avLst/>
          </a:prstGeom>
        </p:spPr>
      </p:pic>
    </p:spTree>
    <p:extLst>
      <p:ext uri="{BB962C8B-B14F-4D97-AF65-F5344CB8AC3E}">
        <p14:creationId xmlns:p14="http://schemas.microsoft.com/office/powerpoint/2010/main" val="2342833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801" y="1243716"/>
                <a:ext cx="10843592" cy="4370567"/>
              </a:xfrm>
            </p:spPr>
            <p:txBody>
              <a:bodyPr>
                <a:noAutofit/>
              </a:bodyPr>
              <a:lstStyle/>
              <a:p>
                <a:pPr marL="36900" indent="0">
                  <a:lnSpc>
                    <a:spcPct val="100000"/>
                  </a:lnSpc>
                  <a:buNone/>
                </a:pPr>
                <a:r>
                  <a:rPr lang="en-US" spc="-5" dirty="0">
                    <a:latin typeface="Times New Roman"/>
                    <a:cs typeface="Times New Roman"/>
                  </a:rPr>
                  <a:t>In</a:t>
                </a:r>
                <a:r>
                  <a:rPr lang="en-US" spc="10" dirty="0">
                    <a:latin typeface="Times New Roman"/>
                    <a:cs typeface="Times New Roman"/>
                  </a:rPr>
                  <a:t> </a:t>
                </a:r>
                <a:r>
                  <a:rPr lang="en-US" spc="-5" dirty="0">
                    <a:latin typeface="Times New Roman"/>
                    <a:cs typeface="Times New Roman"/>
                  </a:rPr>
                  <a:t>the</a:t>
                </a:r>
                <a:r>
                  <a:rPr lang="en-US" spc="10" dirty="0">
                    <a:latin typeface="Times New Roman"/>
                    <a:cs typeface="Times New Roman"/>
                  </a:rPr>
                  <a:t> </a:t>
                </a:r>
                <a:r>
                  <a:rPr lang="en-US" b="1" i="1" spc="-10" dirty="0">
                    <a:latin typeface="Times New Roman"/>
                    <a:cs typeface="Times New Roman"/>
                  </a:rPr>
                  <a:t>midpoin</a:t>
                </a:r>
                <a:r>
                  <a:rPr lang="en-US" b="1" i="1" spc="-5" dirty="0">
                    <a:latin typeface="Times New Roman"/>
                    <a:cs typeface="Times New Roman"/>
                  </a:rPr>
                  <a:t>t</a:t>
                </a:r>
                <a:r>
                  <a:rPr lang="en-US" b="1" i="1" spc="10" dirty="0">
                    <a:latin typeface="Times New Roman"/>
                    <a:cs typeface="Times New Roman"/>
                  </a:rPr>
                  <a:t> </a:t>
                </a:r>
                <a:r>
                  <a:rPr lang="en-US" b="1" i="1" spc="-10" dirty="0">
                    <a:latin typeface="Times New Roman"/>
                    <a:cs typeface="Times New Roman"/>
                  </a:rPr>
                  <a:t>approximation</a:t>
                </a:r>
                <a:r>
                  <a:rPr lang="en-US" b="1" i="1" spc="80" dirty="0">
                    <a:latin typeface="Times New Roman"/>
                    <a:cs typeface="Times New Roman"/>
                  </a:rPr>
                  <a:t> </a:t>
                </a:r>
                <a:r>
                  <a:rPr lang="en-US" i="1" spc="45" dirty="0">
                    <a:latin typeface="Times New Roman"/>
                    <a:cs typeface="Times New Roman"/>
                  </a:rPr>
                  <a:t>M</a:t>
                </a:r>
                <a:r>
                  <a:rPr lang="en-US" i="1" baseline="-25000" dirty="0">
                    <a:latin typeface="Times New Roman"/>
                    <a:cs typeface="Times New Roman"/>
                  </a:rPr>
                  <a:t>N</a:t>
                </a:r>
                <a:r>
                  <a:rPr lang="en-US" i="1" spc="-75" baseline="-11111" dirty="0">
                    <a:latin typeface="Times New Roman"/>
                    <a:cs typeface="Times New Roman"/>
                  </a:rPr>
                  <a:t> </a:t>
                </a:r>
                <a:r>
                  <a:rPr lang="en-US" spc="-5" dirty="0">
                    <a:latin typeface="Times New Roman"/>
                    <a:cs typeface="Times New Roman"/>
                  </a:rPr>
                  <a:t>,</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height</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rectangle</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of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midpoint</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subinterval</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athe</a:t>
                </a:r>
                <a:r>
                  <a:rPr lang="en-US" spc="-5" dirty="0">
                    <a:latin typeface="Times New Roman"/>
                    <a:cs typeface="Times New Roman"/>
                  </a:rPr>
                  <a:t>r</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endpoints</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A</a:t>
                </a:r>
                <a:r>
                  <a:rPr lang="en-US" spc="-5" dirty="0">
                    <a:latin typeface="Times New Roman"/>
                    <a:cs typeface="Times New Roman"/>
                  </a:rPr>
                  <a:t>s</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se</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spc="-10" dirty="0">
                    <a:latin typeface="Times New Roman"/>
                    <a:cs typeface="Times New Roman"/>
                  </a:rPr>
                  <a:t>Figure </a:t>
                </a:r>
                <a:r>
                  <a:rPr lang="en-US" spc="-5" dirty="0">
                    <a:latin typeface="Times New Roman"/>
                    <a:cs typeface="Times New Roman"/>
                  </a:rPr>
                  <a:t>6(B), the midpoints</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0</m:t>
                              </m:r>
                            </m:sub>
                          </m:sSub>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1</m:t>
                              </m:r>
                            </m:sub>
                          </m:sSub>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b>
                            <m:sSubPr>
                              <m:ctrlPr>
                                <a:rPr lang="en-US" i="1" smtClean="0">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1</m:t>
                              </m:r>
                            </m:sub>
                          </m:sSub>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2</m:t>
                              </m:r>
                            </m:sub>
                          </m:sSub>
                        </m:num>
                        <m:den>
                          <m:r>
                            <a:rPr lang="en-US" i="1">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−1</m:t>
                              </m:r>
                            </m:sub>
                          </m:sSub>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𝑁</m:t>
                              </m:r>
                            </m:sub>
                          </m:sSub>
                        </m:num>
                        <m:den>
                          <m:r>
                            <a:rPr lang="en-US" i="1">
                              <a:solidFill>
                                <a:schemeClr val="tx1"/>
                              </a:solidFill>
                              <a:latin typeface="Cambria Math" panose="02040503050406030204" pitchFamily="18" charset="0"/>
                              <a:cs typeface="Times New Roman"/>
                            </a:rPr>
                            <m:t>2</m:t>
                          </m:r>
                        </m:den>
                      </m:f>
                    </m:oMath>
                  </m:oMathPara>
                </a14:m>
                <a:endParaRPr lang="en-US" dirty="0">
                  <a:solidFill>
                    <a:schemeClr val="tx1"/>
                  </a:solidFill>
                  <a:latin typeface="Times New Roman"/>
                  <a:cs typeface="Times New Roman"/>
                </a:endParaRPr>
              </a:p>
              <a:p>
                <a:pPr marL="36900" indent="0">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um</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midpoin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rectangle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is</a:t>
                </a: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𝑁</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i="1">
                                          <a:solidFill>
                                            <a:schemeClr val="tx1"/>
                                          </a:solidFill>
                                          <a:latin typeface="Cambria Math" panose="02040503050406030204" pitchFamily="18" charset="0"/>
                                          <a:cs typeface="Times New Roman"/>
                                        </a:rPr>
                                        <m:t>0</m:t>
                                      </m:r>
                                    </m:sub>
                                  </m:sSub>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i="1">
                                          <a:solidFill>
                                            <a:schemeClr val="tx1"/>
                                          </a:solidFill>
                                          <a:latin typeface="Cambria Math" panose="02040503050406030204" pitchFamily="18" charset="0"/>
                                          <a:cs typeface="Times New Roman"/>
                                        </a:rPr>
                                        <m:t>1</m:t>
                                      </m:r>
                                    </m:sub>
                                  </m:sSub>
                                </m:num>
                                <m:den>
                                  <m:r>
                                    <a:rPr lang="en-US" i="1">
                                      <a:solidFill>
                                        <a:schemeClr val="tx1"/>
                                      </a:solidFill>
                                      <a:latin typeface="Cambria Math" panose="02040503050406030204" pitchFamily="18" charset="0"/>
                                      <a:cs typeface="Times New Roman"/>
                                    </a:rPr>
                                    <m:t>2</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1</m:t>
                                      </m:r>
                                    </m:sub>
                                  </m:sSub>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2</m:t>
                                      </m:r>
                                    </m:sub>
                                  </m:sSub>
                                </m:num>
                                <m:den>
                                  <m:r>
                                    <a:rPr lang="en-US" i="1">
                                      <a:solidFill>
                                        <a:schemeClr val="tx1"/>
                                      </a:solidFill>
                                      <a:latin typeface="Cambria Math" panose="02040503050406030204" pitchFamily="18" charset="0"/>
                                      <a:cs typeface="Times New Roman"/>
                                    </a:rPr>
                                    <m:t>2</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cs typeface="Times New Roman"/>
                                        </a:rPr>
                                        <m:t>−1</m:t>
                                      </m:r>
                                    </m:sub>
                                  </m:sSub>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𝑥</m:t>
                                      </m:r>
                                    </m:e>
                                    <m:sub>
                                      <m:r>
                                        <a:rPr lang="en-US" i="1">
                                          <a:solidFill>
                                            <a:schemeClr val="tx1"/>
                                          </a:solidFill>
                                          <a:latin typeface="Cambria Math" panose="02040503050406030204" pitchFamily="18" charset="0"/>
                                          <a:cs typeface="Times New Roman"/>
                                        </a:rPr>
                                        <m:t>𝑁</m:t>
                                      </m:r>
                                    </m:sub>
                                  </m:sSub>
                                </m:num>
                                <m:den>
                                  <m:r>
                                    <a:rPr lang="en-US" i="1">
                                      <a:solidFill>
                                        <a:schemeClr val="tx1"/>
                                      </a:solidFill>
                                      <a:latin typeface="Cambria Math" panose="02040503050406030204" pitchFamily="18" charset="0"/>
                                      <a:cs typeface="Times New Roman"/>
                                    </a:rPr>
                                    <m:t>2</m:t>
                                  </m:r>
                                </m:den>
                              </m:f>
                            </m:e>
                          </m:d>
                        </m:e>
                      </m:d>
                      <m: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nary>
                        <m:naryPr>
                          <m:chr m:val="∑"/>
                          <m:ctrlPr>
                            <a:rPr lang="en-US" b="0" i="1" smtClean="0">
                              <a:latin typeface="Cambria Math" panose="02040503050406030204" pitchFamily="18" charset="0"/>
                              <a:ea typeface="Cambria Math" panose="02040503050406030204" pitchFamily="18" charset="0"/>
                              <a:cs typeface="Times New Roman"/>
                            </a:rPr>
                          </m:ctrlPr>
                        </m:naryPr>
                        <m:sub>
                          <m:r>
                            <m:rPr>
                              <m:brk m:alnAt="23"/>
                            </m:rPr>
                            <a:rPr lang="en-US" b="0" i="1" smtClean="0">
                              <a:latin typeface="Cambria Math" panose="02040503050406030204" pitchFamily="18" charset="0"/>
                              <a:ea typeface="Cambria Math" panose="02040503050406030204" pitchFamily="18" charset="0"/>
                              <a:cs typeface="Times New Roman"/>
                            </a:rPr>
                            <m:t>𝑗</m:t>
                          </m:r>
                          <m:r>
                            <a:rPr lang="en-US" b="0" i="1" smtClean="0">
                              <a:latin typeface="Cambria Math" panose="02040503050406030204" pitchFamily="18" charset="0"/>
                              <a:ea typeface="Cambria Math" panose="02040503050406030204" pitchFamily="18" charset="0"/>
                              <a:cs typeface="Times New Roman"/>
                            </a:rPr>
                            <m:t>=1</m:t>
                          </m:r>
                        </m:sub>
                        <m:sup>
                          <m:r>
                            <a:rPr lang="en-US" b="0" i="1" smtClean="0">
                              <a:latin typeface="Cambria Math" panose="02040503050406030204" pitchFamily="18" charset="0"/>
                              <a:ea typeface="Cambria Math" panose="02040503050406030204" pitchFamily="18" charset="0"/>
                              <a:cs typeface="Times New Roman"/>
                            </a:rPr>
                            <m:t>𝑁</m:t>
                          </m:r>
                        </m:sup>
                        <m:e>
                          <m:r>
                            <a:rPr lang="en-US" b="0" i="1" smtClean="0">
                              <a:latin typeface="Cambria Math" panose="02040503050406030204" pitchFamily="18" charset="0"/>
                              <a:ea typeface="Cambria Math" panose="02040503050406030204" pitchFamily="18" charset="0"/>
                              <a:cs typeface="Times New Roman"/>
                            </a:rPr>
                            <m:t>𝑓</m:t>
                          </m:r>
                          <m:d>
                            <m:dPr>
                              <m:ctrlPr>
                                <a:rPr lang="en-US" b="0" i="1" smtClean="0">
                                  <a:latin typeface="Cambria Math" panose="02040503050406030204" pitchFamily="18" charset="0"/>
                                  <a:ea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𝑥</m:t>
                                      </m:r>
                                    </m:e>
                                    <m:sub>
                                      <m:r>
                                        <a:rPr lang="en-US" b="0" i="1" smtClean="0">
                                          <a:latin typeface="Cambria Math" panose="02040503050406030204" pitchFamily="18" charset="0"/>
                                          <a:cs typeface="Times New Roman"/>
                                        </a:rPr>
                                        <m:t>𝑗</m:t>
                                      </m:r>
                                      <m:r>
                                        <a:rPr lang="en-US" b="0" i="1" smtClean="0">
                                          <a:latin typeface="Cambria Math" panose="02040503050406030204" pitchFamily="18" charset="0"/>
                                          <a:cs typeface="Times New Roman"/>
                                        </a:rPr>
                                        <m:t>−1</m:t>
                                      </m:r>
                                    </m:sub>
                                  </m:sSub>
                                  <m:r>
                                    <a:rPr lang="en-US" i="1">
                                      <a:latin typeface="Cambria Math" panose="02040503050406030204" pitchFamily="18" charset="0"/>
                                      <a:cs typeface="Times New Roman"/>
                                    </a:rPr>
                                    <m:t>+</m:t>
                                  </m:r>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𝑥</m:t>
                                      </m:r>
                                    </m:e>
                                    <m:sub>
                                      <m:r>
                                        <a:rPr lang="en-US" b="0" i="1" smtClean="0">
                                          <a:latin typeface="Cambria Math" panose="02040503050406030204" pitchFamily="18" charset="0"/>
                                          <a:cs typeface="Times New Roman"/>
                                        </a:rPr>
                                        <m:t>𝑗</m:t>
                                      </m:r>
                                    </m:sub>
                                  </m:sSub>
                                </m:num>
                                <m:den>
                                  <m:r>
                                    <a:rPr lang="en-US" i="1">
                                      <a:latin typeface="Cambria Math" panose="02040503050406030204" pitchFamily="18" charset="0"/>
                                      <a:cs typeface="Times New Roman"/>
                                    </a:rPr>
                                    <m:t>2</m:t>
                                  </m:r>
                                </m:den>
                              </m:f>
                            </m:e>
                          </m:d>
                        </m:e>
                      </m:nary>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1" y="1243716"/>
                <a:ext cx="10843592" cy="4370567"/>
              </a:xfrm>
              <a:blipFill>
                <a:blip r:embed="rId2"/>
                <a:stretch>
                  <a:fillRect l="-394" t="-976"/>
                </a:stretch>
              </a:blipFill>
            </p:spPr>
            <p:txBody>
              <a:bodyPr/>
              <a:lstStyle/>
              <a:p>
                <a:r>
                  <a:rPr lang="en-US">
                    <a:noFill/>
                  </a:rPr>
                  <a:t> </a:t>
                </a:r>
              </a:p>
            </p:txBody>
          </p:sp>
        </mc:Fallback>
      </mc:AlternateContent>
      <p:pic>
        <p:nvPicPr>
          <p:cNvPr id="5" name="Picture 4" descr="Graph A shows left-endpoint rectangles and graph B shows midpoint rectangles, both under undulating curves.&#10;The graph of y equals f of x is shown in two graphs and it is a smooth curve that slopes up, then down, then back up higher, then back down. There are 6 vertical lines falling from the curve to the x axis and the x axis is then labeled a equals x subscript 0, solid dot at x subscript 1, solid dot at x subscript 2, another solid dot at the next two intersection points with an ellipsis below them, then solid dot at b at the intersections, and forming 5 rectangles. In Graph A, left-endpoint rectangles are drawn with width delta x. The height of the rectangle between a and x subscript 1 is f of x subscript 0. The height between x subscript 1 and x subscript 2 is f of x subscript 1. The next two rectangles are drawn with the heights at the function value at the left endpoint of the subinterval. The last rectangle has height at the left endpoint to x equals b. In Graph B, the heights in each rectangle are at the midpoints. The first rectangle has a point labeled at x subscript 0 plus x subscript 1 quantity divided by 2 on the x axis and a height of f of x subscript 0 plus x subscript 1 quantity divided by 2. The second rectangle has a point labeled at x subscript 1 plus x subscript 2 quantity divided by 2 on the x axis and a height of f of x subscript 1 plus x subscript 2 quantity divided by 2. There are solid dots on the x axis and the curve at the midpoints of the next three rectangles. ">
            <a:extLst>
              <a:ext uri="{FF2B5EF4-FFF2-40B4-BE49-F238E27FC236}">
                <a16:creationId xmlns:a16="http://schemas.microsoft.com/office/drawing/2014/main" id="{26054CEF-82FA-4103-9B01-04F758AC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599" y="4485441"/>
            <a:ext cx="6763995" cy="2280212"/>
          </a:xfrm>
          <a:prstGeom prst="rect">
            <a:avLst/>
          </a:prstGeom>
        </p:spPr>
      </p:pic>
    </p:spTree>
    <p:extLst>
      <p:ext uri="{BB962C8B-B14F-4D97-AF65-F5344CB8AC3E}">
        <p14:creationId xmlns:p14="http://schemas.microsoft.com/office/powerpoint/2010/main" val="80395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0" dirty="0">
                    <a:solidFill>
                      <a:schemeClr val="tx1"/>
                    </a:solidFill>
                  </a:rPr>
                  <a:t>We calculat</a:t>
                </a:r>
                <a:r>
                  <a:rPr lang="en-US" spc="-5" dirty="0">
                    <a:solidFill>
                      <a:schemeClr val="tx1"/>
                    </a:solidFill>
                  </a:rPr>
                  <a:t>e</a:t>
                </a:r>
                <a:r>
                  <a:rPr lang="en-US" spc="80" dirty="0">
                    <a:solidFill>
                      <a:schemeClr val="tx1"/>
                    </a:solidFill>
                  </a:rPr>
                  <a:t> </a:t>
                </a:r>
                <a:r>
                  <a:rPr lang="en-US" i="1" spc="-5" dirty="0">
                    <a:solidFill>
                      <a:schemeClr val="tx1"/>
                    </a:solidFill>
                  </a:rPr>
                  <a:t>R</a:t>
                </a:r>
                <a:r>
                  <a:rPr lang="en-US" spc="67" baseline="-25000" dirty="0">
                    <a:solidFill>
                      <a:schemeClr val="tx1"/>
                    </a:solidFill>
                  </a:rPr>
                  <a:t>6</a:t>
                </a:r>
                <a:r>
                  <a:rPr lang="en-US" spc="-5" dirty="0">
                    <a:solidFill>
                      <a:schemeClr val="tx1"/>
                    </a:solidFill>
                  </a:rPr>
                  <a:t>,</a:t>
                </a:r>
                <a:r>
                  <a:rPr lang="en-US" spc="50" dirty="0">
                    <a:solidFill>
                      <a:schemeClr val="tx1"/>
                    </a:solidFill>
                  </a:rPr>
                  <a:t> </a:t>
                </a:r>
                <a:r>
                  <a:rPr lang="en-US" i="1" spc="65" dirty="0">
                    <a:solidFill>
                      <a:schemeClr val="tx1"/>
                    </a:solidFill>
                  </a:rPr>
                  <a:t>L</a:t>
                </a:r>
                <a:r>
                  <a:rPr lang="en-US" spc="67" baseline="-25000" dirty="0">
                    <a:solidFill>
                      <a:schemeClr val="tx1"/>
                    </a:solidFill>
                  </a:rPr>
                  <a:t>6</a:t>
                </a:r>
                <a:r>
                  <a:rPr lang="en-US" spc="-5" dirty="0">
                    <a:solidFill>
                      <a:schemeClr val="tx1"/>
                    </a:solidFill>
                  </a:rPr>
                  <a:t>, </a:t>
                </a:r>
                <a:r>
                  <a:rPr lang="en-US" spc="-10" dirty="0">
                    <a:solidFill>
                      <a:schemeClr val="tx1"/>
                    </a:solidFill>
                  </a:rPr>
                  <a:t>an</a:t>
                </a:r>
                <a:r>
                  <a:rPr lang="en-US" spc="-5" dirty="0">
                    <a:solidFill>
                      <a:schemeClr val="tx1"/>
                    </a:solidFill>
                  </a:rPr>
                  <a:t>d</a:t>
                </a:r>
                <a:r>
                  <a:rPr lang="en-US" spc="65" dirty="0">
                    <a:solidFill>
                      <a:schemeClr val="tx1"/>
                    </a:solidFill>
                  </a:rPr>
                  <a:t> </a:t>
                </a:r>
                <a:r>
                  <a:rPr lang="en-US" i="1" spc="-5" dirty="0">
                    <a:solidFill>
                      <a:schemeClr val="tx1"/>
                    </a:solidFill>
                  </a:rPr>
                  <a:t>M</a:t>
                </a:r>
                <a:r>
                  <a:rPr lang="en-US" baseline="-25000" dirty="0">
                    <a:solidFill>
                      <a:schemeClr val="tx1"/>
                    </a:solidFill>
                  </a:rPr>
                  <a:t>6</a:t>
                </a:r>
                <a:r>
                  <a:rPr lang="en-US" baseline="-11111" dirty="0">
                    <a:solidFill>
                      <a:schemeClr val="tx1"/>
                    </a:solidFill>
                  </a:rPr>
                  <a:t> </a:t>
                </a:r>
                <a:r>
                  <a:rPr lang="en-US" spc="-5" dirty="0">
                    <a:solidFill>
                      <a:schemeClr val="tx1"/>
                    </a:solidFill>
                  </a:rPr>
                  <a:t>for</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2" baseline="25925" dirty="0">
                    <a:solidFill>
                      <a:schemeClr val="tx1"/>
                    </a:solidFill>
                  </a:rPr>
                  <a:t>−</a:t>
                </a:r>
                <a:r>
                  <a:rPr lang="en-US" baseline="25925" dirty="0">
                    <a:solidFill>
                      <a:schemeClr val="tx1"/>
                    </a:solidFill>
                  </a:rPr>
                  <a:t>1 </a:t>
                </a:r>
                <a:r>
                  <a:rPr lang="en-US" spc="-10" dirty="0">
                    <a:solidFill>
                      <a:schemeClr val="tx1"/>
                    </a:solidFill>
                  </a:rPr>
                  <a:t>o</a:t>
                </a:r>
                <a:r>
                  <a:rPr lang="en-US" spc="-5" dirty="0">
                    <a:solidFill>
                      <a:schemeClr val="tx1"/>
                    </a:solidFill>
                  </a:rPr>
                  <a:t>n [2,</a:t>
                </a:r>
                <a:r>
                  <a:rPr lang="en-US" spc="-85" dirty="0">
                    <a:solidFill>
                      <a:schemeClr val="tx1"/>
                    </a:solidFill>
                  </a:rPr>
                  <a:t> </a:t>
                </a:r>
                <a:r>
                  <a:rPr lang="en-US" spc="-10" dirty="0">
                    <a:solidFill>
                      <a:schemeClr val="tx1"/>
                    </a:solidFill>
                  </a:rPr>
                  <a:t>4</a:t>
                </a:r>
                <a:r>
                  <a:rPr lang="en-US" spc="-5" dirty="0">
                    <a:solidFill>
                      <a:schemeClr val="tx1"/>
                    </a:solidFill>
                  </a:rPr>
                  <a:t>]. In</a:t>
                </a:r>
                <a:r>
                  <a:rPr lang="en-US" spc="-30" dirty="0">
                    <a:solidFill>
                      <a:schemeClr val="tx1"/>
                    </a:solidFill>
                  </a:rPr>
                  <a:t> </a:t>
                </a:r>
                <a:r>
                  <a:rPr lang="en-US" spc="-5" dirty="0">
                    <a:solidFill>
                      <a:schemeClr val="tx1"/>
                    </a:solidFill>
                  </a:rPr>
                  <a:t>this</a:t>
                </a:r>
                <a:r>
                  <a:rPr lang="en-US" spc="-25" dirty="0">
                    <a:solidFill>
                      <a:schemeClr val="tx1"/>
                    </a:solidFill>
                  </a:rPr>
                  <a:t> </a:t>
                </a:r>
                <a:r>
                  <a:rPr lang="en-US" spc="-5" dirty="0">
                    <a:solidFill>
                      <a:schemeClr val="tx1"/>
                    </a:solidFill>
                  </a:rPr>
                  <a:t>case,</a:t>
                </a:r>
                <a:r>
                  <a:rPr lang="en-US" spc="-25" dirty="0">
                    <a:solidFill>
                      <a:schemeClr val="tx1"/>
                    </a:solidFill>
                  </a:rPr>
                  <a:t> </a:t>
                </a:r>
              </a:p>
              <a:p>
                <a:pPr marL="0" indent="0">
                  <a:lnSpc>
                    <a:spcPct val="100000"/>
                  </a:lnSpc>
                  <a:buNone/>
                </a:pPr>
                <a:r>
                  <a:rPr lang="en-US" spc="-35" dirty="0" err="1">
                    <a:solidFill>
                      <a:schemeClr val="tx1"/>
                    </a:solidFill>
                  </a:rPr>
                  <a:t>Δ</a:t>
                </a:r>
                <a:r>
                  <a:rPr lang="en-US" i="1" spc="-5" dirty="0" err="1">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a:t>
                </a:r>
                <a:r>
                  <a:rPr lang="en-US" i="1" spc="-5" dirty="0">
                    <a:solidFill>
                      <a:schemeClr val="tx1"/>
                    </a:solidFill>
                  </a:rPr>
                  <a:t>b</a:t>
                </a:r>
                <a:r>
                  <a:rPr lang="en-US" i="1" spc="-10" dirty="0">
                    <a:solidFill>
                      <a:schemeClr val="tx1"/>
                    </a:solidFill>
                  </a:rPr>
                  <a:t> </a:t>
                </a:r>
                <a:r>
                  <a:rPr lang="en-US" spc="-2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i="1" spc="250" dirty="0">
                    <a:solidFill>
                      <a:schemeClr val="tx1"/>
                    </a:solidFill>
                  </a:rPr>
                  <a:t>/</a:t>
                </a:r>
                <a:r>
                  <a:rPr lang="en-US" i="1" spc="-10" dirty="0">
                    <a:solidFill>
                      <a:schemeClr val="tx1"/>
                    </a:solidFill>
                  </a:rPr>
                  <a:t>N</a:t>
                </a:r>
                <a:r>
                  <a:rPr lang="en-US" i="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i="1" spc="180" dirty="0">
                    <a:solidFill>
                      <a:schemeClr val="tx1"/>
                    </a:solidFill>
                  </a:rPr>
                  <a:t>/</a:t>
                </a:r>
                <a:r>
                  <a:rPr lang="en-US" spc="-5" dirty="0">
                    <a:solidFill>
                      <a:schemeClr val="tx1"/>
                    </a:solidFill>
                  </a:rPr>
                  <a:t>6</a:t>
                </a:r>
                <a:r>
                  <a:rPr lang="en-US" spc="25" dirty="0">
                    <a:solidFill>
                      <a:schemeClr val="tx1"/>
                    </a:solidFill>
                  </a:rPr>
                  <a:t> </a:t>
                </a:r>
                <a:r>
                  <a:rPr lang="en-US" spc="-25" dirty="0">
                    <a:solidFill>
                      <a:schemeClr val="tx1"/>
                    </a:solidFill>
                  </a:rPr>
                  <a:t>=</a:t>
                </a:r>
                <a:r>
                  <a:rPr lang="en-US" dirty="0">
                    <a:solidFill>
                      <a:schemeClr val="tx1"/>
                    </a:solidFill>
                  </a:rPr>
                  <a:t> 1/3 and the right endpoints of the interval are </a:t>
                </a:r>
              </a:p>
              <a:p>
                <a:pPr marL="36900" indent="0">
                  <a:lnSpc>
                    <a:spcPct val="100000"/>
                  </a:lnSpc>
                  <a:buNone/>
                </a:pP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7</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8</m:t>
                        </m:r>
                      </m:num>
                      <m:den>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=3,</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10</m:t>
                        </m:r>
                      </m:num>
                      <m:den>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11</m:t>
                        </m:r>
                      </m:num>
                      <m:den>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12</m:t>
                        </m:r>
                      </m:num>
                      <m:den>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=4</m:t>
                    </m:r>
                  </m:oMath>
                </a14:m>
                <a:r>
                  <a:rPr lang="en-US" dirty="0">
                    <a:solidFill>
                      <a:schemeClr val="tx1"/>
                    </a:solidFill>
                  </a:rPr>
                  <a:t> while the left endpoints are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6</m:t>
                        </m:r>
                      </m:num>
                      <m:den>
                        <m:r>
                          <a:rPr lang="en-US" i="1">
                            <a:solidFill>
                              <a:schemeClr val="tx1"/>
                            </a:solidFill>
                            <a:latin typeface="Cambria Math" panose="02040503050406030204" pitchFamily="18" charset="0"/>
                            <a:cs typeface="Times New Roman"/>
                          </a:rPr>
                          <m:t>3</m:t>
                        </m:r>
                      </m:den>
                    </m:f>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2,</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7</m:t>
                        </m:r>
                      </m:num>
                      <m:den>
                        <m:r>
                          <a:rPr lang="en-US" i="1">
                            <a:solidFill>
                              <a:schemeClr val="tx1"/>
                            </a:solidFill>
                            <a:latin typeface="Cambria Math" panose="02040503050406030204" pitchFamily="18" charset="0"/>
                            <a:cs typeface="Times New Roman"/>
                          </a:rPr>
                          <m:t>3</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8</m:t>
                        </m:r>
                      </m:num>
                      <m:den>
                        <m:r>
                          <a:rPr lang="en-US" i="1">
                            <a:solidFill>
                              <a:schemeClr val="tx1"/>
                            </a:solidFill>
                            <a:latin typeface="Cambria Math" panose="02040503050406030204" pitchFamily="18" charset="0"/>
                            <a:cs typeface="Times New Roman"/>
                          </a:rPr>
                          <m:t>3</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3</m:t>
                        </m:r>
                      </m:den>
                    </m:f>
                    <m:r>
                      <a:rPr lang="en-US" i="1">
                        <a:solidFill>
                          <a:schemeClr val="tx1"/>
                        </a:solidFill>
                        <a:latin typeface="Cambria Math" panose="02040503050406030204" pitchFamily="18" charset="0"/>
                        <a:cs typeface="Times New Roman"/>
                      </a:rPr>
                      <m:t>=3,</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10</m:t>
                        </m:r>
                      </m:num>
                      <m:den>
                        <m:r>
                          <a:rPr lang="en-US" i="1">
                            <a:solidFill>
                              <a:schemeClr val="tx1"/>
                            </a:solidFill>
                            <a:latin typeface="Cambria Math" panose="02040503050406030204" pitchFamily="18" charset="0"/>
                            <a:cs typeface="Times New Roman"/>
                          </a:rPr>
                          <m:t>3</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11</m:t>
                        </m:r>
                      </m:num>
                      <m:den>
                        <m:r>
                          <a:rPr lang="en-US" i="1">
                            <a:solidFill>
                              <a:schemeClr val="tx1"/>
                            </a:solidFill>
                            <a:latin typeface="Cambria Math" panose="02040503050406030204" pitchFamily="18" charset="0"/>
                            <a:cs typeface="Times New Roman"/>
                          </a:rPr>
                          <m:t>3</m:t>
                        </m:r>
                      </m:den>
                    </m:f>
                  </m:oMath>
                </a14:m>
                <a:r>
                  <a:rPr lang="en-US" dirty="0">
                    <a:solidFill>
                      <a:schemeClr val="tx1"/>
                    </a:solidFill>
                  </a:rPr>
                  <a:t>. Therefore,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6</m:t>
                        </m:r>
                      </m:sub>
                    </m:sSub>
                    <m:r>
                      <a:rPr lang="en-US" b="0" i="1" smtClean="0">
                        <a:solidFill>
                          <a:schemeClr val="tx1"/>
                        </a:solidFill>
                        <a:latin typeface="Cambria Math" panose="02040503050406030204" pitchFamily="18" charset="0"/>
                        <a:cs typeface="Times New Roman"/>
                      </a:rPr>
                      <m:t>=</m:t>
                    </m:r>
                  </m:oMath>
                </a14:m>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7</m:t>
                            </m:r>
                          </m:num>
                          <m:den>
                            <m:r>
                              <a:rPr lang="en-US" i="1">
                                <a:solidFill>
                                  <a:schemeClr val="tx1"/>
                                </a:solidFill>
                                <a:latin typeface="Cambria Math" panose="02040503050406030204" pitchFamily="18" charset="0"/>
                                <a:cs typeface="Times New Roman"/>
                              </a:rPr>
                              <m:t>3</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8</m:t>
                            </m:r>
                          </m:num>
                          <m:den>
                            <m:r>
                              <a:rPr lang="en-US" i="1">
                                <a:solidFill>
                                  <a:schemeClr val="tx1"/>
                                </a:solidFill>
                                <a:latin typeface="Cambria Math" panose="02040503050406030204" pitchFamily="18" charset="0"/>
                                <a:cs typeface="Times New Roman"/>
                              </a:rPr>
                              <m:t>3</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3</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10</m:t>
                            </m:r>
                          </m:num>
                          <m:den>
                            <m:r>
                              <a:rPr lang="en-US" i="1">
                                <a:solidFill>
                                  <a:schemeClr val="tx1"/>
                                </a:solidFill>
                                <a:latin typeface="Cambria Math" panose="02040503050406030204" pitchFamily="18" charset="0"/>
                                <a:cs typeface="Times New Roman"/>
                              </a:rPr>
                              <m:t>3</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11</m:t>
                            </m:r>
                          </m:num>
                          <m:den>
                            <m:r>
                              <a:rPr lang="en-US" i="1">
                                <a:solidFill>
                                  <a:schemeClr val="tx1"/>
                                </a:solidFill>
                                <a:latin typeface="Cambria Math" panose="02040503050406030204" pitchFamily="18" charset="0"/>
                                <a:cs typeface="Times New Roman"/>
                              </a:rPr>
                              <m:t>3</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12</m:t>
                            </m:r>
                          </m:num>
                          <m:den>
                            <m:r>
                              <a:rPr lang="en-US" i="1">
                                <a:solidFill>
                                  <a:schemeClr val="tx1"/>
                                </a:solidFill>
                                <a:latin typeface="Cambria Math" panose="02040503050406030204" pitchFamily="18" charset="0"/>
                                <a:cs typeface="Times New Roman"/>
                              </a:rPr>
                              <m:t>3</m:t>
                            </m:r>
                          </m:den>
                        </m:f>
                      </m:e>
                    </m:d>
                    <m:r>
                      <a:rPr lang="en-US" b="0" i="0" smtClean="0">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3</m:t>
                        </m:r>
                      </m:den>
                    </m:f>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7</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8</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9</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10</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11</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12</m:t>
                            </m:r>
                          </m:den>
                        </m:f>
                      </m:e>
                    </m:d>
                    <m:r>
                      <a:rPr lang="en-US" b="0" i="1" smtClean="0">
                        <a:solidFill>
                          <a:schemeClr val="tx1"/>
                        </a:solidFill>
                        <a:latin typeface="Cambria Math" panose="02040503050406030204" pitchFamily="18" charset="0"/>
                        <a:cs typeface="Times New Roman"/>
                      </a:rPr>
                      <m:t> </m:t>
                    </m:r>
                  </m:oMath>
                </a14:m>
                <a:r>
                  <a:rPr lang="en-US" spc="-25" dirty="0">
                    <a:solidFill>
                      <a:schemeClr val="tx1"/>
                    </a:solidFill>
                  </a:rPr>
                  <a:t>≈</a:t>
                </a:r>
                <a:r>
                  <a:rPr lang="en-US" spc="-40" dirty="0">
                    <a:solidFill>
                      <a:schemeClr val="tx1"/>
                    </a:solidFill>
                  </a:rPr>
                  <a:t> </a:t>
                </a:r>
                <a:r>
                  <a:rPr lang="en-US" spc="-10" dirty="0">
                    <a:solidFill>
                      <a:schemeClr val="tx1"/>
                    </a:solidFill>
                  </a:rPr>
                  <a:t>0.653</a:t>
                </a:r>
                <a:endParaRPr lang="en-US" dirty="0">
                  <a:solidFill>
                    <a:schemeClr val="tx1"/>
                  </a:solidFill>
                </a:endParaRPr>
              </a:p>
              <a:p>
                <a:pPr marL="36900" indent="0">
                  <a:lnSpc>
                    <a:spcPct val="100000"/>
                  </a:lnSpc>
                  <a:buNone/>
                </a:pPr>
                <a14:m>
                  <m:oMath xmlns:m="http://schemas.openxmlformats.org/officeDocument/2006/math">
                    <m:sSub>
                      <m:sSubPr>
                        <m:ctrlPr>
                          <a:rPr lang="en-US" i="1">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𝐿</m:t>
                        </m:r>
                      </m:e>
                      <m:sub>
                        <m:r>
                          <a:rPr lang="en-US" i="1">
                            <a:solidFill>
                              <a:schemeClr val="tx1"/>
                            </a:solidFill>
                            <a:latin typeface="Cambria Math" panose="02040503050406030204" pitchFamily="18" charset="0"/>
                            <a:cs typeface="Times New Roman"/>
                          </a:rPr>
                          <m:t>6</m:t>
                        </m:r>
                      </m:sub>
                    </m:sSub>
                    <m:r>
                      <a:rPr lang="en-US" i="1">
                        <a:solidFill>
                          <a:schemeClr val="tx1"/>
                        </a:solidFill>
                        <a:latin typeface="Cambria Math" panose="02040503050406030204" pitchFamily="18" charset="0"/>
                        <a:cs typeface="Times New Roman"/>
                      </a:rPr>
                      <m:t>=</m:t>
                    </m:r>
                  </m:oMath>
                </a14:m>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3</m:t>
                        </m:r>
                      </m:den>
                    </m:f>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6</m:t>
                            </m:r>
                          </m:num>
                          <m:den>
                            <m:r>
                              <a:rPr lang="en-US" i="1">
                                <a:solidFill>
                                  <a:schemeClr val="tx1"/>
                                </a:solidFill>
                                <a:latin typeface="Cambria Math" panose="02040503050406030204" pitchFamily="18" charset="0"/>
                                <a:cs typeface="Times New Roman"/>
                              </a:rPr>
                              <m:t>3</m:t>
                            </m:r>
                          </m:den>
                        </m:f>
                      </m:e>
                    </m:d>
                    <m:r>
                      <a:rPr lang="en-US" b="0" i="1" smtClean="0">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7</m:t>
                            </m:r>
                          </m:num>
                          <m:den>
                            <m:r>
                              <a:rPr lang="en-US" i="1">
                                <a:solidFill>
                                  <a:schemeClr val="tx1"/>
                                </a:solidFill>
                                <a:latin typeface="Cambria Math" panose="02040503050406030204" pitchFamily="18" charset="0"/>
                                <a:cs typeface="Times New Roman"/>
                              </a:rPr>
                              <m:t>3</m:t>
                            </m:r>
                          </m:den>
                        </m:f>
                      </m:e>
                    </m:d>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8</m:t>
                            </m:r>
                          </m:num>
                          <m:den>
                            <m:r>
                              <a:rPr lang="en-US" i="1">
                                <a:solidFill>
                                  <a:schemeClr val="tx1"/>
                                </a:solidFill>
                                <a:latin typeface="Cambria Math" panose="02040503050406030204" pitchFamily="18" charset="0"/>
                                <a:cs typeface="Times New Roman"/>
                              </a:rPr>
                              <m:t>3</m:t>
                            </m:r>
                          </m:den>
                        </m:f>
                      </m:e>
                    </m:d>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3</m:t>
                            </m:r>
                          </m:den>
                        </m:f>
                      </m:e>
                    </m:d>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10</m:t>
                            </m:r>
                          </m:num>
                          <m:den>
                            <m:r>
                              <a:rPr lang="en-US" i="1">
                                <a:solidFill>
                                  <a:schemeClr val="tx1"/>
                                </a:solidFill>
                                <a:latin typeface="Cambria Math" panose="02040503050406030204" pitchFamily="18" charset="0"/>
                                <a:cs typeface="Times New Roman"/>
                              </a:rPr>
                              <m:t>3</m:t>
                            </m:r>
                          </m:den>
                        </m:f>
                      </m:e>
                    </m:d>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11</m:t>
                            </m:r>
                          </m:num>
                          <m:den>
                            <m:r>
                              <a:rPr lang="en-US" i="1">
                                <a:solidFill>
                                  <a:schemeClr val="tx1"/>
                                </a:solidFill>
                                <a:latin typeface="Cambria Math" panose="02040503050406030204" pitchFamily="18" charset="0"/>
                                <a:cs typeface="Times New Roman"/>
                              </a:rPr>
                              <m:t>3</m:t>
                            </m:r>
                          </m:den>
                        </m:f>
                      </m:e>
                    </m:d>
                    <m:r>
                      <a:rPr lang="en-US">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3</m:t>
                          </m:r>
                        </m:den>
                      </m:f>
                      <m:d>
                        <m:dPr>
                          <m:ctrlPr>
                            <a:rPr lang="en-US" i="1">
                              <a:solidFill>
                                <a:schemeClr val="tx1"/>
                              </a:solidFill>
                              <a:latin typeface="Cambria Math" panose="02040503050406030204" pitchFamily="18" charset="0"/>
                              <a:cs typeface="Times New Roman"/>
                            </a:rPr>
                          </m:ctrlPr>
                        </m:dPr>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7</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8</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9</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10</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11</m:t>
                              </m:r>
                            </m:den>
                          </m:f>
                        </m:e>
                      </m:d>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0.737</m:t>
                      </m:r>
                    </m:oMath>
                  </m:oMathPara>
                </a14:m>
                <a:endParaRPr lang="en-US" dirty="0">
                  <a:solidFill>
                    <a:schemeClr val="tx1"/>
                  </a:solidFill>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675" t="-976"/>
                </a:stretch>
              </a:blipFill>
            </p:spPr>
            <p:txBody>
              <a:bodyPr/>
              <a:lstStyle/>
              <a:p>
                <a:r>
                  <a:rPr lang="en-US">
                    <a:noFill/>
                  </a:rPr>
                  <a:t> </a:t>
                </a:r>
              </a:p>
            </p:txBody>
          </p:sp>
        </mc:Fallback>
      </mc:AlternateContent>
      <p:pic>
        <p:nvPicPr>
          <p:cNvPr id="4" name="Picture 3" descr="A graph compares the right-endpoint rectangles and the left-endpoint rectangles for a f of x equals x raised to the negative 1. &#10;Graph of f of x equals x raised to the negative one on the closed  interval 2  4. Six right-endpoint rectangles and left-endpoint rectangles are drawn with equal widths from 2 to 4. ">
            <a:extLst>
              <a:ext uri="{FF2B5EF4-FFF2-40B4-BE49-F238E27FC236}">
                <a16:creationId xmlns:a16="http://schemas.microsoft.com/office/drawing/2014/main" id="{73E570A4-0614-4D37-9CB4-93CBC22C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468" y="3165339"/>
            <a:ext cx="3221622" cy="2943371"/>
          </a:xfrm>
          <a:prstGeom prst="rect">
            <a:avLst/>
          </a:prstGeom>
        </p:spPr>
      </p:pic>
    </p:spTree>
    <p:extLst>
      <p:ext uri="{BB962C8B-B14F-4D97-AF65-F5344CB8AC3E}">
        <p14:creationId xmlns:p14="http://schemas.microsoft.com/office/powerpoint/2010/main" val="300733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379598" cy="4370567"/>
              </a:xfrm>
            </p:spPr>
            <p:txBody>
              <a:bodyPr>
                <a:noAutofit/>
              </a:bodyPr>
              <a:lstStyle/>
              <a:p>
                <a:pPr marL="36900" indent="0">
                  <a:lnSpc>
                    <a:spcPct val="100000"/>
                  </a:lnSpc>
                  <a:buNone/>
                </a:pPr>
                <a:r>
                  <a:rPr lang="en-US" spc="-10" dirty="0">
                    <a:solidFill>
                      <a:schemeClr val="tx1"/>
                    </a:solidFill>
                  </a:rPr>
                  <a:t>The</a:t>
                </a:r>
                <a:r>
                  <a:rPr lang="en-US" spc="-5" dirty="0">
                    <a:solidFill>
                      <a:schemeClr val="tx1"/>
                    </a:solidFill>
                  </a:rPr>
                  <a:t> general</a:t>
                </a:r>
                <a:r>
                  <a:rPr lang="en-US" dirty="0">
                    <a:solidFill>
                      <a:schemeClr val="tx1"/>
                    </a:solidFill>
                  </a:rPr>
                  <a:t> </a:t>
                </a:r>
                <a:r>
                  <a:rPr lang="en-US" spc="-5" dirty="0">
                    <a:solidFill>
                      <a:schemeClr val="tx1"/>
                    </a:solidFill>
                  </a:rPr>
                  <a:t>term in</a:t>
                </a:r>
                <a:r>
                  <a:rPr lang="en-US" spc="60" dirty="0">
                    <a:solidFill>
                      <a:schemeClr val="tx1"/>
                    </a:solidFill>
                  </a:rPr>
                  <a:t> </a:t>
                </a:r>
                <a:r>
                  <a:rPr lang="en-US" i="1" spc="-5" dirty="0">
                    <a:solidFill>
                      <a:schemeClr val="tx1"/>
                    </a:solidFill>
                  </a:rPr>
                  <a:t>M</a:t>
                </a:r>
                <a:r>
                  <a:rPr lang="en-US" baseline="-11111" dirty="0">
                    <a:solidFill>
                      <a:schemeClr val="tx1"/>
                    </a:solidFill>
                  </a:rPr>
                  <a:t>6 </a:t>
                </a:r>
                <a:r>
                  <a:rPr lang="en-US" spc="-5" dirty="0">
                    <a:solidFill>
                      <a:schemeClr val="tx1"/>
                    </a:solidFill>
                  </a:rPr>
                  <a:t>is </a:t>
                </a:r>
                <a14:m>
                  <m:oMath xmlns:m="http://schemas.openxmlformats.org/officeDocument/2006/math">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cs typeface="Times New Roman"/>
                              </a:rPr>
                              <m:t>𝑗</m:t>
                            </m:r>
                            <m:r>
                              <a:rPr lang="en-US" b="0" i="1" spc="-5" smtClean="0">
                                <a:solidFill>
                                  <a:schemeClr val="tx1"/>
                                </a:solidFill>
                                <a:latin typeface="Cambria Math" panose="02040503050406030204" pitchFamily="18" charset="0"/>
                                <a:cs typeface="Times New Roman"/>
                              </a:rPr>
                              <m:t> − 1</m:t>
                            </m:r>
                          </m:sub>
                        </m:sSub>
                        <m:r>
                          <a:rPr lang="en-US" b="0" i="1" spc="-5" smtClean="0">
                            <a:solidFill>
                              <a:schemeClr val="tx1"/>
                            </a:solidFill>
                            <a:latin typeface="Cambria Math" panose="02040503050406030204" pitchFamily="18" charset="0"/>
                            <a:cs typeface="Times New Roman"/>
                          </a:rPr>
                          <m:t> + </m:t>
                        </m:r>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cs typeface="Times New Roman"/>
                              </a:rPr>
                              <m:t>𝑗</m:t>
                            </m:r>
                          </m:sub>
                        </m:sSub>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and the midpoints are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13</m:t>
                        </m:r>
                      </m:num>
                      <m:den>
                        <m:r>
                          <a:rPr lang="en-US" b="0" i="1" smtClean="0">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5</m:t>
                        </m:r>
                      </m:num>
                      <m:den>
                        <m:r>
                          <a:rPr lang="en-US" i="1">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7</m:t>
                        </m:r>
                      </m:num>
                      <m:den>
                        <m:r>
                          <a:rPr lang="en-US" i="1">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21</m:t>
                        </m:r>
                      </m:num>
                      <m:den>
                        <m:r>
                          <a:rPr lang="en-US" i="1">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6</m:t>
                        </m:r>
                      </m:den>
                    </m:f>
                  </m:oMath>
                </a14:m>
                <a:r>
                  <a:rPr lang="en-US" dirty="0">
                    <a:solidFill>
                      <a:schemeClr val="tx1"/>
                    </a:solidFill>
                  </a:rPr>
                  <a:t>.</a:t>
                </a:r>
                <a:r>
                  <a:rPr lang="en-US" spc="-15" dirty="0">
                    <a:solidFill>
                      <a:schemeClr val="tx1"/>
                    </a:solidFill>
                  </a:rPr>
                  <a:t> Summin</a:t>
                </a:r>
                <a:r>
                  <a:rPr lang="en-US" spc="-5" dirty="0">
                    <a:solidFill>
                      <a:schemeClr val="tx1"/>
                    </a:solidFill>
                  </a:rPr>
                  <a:t>g</a:t>
                </a:r>
                <a:r>
                  <a:rPr lang="en-US" spc="65" dirty="0">
                    <a:solidFill>
                      <a:schemeClr val="tx1"/>
                    </a:solidFill>
                  </a:rPr>
                  <a:t> </a:t>
                </a:r>
                <a:r>
                  <a:rPr lang="en-US" spc="-10" dirty="0">
                    <a:solidFill>
                      <a:schemeClr val="tx1"/>
                    </a:solidFill>
                  </a:rPr>
                  <a:t>from</a:t>
                </a:r>
                <a:r>
                  <a:rPr lang="en-US" dirty="0">
                    <a:solidFill>
                      <a:schemeClr val="tx1"/>
                    </a:solidFill>
                  </a:rPr>
                  <a:t> </a:t>
                </a:r>
                <a:r>
                  <a:rPr lang="en-US" i="1" spc="-5" dirty="0">
                    <a:solidFill>
                      <a:schemeClr val="tx1"/>
                    </a:solidFill>
                  </a:rPr>
                  <a:t>j</a:t>
                </a:r>
                <a:r>
                  <a:rPr lang="en-US" i="1" spc="12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65" dirty="0">
                    <a:solidFill>
                      <a:schemeClr val="tx1"/>
                    </a:solidFill>
                  </a:rPr>
                  <a:t> </a:t>
                </a:r>
                <a:r>
                  <a:rPr lang="en-US" spc="-5" dirty="0">
                    <a:solidFill>
                      <a:schemeClr val="tx1"/>
                    </a:solidFill>
                  </a:rPr>
                  <a:t>to</a:t>
                </a:r>
                <a:r>
                  <a:rPr lang="en-US" spc="65" dirty="0">
                    <a:solidFill>
                      <a:schemeClr val="tx1"/>
                    </a:solidFill>
                  </a:rPr>
                  <a:t> </a:t>
                </a:r>
                <a:r>
                  <a:rPr lang="en-US" spc="-10" dirty="0">
                    <a:solidFill>
                      <a:schemeClr val="tx1"/>
                    </a:solidFill>
                  </a:rPr>
                  <a:t>5</a:t>
                </a:r>
                <a:r>
                  <a:rPr lang="en-US" spc="-5" dirty="0">
                    <a:solidFill>
                      <a:schemeClr val="tx1"/>
                    </a:solidFill>
                  </a:rPr>
                  <a:t>,</a:t>
                </a:r>
                <a:r>
                  <a:rPr lang="en-US" spc="65" dirty="0">
                    <a:solidFill>
                      <a:schemeClr val="tx1"/>
                    </a:solidFill>
                  </a:rPr>
                  <a:t> </a:t>
                </a:r>
                <a:r>
                  <a:rPr lang="en-US" spc="-15" dirty="0">
                    <a:solidFill>
                      <a:schemeClr val="tx1"/>
                    </a:solidFill>
                  </a:rPr>
                  <a:t>w</a:t>
                </a:r>
                <a:r>
                  <a:rPr lang="en-US" spc="-5" dirty="0">
                    <a:solidFill>
                      <a:schemeClr val="tx1"/>
                    </a:solidFill>
                  </a:rPr>
                  <a:t>e obtain</a:t>
                </a:r>
              </a:p>
              <a:p>
                <a:pPr marL="36900" indent="0">
                  <a:lnSpc>
                    <a:spcPct val="100000"/>
                  </a:lnSpc>
                  <a:buNone/>
                </a:pP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6</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13</m:t>
                            </m:r>
                          </m:num>
                          <m:den>
                            <m:r>
                              <a:rPr lang="en-US" i="1">
                                <a:solidFill>
                                  <a:schemeClr val="tx1"/>
                                </a:solidFill>
                                <a:latin typeface="Cambria Math" panose="02040503050406030204" pitchFamily="18" charset="0"/>
                                <a:cs typeface="Times New Roman"/>
                              </a:rPr>
                              <m:t>6</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5</m:t>
                            </m:r>
                          </m:num>
                          <m:den>
                            <m:r>
                              <a:rPr lang="en-US" i="1">
                                <a:solidFill>
                                  <a:schemeClr val="tx1"/>
                                </a:solidFill>
                                <a:latin typeface="Cambria Math" panose="02040503050406030204" pitchFamily="18" charset="0"/>
                                <a:cs typeface="Times New Roman"/>
                              </a:rPr>
                              <m:t>6</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7</m:t>
                            </m:r>
                          </m:num>
                          <m:den>
                            <m:r>
                              <a:rPr lang="en-US" i="1">
                                <a:solidFill>
                                  <a:schemeClr val="tx1"/>
                                </a:solidFill>
                                <a:latin typeface="Cambria Math" panose="02040503050406030204" pitchFamily="18" charset="0"/>
                                <a:cs typeface="Times New Roman"/>
                              </a:rPr>
                              <m:t>6</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6</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21</m:t>
                            </m:r>
                          </m:num>
                          <m:den>
                            <m:r>
                              <a:rPr lang="en-US" i="1">
                                <a:solidFill>
                                  <a:schemeClr val="tx1"/>
                                </a:solidFill>
                                <a:latin typeface="Cambria Math" panose="02040503050406030204" pitchFamily="18" charset="0"/>
                                <a:cs typeface="Times New Roman"/>
                              </a:rPr>
                              <m:t>6</m:t>
                            </m:r>
                          </m:den>
                        </m:f>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6</m:t>
                            </m:r>
                          </m:den>
                        </m:f>
                      </m:e>
                    </m:d>
                    <m:r>
                      <a:rPr lang="en-US" b="0" i="1" smtClean="0">
                        <a:solidFill>
                          <a:schemeClr val="tx1"/>
                        </a:solidFill>
                        <a:latin typeface="Cambria Math" panose="02040503050406030204" pitchFamily="18" charset="0"/>
                        <a:cs typeface="Times New Roman"/>
                      </a:rPr>
                      <m:t>)</m:t>
                    </m:r>
                  </m:oMath>
                </a14:m>
                <a:r>
                  <a:rPr lang="en-US" dirty="0">
                    <a:solidFill>
                      <a:schemeClr val="tx1"/>
                    </a:solidFill>
                  </a:rPr>
                  <a:t> </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6</m:t>
                              </m:r>
                            </m:num>
                            <m:den>
                              <m:r>
                                <a:rPr lang="en-US" b="0" i="1" smtClean="0">
                                  <a:solidFill>
                                    <a:schemeClr val="tx1"/>
                                  </a:solidFill>
                                  <a:latin typeface="Cambria Math" panose="02040503050406030204" pitchFamily="18" charset="0"/>
                                  <a:cs typeface="Times New Roman"/>
                                </a:rPr>
                                <m:t>13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6</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5</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6</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7</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6</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9</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6</m:t>
                              </m:r>
                            </m:num>
                            <m:den>
                              <m:r>
                                <a:rPr lang="en-US" b="0" i="1" smtClean="0">
                                  <a:solidFill>
                                    <a:schemeClr val="tx1"/>
                                  </a:solidFill>
                                  <a:latin typeface="Cambria Math" panose="02040503050406030204" pitchFamily="18" charset="0"/>
                                  <a:cs typeface="Times New Roman"/>
                                </a:rPr>
                                <m:t>21</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6</m:t>
                              </m:r>
                            </m:num>
                            <m:den>
                              <m:r>
                                <a:rPr lang="en-US" b="0" i="1" smtClean="0">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cs typeface="Times New Roman"/>
                                </a:rPr>
                                <m:t>3</m:t>
                              </m:r>
                            </m:den>
                          </m:f>
                        </m:e>
                      </m:d>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0.692</m:t>
                      </m:r>
                    </m:oMath>
                  </m:oMathPara>
                </a14:m>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379598" cy="4370567"/>
              </a:xfrm>
              <a:blipFill rotWithShape="0">
                <a:blip r:embed="rId2"/>
                <a:stretch>
                  <a:fillRect l="-352" r="-528"/>
                </a:stretch>
              </a:blipFill>
            </p:spPr>
            <p:txBody>
              <a:bodyPr/>
              <a:lstStyle/>
              <a:p>
                <a:r>
                  <a:rPr lang="en-US">
                    <a:noFill/>
                  </a:rPr>
                  <a:t> </a:t>
                </a:r>
              </a:p>
            </p:txBody>
          </p:sp>
        </mc:Fallback>
      </mc:AlternateContent>
      <p:pic>
        <p:nvPicPr>
          <p:cNvPr id="4" name="Picture 3" descr="A graph shows 6 midpoint rectangles for a f of x equals x raised to the negative 1 from 2 to 4.&#10;Graph of f of x equals x raised to the negative one on the closed  interval 2  4. The heights of each rectangle are shown at 13/6, 15/6, 17/6, 19/6, 21/6, and 23/6. ">
            <a:extLst>
              <a:ext uri="{FF2B5EF4-FFF2-40B4-BE49-F238E27FC236}">
                <a16:creationId xmlns:a16="http://schemas.microsoft.com/office/drawing/2014/main" id="{9F1A23EE-D9D7-494E-B2E0-E5CB9013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266" y="3002912"/>
            <a:ext cx="3503909" cy="3352593"/>
          </a:xfrm>
          <a:prstGeom prst="rect">
            <a:avLst/>
          </a:prstGeom>
        </p:spPr>
      </p:pic>
    </p:spTree>
    <p:extLst>
      <p:ext uri="{BB962C8B-B14F-4D97-AF65-F5344CB8AC3E}">
        <p14:creationId xmlns:p14="http://schemas.microsoft.com/office/powerpoint/2010/main" val="168859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spc="-10" dirty="0"/>
              <a:t>Figur</a:t>
            </a:r>
            <a:r>
              <a:rPr lang="en-US" spc="-5" dirty="0"/>
              <a:t>e</a:t>
            </a:r>
            <a:r>
              <a:rPr lang="en-US" spc="100" dirty="0"/>
              <a:t> </a:t>
            </a:r>
            <a:r>
              <a:rPr lang="en-US" spc="-10" dirty="0"/>
              <a:t>1</a:t>
            </a:r>
            <a:r>
              <a:rPr lang="en-US" spc="-5" dirty="0"/>
              <a:t>0</a:t>
            </a:r>
            <a:r>
              <a:rPr lang="en-US" spc="105" dirty="0"/>
              <a:t> </a:t>
            </a:r>
            <a:r>
              <a:rPr lang="en-US" spc="-5" dirty="0"/>
              <a:t>s</a:t>
            </a:r>
            <a:r>
              <a:rPr lang="en-US" spc="-15" dirty="0"/>
              <a:t>how</a:t>
            </a:r>
            <a:r>
              <a:rPr lang="en-US" spc="-5" dirty="0"/>
              <a:t>s</a:t>
            </a:r>
            <a:r>
              <a:rPr lang="en-US" spc="100" dirty="0"/>
              <a:t> </a:t>
            </a:r>
            <a:r>
              <a:rPr lang="en-US" spc="-5" dirty="0"/>
              <a:t>s</a:t>
            </a:r>
            <a:r>
              <a:rPr lang="en-US" spc="-10" dirty="0"/>
              <a:t>evera</a:t>
            </a:r>
            <a:r>
              <a:rPr lang="en-US" spc="-5" dirty="0"/>
              <a:t>l</a:t>
            </a:r>
            <a:r>
              <a:rPr lang="en-US" spc="100" dirty="0"/>
              <a:t> </a:t>
            </a:r>
            <a:r>
              <a:rPr lang="en-US" spc="-10" dirty="0"/>
              <a:t>right-endpoin</a:t>
            </a:r>
            <a:r>
              <a:rPr lang="en-US" spc="-5" dirty="0"/>
              <a:t>t</a:t>
            </a:r>
            <a:r>
              <a:rPr lang="en-US" spc="105" dirty="0"/>
              <a:t> </a:t>
            </a:r>
            <a:r>
              <a:rPr lang="en-US" spc="-10" dirty="0"/>
              <a:t>approximations</a:t>
            </a:r>
            <a:r>
              <a:rPr lang="en-US" spc="-5" dirty="0"/>
              <a:t>.</a:t>
            </a:r>
            <a:r>
              <a:rPr lang="en-US" spc="105" dirty="0"/>
              <a:t> </a:t>
            </a:r>
            <a:r>
              <a:rPr lang="en-US" spc="-10" dirty="0"/>
              <a:t>Notic</a:t>
            </a:r>
            <a:r>
              <a:rPr lang="en-US" spc="-5" dirty="0"/>
              <a:t>e</a:t>
            </a:r>
            <a:r>
              <a:rPr lang="en-US" spc="100" dirty="0"/>
              <a:t> </a:t>
            </a:r>
            <a:r>
              <a:rPr lang="en-US" spc="-5" dirty="0"/>
              <a:t>t</a:t>
            </a:r>
            <a:r>
              <a:rPr lang="en-US" spc="-10" dirty="0"/>
              <a:t>ha</a:t>
            </a:r>
            <a:r>
              <a:rPr lang="en-US" spc="-5" dirty="0"/>
              <a:t>t</a:t>
            </a:r>
            <a:r>
              <a:rPr lang="en-US" spc="100" dirty="0"/>
              <a:t> </a:t>
            </a:r>
            <a:r>
              <a:rPr lang="en-US" spc="-10" dirty="0"/>
              <a:t>th</a:t>
            </a:r>
            <a:r>
              <a:rPr lang="en-US" spc="-5" dirty="0"/>
              <a:t>e</a:t>
            </a:r>
            <a:r>
              <a:rPr lang="en-US" spc="100" dirty="0"/>
              <a:t> </a:t>
            </a:r>
            <a:r>
              <a:rPr lang="en-US" i="1" spc="-5" dirty="0"/>
              <a:t>error</a:t>
            </a:r>
            <a:r>
              <a:rPr lang="en-US" i="1" dirty="0"/>
              <a:t> </a:t>
            </a:r>
            <a:r>
              <a:rPr lang="en-US" spc="-5" dirty="0"/>
              <a:t>in</a:t>
            </a:r>
            <a:r>
              <a:rPr lang="en-US" spc="100" dirty="0"/>
              <a:t> </a:t>
            </a:r>
            <a:r>
              <a:rPr lang="en-US" spc="-10" dirty="0"/>
              <a:t>computin</a:t>
            </a:r>
            <a:r>
              <a:rPr lang="en-US" spc="-5" dirty="0"/>
              <a:t>g</a:t>
            </a:r>
            <a:r>
              <a:rPr lang="en-US" spc="30" dirty="0"/>
              <a:t> </a:t>
            </a:r>
            <a:r>
              <a:rPr lang="en-US" spc="-5" dirty="0"/>
              <a:t>t</a:t>
            </a:r>
            <a:r>
              <a:rPr lang="en-US" spc="-10" dirty="0"/>
              <a:t>h</a:t>
            </a:r>
            <a:r>
              <a:rPr lang="en-US" spc="-5" dirty="0"/>
              <a:t>e</a:t>
            </a:r>
            <a:r>
              <a:rPr lang="en-US" spc="30" dirty="0"/>
              <a:t> </a:t>
            </a:r>
            <a:r>
              <a:rPr lang="en-US" spc="-10" dirty="0"/>
              <a:t>area</a:t>
            </a:r>
            <a:r>
              <a:rPr lang="en-US" spc="-5" dirty="0"/>
              <a:t>,</a:t>
            </a:r>
            <a:r>
              <a:rPr lang="en-US" spc="30" dirty="0"/>
              <a:t> </a:t>
            </a:r>
            <a:r>
              <a:rPr lang="en-US" spc="-10" dirty="0"/>
              <a:t>correspondin</a:t>
            </a:r>
            <a:r>
              <a:rPr lang="en-US" spc="-5" dirty="0"/>
              <a:t>g</a:t>
            </a:r>
            <a:r>
              <a:rPr lang="en-US" spc="30" dirty="0"/>
              <a:t> </a:t>
            </a:r>
            <a:r>
              <a:rPr lang="en-US" spc="-10" dirty="0"/>
              <a:t>t</a:t>
            </a:r>
            <a:r>
              <a:rPr lang="en-US" spc="-5" dirty="0"/>
              <a:t>o</a:t>
            </a:r>
            <a:r>
              <a:rPr lang="en-US" spc="30" dirty="0"/>
              <a:t> </a:t>
            </a:r>
            <a:r>
              <a:rPr lang="en-US" spc="-10" dirty="0"/>
              <a:t>th</a:t>
            </a:r>
            <a:r>
              <a:rPr lang="en-US" spc="-5" dirty="0"/>
              <a:t>e</a:t>
            </a:r>
            <a:r>
              <a:rPr lang="en-US" spc="30" dirty="0"/>
              <a:t> </a:t>
            </a:r>
            <a:r>
              <a:rPr lang="en-US" spc="-10" dirty="0"/>
              <a:t>yellow</a:t>
            </a:r>
            <a:r>
              <a:rPr lang="en-US" spc="30" dirty="0"/>
              <a:t> </a:t>
            </a:r>
            <a:r>
              <a:rPr lang="en-US" spc="-5" dirty="0"/>
              <a:t>r</a:t>
            </a:r>
            <a:r>
              <a:rPr lang="en-US" spc="-10" dirty="0"/>
              <a:t>egio</a:t>
            </a:r>
            <a:r>
              <a:rPr lang="en-US" spc="-5" dirty="0"/>
              <a:t>n</a:t>
            </a:r>
            <a:r>
              <a:rPr lang="en-US" spc="30" dirty="0"/>
              <a:t> </a:t>
            </a:r>
            <a:r>
              <a:rPr lang="en-US" spc="-10" dirty="0"/>
              <a:t>abov</a:t>
            </a:r>
            <a:r>
              <a:rPr lang="en-US" spc="-5" dirty="0"/>
              <a:t>e</a:t>
            </a:r>
            <a:r>
              <a:rPr lang="en-US" spc="30" dirty="0"/>
              <a:t> </a:t>
            </a:r>
            <a:r>
              <a:rPr lang="en-US" spc="-10" dirty="0"/>
              <a:t>th</a:t>
            </a:r>
            <a:r>
              <a:rPr lang="en-US" spc="-5" dirty="0"/>
              <a:t>e</a:t>
            </a:r>
            <a:r>
              <a:rPr lang="en-US" spc="30" dirty="0"/>
              <a:t> </a:t>
            </a:r>
            <a:r>
              <a:rPr lang="en-US" spc="-10" dirty="0"/>
              <a:t>graph</a:t>
            </a:r>
            <a:r>
              <a:rPr lang="en-US" spc="-5" dirty="0"/>
              <a:t>,</a:t>
            </a:r>
            <a:r>
              <a:rPr lang="en-US" spc="30" dirty="0"/>
              <a:t> </a:t>
            </a:r>
            <a:r>
              <a:rPr lang="en-US" spc="-10" dirty="0"/>
              <a:t>get</a:t>
            </a:r>
            <a:r>
              <a:rPr lang="en-US" spc="-5" dirty="0"/>
              <a:t>s</a:t>
            </a:r>
            <a:r>
              <a:rPr lang="en-US" spc="30" dirty="0"/>
              <a:t> </a:t>
            </a:r>
            <a:r>
              <a:rPr lang="en-US" spc="-5" dirty="0"/>
              <a:t>s</a:t>
            </a:r>
            <a:r>
              <a:rPr lang="en-US" spc="-10" dirty="0"/>
              <a:t>malle</a:t>
            </a:r>
            <a:r>
              <a:rPr lang="en-US" spc="-5" dirty="0"/>
              <a:t>r</a:t>
            </a:r>
            <a:r>
              <a:rPr lang="en-US" spc="30" dirty="0"/>
              <a:t> </a:t>
            </a:r>
            <a:r>
              <a:rPr lang="en-US" spc="-10" dirty="0"/>
              <a:t>a</a:t>
            </a:r>
            <a:r>
              <a:rPr lang="en-US" spc="-5" dirty="0"/>
              <a:t>s</a:t>
            </a:r>
            <a:r>
              <a:rPr lang="en-US" spc="30" dirty="0"/>
              <a:t> </a:t>
            </a:r>
            <a:r>
              <a:rPr lang="en-US" spc="-5" dirty="0"/>
              <a:t>t</a:t>
            </a:r>
            <a:r>
              <a:rPr lang="en-US" spc="-10" dirty="0"/>
              <a:t>he numbe</a:t>
            </a:r>
            <a:r>
              <a:rPr lang="en-US" spc="-5" dirty="0"/>
              <a:t>r </a:t>
            </a:r>
            <a:r>
              <a:rPr lang="en-US" spc="-10" dirty="0"/>
              <a:t>o</a:t>
            </a:r>
            <a:r>
              <a:rPr lang="en-US" spc="-5" dirty="0"/>
              <a:t>f</a:t>
            </a:r>
            <a:r>
              <a:rPr lang="en-US" spc="-10" dirty="0"/>
              <a:t> rectangle</a:t>
            </a:r>
            <a:r>
              <a:rPr lang="en-US" spc="-5" dirty="0"/>
              <a:t>s </a:t>
            </a:r>
            <a:r>
              <a:rPr lang="en-US" spc="-10" dirty="0"/>
              <a:t>increases</a:t>
            </a:r>
            <a:r>
              <a:rPr lang="en-US" spc="-5" dirty="0"/>
              <a:t>. In</a:t>
            </a:r>
            <a:r>
              <a:rPr lang="en-US" spc="-10" dirty="0"/>
              <a:t> </a:t>
            </a:r>
            <a:r>
              <a:rPr lang="en-US" spc="-5" dirty="0"/>
              <a:t>f</a:t>
            </a:r>
            <a:r>
              <a:rPr lang="en-US" spc="-10" dirty="0"/>
              <a:t>act</a:t>
            </a:r>
            <a:r>
              <a:rPr lang="en-US" spc="-5" dirty="0"/>
              <a:t>,</a:t>
            </a:r>
            <a:r>
              <a:rPr lang="en-US" spc="-10" dirty="0"/>
              <a:t> </a:t>
            </a:r>
            <a:r>
              <a:rPr lang="en-US" spc="-5" dirty="0"/>
              <a:t>it</a:t>
            </a:r>
            <a:r>
              <a:rPr lang="en-US" spc="-10" dirty="0"/>
              <a:t> appear</a:t>
            </a:r>
            <a:r>
              <a:rPr lang="en-US" spc="-5" dirty="0"/>
              <a:t>s t</a:t>
            </a:r>
            <a:r>
              <a:rPr lang="en-US" spc="-10" dirty="0"/>
              <a:t>ha</a:t>
            </a:r>
            <a:r>
              <a:rPr lang="en-US" spc="-5" dirty="0"/>
              <a:t>t</a:t>
            </a:r>
            <a:r>
              <a:rPr lang="en-US" spc="-10" dirty="0"/>
              <a:t> </a:t>
            </a:r>
            <a:r>
              <a:rPr lang="en-US" i="1" spc="-15" dirty="0"/>
              <a:t>w</a:t>
            </a:r>
            <a:r>
              <a:rPr lang="en-US" i="1" spc="-5" dirty="0"/>
              <a:t>e</a:t>
            </a:r>
            <a:r>
              <a:rPr lang="en-US" i="1" spc="-10" dirty="0"/>
              <a:t> ca</a:t>
            </a:r>
            <a:r>
              <a:rPr lang="en-US" i="1" spc="-5" dirty="0"/>
              <a:t>n</a:t>
            </a:r>
            <a:r>
              <a:rPr lang="en-US" i="1" spc="-10" dirty="0"/>
              <a:t> </a:t>
            </a:r>
            <a:r>
              <a:rPr lang="en-US" i="1" spc="-15" dirty="0"/>
              <a:t>mak</a:t>
            </a:r>
            <a:r>
              <a:rPr lang="en-US" i="1" spc="-5" dirty="0"/>
              <a:t>e</a:t>
            </a:r>
            <a:r>
              <a:rPr lang="en-US" i="1" spc="-10" dirty="0"/>
              <a:t> th</a:t>
            </a:r>
            <a:r>
              <a:rPr lang="en-US" i="1" spc="-5" dirty="0"/>
              <a:t>e</a:t>
            </a:r>
            <a:r>
              <a:rPr lang="en-US" i="1" spc="-10" dirty="0"/>
              <a:t> erro</a:t>
            </a:r>
            <a:r>
              <a:rPr lang="en-US" i="1" spc="-5" dirty="0"/>
              <a:t>r</a:t>
            </a:r>
            <a:r>
              <a:rPr lang="en-US" i="1" spc="-10" dirty="0"/>
              <a:t> a</a:t>
            </a:r>
            <a:r>
              <a:rPr lang="en-US" i="1" spc="-5" dirty="0"/>
              <a:t>s</a:t>
            </a:r>
            <a:r>
              <a:rPr lang="en-US" i="1" spc="-10" dirty="0"/>
              <a:t> </a:t>
            </a:r>
            <a:r>
              <a:rPr lang="en-US" i="1" spc="-5" dirty="0"/>
              <a:t>s</a:t>
            </a:r>
            <a:r>
              <a:rPr lang="en-US" i="1" spc="-10" dirty="0"/>
              <a:t>mal</a:t>
            </a:r>
            <a:r>
              <a:rPr lang="en-US" i="1" spc="-5" dirty="0"/>
              <a:t>l</a:t>
            </a:r>
            <a:r>
              <a:rPr lang="en-US" i="1" spc="-10" dirty="0"/>
              <a:t> as w</a:t>
            </a:r>
            <a:r>
              <a:rPr lang="en-US" i="1" spc="-5" dirty="0"/>
              <a:t>e</a:t>
            </a:r>
            <a:r>
              <a:rPr lang="en-US" i="1" spc="60" dirty="0"/>
              <a:t> </a:t>
            </a:r>
            <a:r>
              <a:rPr lang="en-US" i="1" spc="-10" dirty="0"/>
              <a:t>pleas</a:t>
            </a:r>
            <a:r>
              <a:rPr lang="en-US" i="1" spc="-5" dirty="0"/>
              <a:t>e</a:t>
            </a:r>
            <a:r>
              <a:rPr lang="en-US" i="1" spc="65" dirty="0"/>
              <a:t> </a:t>
            </a:r>
            <a:r>
              <a:rPr lang="en-US" i="1" spc="-10" dirty="0"/>
              <a:t>b</a:t>
            </a:r>
            <a:r>
              <a:rPr lang="en-US" i="1" spc="-5" dirty="0"/>
              <a:t>y</a:t>
            </a:r>
            <a:r>
              <a:rPr lang="en-US" i="1" spc="65" dirty="0"/>
              <a:t> </a:t>
            </a:r>
            <a:r>
              <a:rPr lang="en-US" i="1" spc="-5" dirty="0"/>
              <a:t>t</a:t>
            </a:r>
            <a:r>
              <a:rPr lang="en-US" i="1" spc="-10" dirty="0"/>
              <a:t>akin</a:t>
            </a:r>
            <a:r>
              <a:rPr lang="en-US" i="1" spc="-5" dirty="0"/>
              <a:t>g</a:t>
            </a:r>
            <a:r>
              <a:rPr lang="en-US" i="1" spc="65" dirty="0"/>
              <a:t> </a:t>
            </a:r>
            <a:r>
              <a:rPr lang="en-US" i="1" spc="-10" dirty="0"/>
              <a:t>th</a:t>
            </a:r>
            <a:r>
              <a:rPr lang="en-US" i="1" spc="-5" dirty="0"/>
              <a:t>e</a:t>
            </a:r>
            <a:r>
              <a:rPr lang="en-US" i="1" spc="60" dirty="0"/>
              <a:t> </a:t>
            </a:r>
            <a:r>
              <a:rPr lang="en-US" i="1" spc="-15" dirty="0"/>
              <a:t>numbe</a:t>
            </a:r>
            <a:r>
              <a:rPr lang="en-US" i="1" spc="-5" dirty="0"/>
              <a:t>r</a:t>
            </a:r>
            <a:r>
              <a:rPr lang="en-US" i="1" dirty="0"/>
              <a:t> </a:t>
            </a:r>
            <a:r>
              <a:rPr lang="en-US" i="1" spc="-10" dirty="0"/>
              <a:t>N</a:t>
            </a:r>
            <a:r>
              <a:rPr lang="en-US" i="1" dirty="0"/>
              <a:t> </a:t>
            </a:r>
            <a:r>
              <a:rPr lang="en-US" i="1" spc="-10" dirty="0"/>
              <a:t>o</a:t>
            </a:r>
            <a:r>
              <a:rPr lang="en-US" i="1" spc="-5" dirty="0"/>
              <a:t>f</a:t>
            </a:r>
            <a:r>
              <a:rPr lang="en-US" i="1" spc="65" dirty="0"/>
              <a:t> </a:t>
            </a:r>
            <a:r>
              <a:rPr lang="en-US" i="1" spc="-10" dirty="0"/>
              <a:t>rectangle</a:t>
            </a:r>
            <a:r>
              <a:rPr lang="en-US" i="1" spc="-5" dirty="0"/>
              <a:t>s</a:t>
            </a:r>
            <a:r>
              <a:rPr lang="en-US" i="1" spc="65" dirty="0"/>
              <a:t> </a:t>
            </a:r>
            <a:r>
              <a:rPr lang="en-US" i="1" spc="-10" dirty="0"/>
              <a:t>larg</a:t>
            </a:r>
            <a:r>
              <a:rPr lang="en-US" i="1" spc="-5" dirty="0"/>
              <a:t>e</a:t>
            </a:r>
            <a:r>
              <a:rPr lang="en-US" i="1" spc="60" dirty="0"/>
              <a:t> </a:t>
            </a:r>
            <a:r>
              <a:rPr lang="en-US" i="1" spc="-10" dirty="0"/>
              <a:t>enough</a:t>
            </a:r>
            <a:r>
              <a:rPr lang="en-US" spc="-5" dirty="0"/>
              <a:t>.</a:t>
            </a:r>
            <a:r>
              <a:rPr lang="en-US" spc="65" dirty="0"/>
              <a:t> </a:t>
            </a:r>
            <a:r>
              <a:rPr lang="en-US" spc="-5" dirty="0"/>
              <a:t>If</a:t>
            </a:r>
            <a:r>
              <a:rPr lang="en-US" spc="60" dirty="0"/>
              <a:t> </a:t>
            </a:r>
            <a:r>
              <a:rPr lang="en-US" spc="-5" dirty="0"/>
              <a:t>s</a:t>
            </a:r>
            <a:r>
              <a:rPr lang="en-US" spc="-10" dirty="0"/>
              <a:t>o</a:t>
            </a:r>
            <a:r>
              <a:rPr lang="en-US" spc="-5" dirty="0"/>
              <a:t>,</a:t>
            </a:r>
            <a:r>
              <a:rPr lang="en-US" spc="65" dirty="0"/>
              <a:t> </a:t>
            </a:r>
            <a:r>
              <a:rPr lang="en-US" spc="-10" dirty="0"/>
              <a:t>i</a:t>
            </a:r>
            <a:r>
              <a:rPr lang="en-US" spc="-5" dirty="0"/>
              <a:t>t</a:t>
            </a:r>
            <a:r>
              <a:rPr lang="en-US" spc="60" dirty="0"/>
              <a:t> </a:t>
            </a:r>
            <a:r>
              <a:rPr lang="en-US" spc="-15" dirty="0"/>
              <a:t>make</a:t>
            </a:r>
            <a:r>
              <a:rPr lang="en-US" spc="-5" dirty="0"/>
              <a:t>s</a:t>
            </a:r>
            <a:r>
              <a:rPr lang="en-US" spc="65" dirty="0"/>
              <a:t> </a:t>
            </a:r>
            <a:r>
              <a:rPr lang="en-US" spc="-10" dirty="0"/>
              <a:t>sens</a:t>
            </a:r>
            <a:r>
              <a:rPr lang="en-US" spc="-5" dirty="0"/>
              <a:t>e</a:t>
            </a:r>
            <a:r>
              <a:rPr lang="en-US" spc="60" dirty="0"/>
              <a:t> </a:t>
            </a:r>
            <a:r>
              <a:rPr lang="en-US" spc="-5" dirty="0"/>
              <a:t>to consider</a:t>
            </a:r>
            <a:r>
              <a:rPr lang="en-US" spc="10" dirty="0"/>
              <a:t> </a:t>
            </a:r>
            <a:r>
              <a:rPr lang="en-US" spc="-5" dirty="0"/>
              <a:t>the</a:t>
            </a:r>
            <a:r>
              <a:rPr lang="en-US" spc="10" dirty="0"/>
              <a:t> </a:t>
            </a:r>
            <a:r>
              <a:rPr lang="en-US" spc="-5" dirty="0"/>
              <a:t>limit</a:t>
            </a:r>
            <a:r>
              <a:rPr lang="en-US" spc="10" dirty="0"/>
              <a:t> </a:t>
            </a:r>
            <a:r>
              <a:rPr lang="en-US" spc="-5" dirty="0"/>
              <a:t>as</a:t>
            </a:r>
            <a:r>
              <a:rPr lang="en-US" spc="80" dirty="0"/>
              <a:t> </a:t>
            </a:r>
            <a:r>
              <a:rPr lang="en-US" i="1" spc="-10" dirty="0"/>
              <a:t>N</a:t>
            </a:r>
            <a:r>
              <a:rPr lang="en-US" i="1" dirty="0"/>
              <a:t> </a:t>
            </a:r>
            <a:r>
              <a:rPr lang="en-US" spc="150" dirty="0"/>
              <a:t>→</a:t>
            </a:r>
            <a:r>
              <a:rPr lang="en-US" spc="-40" dirty="0"/>
              <a:t> </a:t>
            </a:r>
            <a:r>
              <a:rPr lang="en-US" spc="70" dirty="0"/>
              <a:t>∞</a:t>
            </a:r>
            <a:r>
              <a:rPr lang="en-US" spc="-5" dirty="0"/>
              <a:t>,</a:t>
            </a:r>
            <a:r>
              <a:rPr lang="en-US" spc="10" dirty="0"/>
              <a:t> </a:t>
            </a:r>
            <a:r>
              <a:rPr lang="en-US" spc="-10" dirty="0"/>
              <a:t>a</a:t>
            </a:r>
            <a:r>
              <a:rPr lang="en-US" spc="-5" dirty="0"/>
              <a:t>s</a:t>
            </a:r>
            <a:r>
              <a:rPr lang="en-US" spc="10" dirty="0"/>
              <a:t> </a:t>
            </a:r>
            <a:r>
              <a:rPr lang="en-US" spc="-5" dirty="0"/>
              <a:t>t</a:t>
            </a:r>
            <a:r>
              <a:rPr lang="en-US" spc="-10" dirty="0"/>
              <a:t>hi</a:t>
            </a:r>
            <a:r>
              <a:rPr lang="en-US" spc="-5" dirty="0"/>
              <a:t>s</a:t>
            </a:r>
            <a:r>
              <a:rPr lang="en-US" spc="10" dirty="0"/>
              <a:t> </a:t>
            </a:r>
            <a:r>
              <a:rPr lang="en-US" spc="-5" dirty="0"/>
              <a:t>s</a:t>
            </a:r>
            <a:r>
              <a:rPr lang="en-US" spc="-10" dirty="0"/>
              <a:t>houl</a:t>
            </a:r>
            <a:r>
              <a:rPr lang="en-US" spc="-5" dirty="0"/>
              <a:t>d</a:t>
            </a:r>
            <a:r>
              <a:rPr lang="en-US" spc="10" dirty="0"/>
              <a:t> </a:t>
            </a:r>
            <a:r>
              <a:rPr lang="en-US" spc="-10" dirty="0"/>
              <a:t>giv</a:t>
            </a:r>
            <a:r>
              <a:rPr lang="en-US" spc="-5" dirty="0"/>
              <a:t>e</a:t>
            </a:r>
            <a:r>
              <a:rPr lang="en-US" spc="10" dirty="0"/>
              <a:t> </a:t>
            </a:r>
            <a:r>
              <a:rPr lang="en-US" spc="-10" dirty="0"/>
              <a:t>u</a:t>
            </a:r>
            <a:r>
              <a:rPr lang="en-US" spc="-5" dirty="0"/>
              <a:t>s</a:t>
            </a:r>
            <a:r>
              <a:rPr lang="en-US" spc="10" dirty="0"/>
              <a:t> </a:t>
            </a:r>
            <a:r>
              <a:rPr lang="en-US" spc="-5" dirty="0"/>
              <a:t>t</a:t>
            </a:r>
            <a:r>
              <a:rPr lang="en-US" spc="-10" dirty="0"/>
              <a:t>h</a:t>
            </a:r>
            <a:r>
              <a:rPr lang="en-US" spc="-5" dirty="0"/>
              <a:t>e</a:t>
            </a:r>
            <a:r>
              <a:rPr lang="en-US" spc="10" dirty="0"/>
              <a:t> </a:t>
            </a:r>
            <a:r>
              <a:rPr lang="en-US" spc="-10" dirty="0"/>
              <a:t>exac</a:t>
            </a:r>
            <a:r>
              <a:rPr lang="en-US" spc="-5" dirty="0"/>
              <a:t>t</a:t>
            </a:r>
            <a:r>
              <a:rPr lang="en-US" spc="10" dirty="0"/>
              <a:t> </a:t>
            </a:r>
            <a:r>
              <a:rPr lang="en-US" spc="-10" dirty="0"/>
              <a:t>are</a:t>
            </a:r>
            <a:r>
              <a:rPr lang="en-US" spc="-5" dirty="0"/>
              <a:t>a</a:t>
            </a:r>
            <a:r>
              <a:rPr lang="en-US" spc="10" dirty="0"/>
              <a:t> </a:t>
            </a:r>
            <a:r>
              <a:rPr lang="en-US" spc="-10" dirty="0"/>
              <a:t>unde</a:t>
            </a:r>
            <a:r>
              <a:rPr lang="en-US" spc="-5" dirty="0"/>
              <a:t>r</a:t>
            </a:r>
            <a:r>
              <a:rPr lang="en-US" spc="10" dirty="0"/>
              <a:t> </a:t>
            </a:r>
            <a:r>
              <a:rPr lang="en-US" spc="-10" dirty="0"/>
              <a:t>th</a:t>
            </a:r>
            <a:r>
              <a:rPr lang="en-US" spc="-5" dirty="0"/>
              <a:t>e</a:t>
            </a:r>
            <a:r>
              <a:rPr lang="en-US" spc="10" dirty="0"/>
              <a:t> </a:t>
            </a:r>
            <a:r>
              <a:rPr lang="en-US" spc="-10" dirty="0"/>
              <a:t>curve</a:t>
            </a:r>
            <a:r>
              <a:rPr lang="en-US" spc="-5" dirty="0"/>
              <a:t>.</a:t>
            </a:r>
            <a:r>
              <a:rPr lang="en-US" spc="10" dirty="0"/>
              <a:t> </a:t>
            </a:r>
            <a:r>
              <a:rPr lang="en-US" spc="-15" dirty="0"/>
              <a:t>The</a:t>
            </a:r>
            <a:r>
              <a:rPr lang="en-US" spc="-10" dirty="0"/>
              <a:t> nex</a:t>
            </a:r>
            <a:r>
              <a:rPr lang="en-US" spc="-5" dirty="0"/>
              <a:t>t</a:t>
            </a:r>
            <a:r>
              <a:rPr lang="en-US" spc="35" dirty="0"/>
              <a:t> </a:t>
            </a:r>
            <a:r>
              <a:rPr lang="en-US" spc="-10" dirty="0"/>
              <a:t>theorem</a:t>
            </a:r>
            <a:r>
              <a:rPr lang="en-US" spc="35" dirty="0"/>
              <a:t> </a:t>
            </a:r>
            <a:r>
              <a:rPr lang="en-US" spc="-10" dirty="0"/>
              <a:t>guarantee</a:t>
            </a:r>
            <a:r>
              <a:rPr lang="en-US" spc="-5" dirty="0"/>
              <a:t>s</a:t>
            </a:r>
            <a:r>
              <a:rPr lang="en-US" spc="35" dirty="0"/>
              <a:t> </a:t>
            </a:r>
            <a:r>
              <a:rPr lang="en-US" spc="-10" dirty="0"/>
              <a:t>tha</a:t>
            </a:r>
            <a:r>
              <a:rPr lang="en-US" spc="-5" dirty="0"/>
              <a:t>t</a:t>
            </a:r>
            <a:r>
              <a:rPr lang="en-US" spc="35" dirty="0"/>
              <a:t> </a:t>
            </a:r>
            <a:r>
              <a:rPr lang="en-US" spc="-10" dirty="0"/>
              <a:t>th</a:t>
            </a:r>
            <a:r>
              <a:rPr lang="en-US" spc="-5" dirty="0"/>
              <a:t>e</a:t>
            </a:r>
            <a:r>
              <a:rPr lang="en-US" spc="35" dirty="0"/>
              <a:t> </a:t>
            </a:r>
            <a:r>
              <a:rPr lang="en-US" spc="-10" dirty="0"/>
              <a:t>limi</a:t>
            </a:r>
            <a:r>
              <a:rPr lang="en-US" spc="-5" dirty="0"/>
              <a:t>t exists.</a:t>
            </a:r>
            <a:endParaRPr lang="en-US" dirty="0"/>
          </a:p>
          <a:p>
            <a:pPr marL="36900" indent="0">
              <a:lnSpc>
                <a:spcPct val="100000"/>
              </a:lnSpc>
              <a:buNone/>
            </a:pPr>
            <a:endParaRPr lang="en-US" dirty="0">
              <a:latin typeface="Times New Roman"/>
              <a:cs typeface="Times New Roman"/>
            </a:endParaRPr>
          </a:p>
        </p:txBody>
      </p:sp>
      <p:pic>
        <p:nvPicPr>
          <p:cNvPr id="4" name="Picture 3" descr="Three graphs show an increasing curve with N equals 2 rectangles, then N equals 4 rectangles, and then N equals 8 rectangles.&#10;Horizontal axis is labeled t. Rectangles begin at a and end at b. Each graph has the left-endpoint and the right-endpoint rectangles shaded. As the number of rectangles increases from 2 to 4 to 8, the rectangle heights are closer to the curve. ">
            <a:extLst>
              <a:ext uri="{FF2B5EF4-FFF2-40B4-BE49-F238E27FC236}">
                <a16:creationId xmlns:a16="http://schemas.microsoft.com/office/drawing/2014/main" id="{618FAFA9-69B7-4585-87F4-551229154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523" y="3527756"/>
            <a:ext cx="8266730" cy="2353559"/>
          </a:xfrm>
          <a:prstGeom prst="rect">
            <a:avLst/>
          </a:prstGeom>
        </p:spPr>
      </p:pic>
      <p:pic>
        <p:nvPicPr>
          <p:cNvPr id="5" name="Picture 4" descr="Figure 10: The error decreases as we use more rectangles.">
            <a:extLst>
              <a:ext uri="{FF2B5EF4-FFF2-40B4-BE49-F238E27FC236}">
                <a16:creationId xmlns:a16="http://schemas.microsoft.com/office/drawing/2014/main" id="{C024894A-B259-4D91-A894-0750DF386EF2}"/>
              </a:ext>
            </a:extLst>
          </p:cNvPr>
          <p:cNvPicPr>
            <a:picLocks noChangeAspect="1"/>
          </p:cNvPicPr>
          <p:nvPr/>
        </p:nvPicPr>
        <p:blipFill>
          <a:blip r:embed="rId3"/>
          <a:stretch>
            <a:fillRect/>
          </a:stretch>
        </p:blipFill>
        <p:spPr>
          <a:xfrm>
            <a:off x="977379" y="5878438"/>
            <a:ext cx="2683502" cy="427406"/>
          </a:xfrm>
          <a:prstGeom prst="rect">
            <a:avLst/>
          </a:prstGeom>
        </p:spPr>
      </p:pic>
    </p:spTree>
    <p:extLst>
      <p:ext uri="{BB962C8B-B14F-4D97-AF65-F5344CB8AC3E}">
        <p14:creationId xmlns:p14="http://schemas.microsoft.com/office/powerpoint/2010/main" val="1792911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25" dirty="0">
                    <a:solidFill>
                      <a:schemeClr val="tx1"/>
                    </a:solidFill>
                  </a:rPr>
                  <a:t>:</a:t>
                </a:r>
                <a:r>
                  <a:rPr lang="en-US" b="1" dirty="0">
                    <a:solidFill>
                      <a:schemeClr val="tx1"/>
                    </a:solidFill>
                  </a:rPr>
                  <a:t> </a:t>
                </a:r>
                <a:r>
                  <a:rPr lang="en-US" spc="-5" dirty="0">
                    <a:solidFill>
                      <a:schemeClr val="tx1"/>
                    </a:solidFill>
                  </a:rPr>
                  <a:t>If</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i</a:t>
                </a:r>
                <a:r>
                  <a:rPr lang="en-US" spc="-5" dirty="0">
                    <a:solidFill>
                      <a:schemeClr val="tx1"/>
                    </a:solidFill>
                  </a:rPr>
                  <a:t>s</a:t>
                </a:r>
                <a:r>
                  <a:rPr lang="en-US" spc="50" dirty="0">
                    <a:solidFill>
                      <a:schemeClr val="tx1"/>
                    </a:solidFill>
                  </a:rPr>
                  <a:t> </a:t>
                </a:r>
                <a:r>
                  <a:rPr lang="en-US" spc="-10" dirty="0">
                    <a:solidFill>
                      <a:schemeClr val="tx1"/>
                    </a:solidFill>
                  </a:rPr>
                  <a:t>continuou</a:t>
                </a:r>
                <a:r>
                  <a:rPr lang="en-US" spc="-5" dirty="0">
                    <a:solidFill>
                      <a:schemeClr val="tx1"/>
                    </a:solidFill>
                  </a:rPr>
                  <a:t>s</a:t>
                </a:r>
                <a:r>
                  <a:rPr lang="en-US" spc="55" dirty="0">
                    <a:solidFill>
                      <a:schemeClr val="tx1"/>
                    </a:solidFill>
                  </a:rPr>
                  <a:t> </a:t>
                </a:r>
                <a:r>
                  <a:rPr lang="en-US" spc="-10" dirty="0">
                    <a:solidFill>
                      <a:schemeClr val="tx1"/>
                    </a:solidFill>
                  </a:rPr>
                  <a:t>o</a:t>
                </a:r>
                <a:r>
                  <a:rPr lang="en-US" spc="-5" dirty="0">
                    <a:solidFill>
                      <a:schemeClr val="tx1"/>
                    </a:solidFill>
                  </a:rPr>
                  <a:t>n</a:t>
                </a:r>
                <a:r>
                  <a:rPr lang="en-US" spc="5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5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50"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10" dirty="0">
                    <a:solidFill>
                      <a:schemeClr val="tx1"/>
                    </a:solidFill>
                  </a:rPr>
                  <a:t>endpoin</a:t>
                </a:r>
                <a:r>
                  <a:rPr lang="en-US" spc="-5" dirty="0">
                    <a:solidFill>
                      <a:schemeClr val="tx1"/>
                    </a:solidFill>
                  </a:rPr>
                  <a:t>t</a:t>
                </a:r>
                <a:r>
                  <a:rPr lang="en-US" spc="55" dirty="0">
                    <a:solidFill>
                      <a:schemeClr val="tx1"/>
                    </a:solidFill>
                  </a:rPr>
                  <a:t> </a:t>
                </a:r>
                <a:r>
                  <a:rPr lang="en-US" spc="-10" dirty="0">
                    <a:solidFill>
                      <a:schemeClr val="tx1"/>
                    </a:solidFill>
                  </a:rPr>
                  <a:t>an</a:t>
                </a:r>
                <a:r>
                  <a:rPr lang="en-US" spc="-5" dirty="0">
                    <a:solidFill>
                      <a:schemeClr val="tx1"/>
                    </a:solidFill>
                  </a:rPr>
                  <a:t>d</a:t>
                </a:r>
                <a:r>
                  <a:rPr lang="en-US" spc="50" dirty="0">
                    <a:solidFill>
                      <a:schemeClr val="tx1"/>
                    </a:solidFill>
                  </a:rPr>
                  <a:t> </a:t>
                </a:r>
                <a:r>
                  <a:rPr lang="en-US" spc="-10" dirty="0">
                    <a:solidFill>
                      <a:schemeClr val="tx1"/>
                    </a:solidFill>
                  </a:rPr>
                  <a:t>midpoin</a:t>
                </a:r>
                <a:r>
                  <a:rPr lang="en-US" spc="-5" dirty="0">
                    <a:solidFill>
                      <a:schemeClr val="tx1"/>
                    </a:solidFill>
                  </a:rPr>
                  <a:t>t</a:t>
                </a:r>
                <a:r>
                  <a:rPr lang="en-US" spc="50" dirty="0">
                    <a:solidFill>
                      <a:schemeClr val="tx1"/>
                    </a:solidFill>
                  </a:rPr>
                  <a:t> </a:t>
                </a:r>
                <a:r>
                  <a:rPr lang="en-US" spc="-10" dirty="0">
                    <a:solidFill>
                      <a:schemeClr val="tx1"/>
                    </a:solidFill>
                  </a:rPr>
                  <a:t>approximation</a:t>
                </a:r>
                <a:r>
                  <a:rPr lang="en-US" spc="-5" dirty="0">
                    <a:solidFill>
                      <a:schemeClr val="tx1"/>
                    </a:solidFill>
                  </a:rPr>
                  <a:t>s</a:t>
                </a:r>
                <a:r>
                  <a:rPr lang="en-US" spc="10" dirty="0">
                    <a:solidFill>
                      <a:schemeClr val="tx1"/>
                    </a:solidFill>
                  </a:rPr>
                  <a:t> </a:t>
                </a:r>
                <a:r>
                  <a:rPr lang="en-US" spc="-10" dirty="0">
                    <a:solidFill>
                      <a:schemeClr val="tx1"/>
                    </a:solidFill>
                  </a:rPr>
                  <a:t>approac</a:t>
                </a:r>
                <a:r>
                  <a:rPr lang="en-US" spc="-5" dirty="0">
                    <a:solidFill>
                      <a:schemeClr val="tx1"/>
                    </a:solidFill>
                  </a:rPr>
                  <a:t>h</a:t>
                </a:r>
                <a:r>
                  <a:rPr lang="en-US" spc="10" dirty="0">
                    <a:solidFill>
                      <a:schemeClr val="tx1"/>
                    </a:solidFill>
                  </a:rPr>
                  <a:t> </a:t>
                </a:r>
                <a:r>
                  <a:rPr lang="en-US" spc="-10" dirty="0">
                    <a:solidFill>
                      <a:schemeClr val="tx1"/>
                    </a:solidFill>
                  </a:rPr>
                  <a:t>on</a:t>
                </a:r>
                <a:r>
                  <a:rPr lang="en-US" spc="-5" dirty="0">
                    <a:solidFill>
                      <a:schemeClr val="tx1"/>
                    </a:solidFill>
                  </a:rPr>
                  <a:t>e</a:t>
                </a:r>
                <a:r>
                  <a:rPr lang="en-US" spc="10" dirty="0">
                    <a:solidFill>
                      <a:schemeClr val="tx1"/>
                    </a:solidFill>
                  </a:rPr>
                  <a:t> </a:t>
                </a:r>
                <a:r>
                  <a:rPr lang="en-US" spc="-10" dirty="0">
                    <a:solidFill>
                      <a:schemeClr val="tx1"/>
                    </a:solidFill>
                  </a:rPr>
                  <a:t>an</a:t>
                </a:r>
                <a:r>
                  <a:rPr lang="en-US" spc="-5" dirty="0">
                    <a:solidFill>
                      <a:schemeClr val="tx1"/>
                    </a:solidFill>
                  </a:rPr>
                  <a:t>d</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5" dirty="0">
                    <a:solidFill>
                      <a:schemeClr val="tx1"/>
                    </a:solidFill>
                  </a:rPr>
                  <a:t>s</a:t>
                </a:r>
                <a:r>
                  <a:rPr lang="en-US" spc="-15" dirty="0">
                    <a:solidFill>
                      <a:schemeClr val="tx1"/>
                    </a:solidFill>
                  </a:rPr>
                  <a:t>am</a:t>
                </a:r>
                <a:r>
                  <a:rPr lang="en-US" spc="-5" dirty="0">
                    <a:solidFill>
                      <a:schemeClr val="tx1"/>
                    </a:solidFill>
                  </a:rPr>
                  <a:t>e</a:t>
                </a:r>
                <a:r>
                  <a:rPr lang="en-US" spc="5" dirty="0">
                    <a:solidFill>
                      <a:schemeClr val="tx1"/>
                    </a:solidFill>
                  </a:rPr>
                  <a:t> </a:t>
                </a:r>
                <a:r>
                  <a:rPr lang="en-US" spc="-10" dirty="0">
                    <a:solidFill>
                      <a:schemeClr val="tx1"/>
                    </a:solidFill>
                  </a:rPr>
                  <a:t>limi</a:t>
                </a:r>
                <a:r>
                  <a:rPr lang="en-US" spc="-5" dirty="0">
                    <a:solidFill>
                      <a:schemeClr val="tx1"/>
                    </a:solidFill>
                  </a:rPr>
                  <a:t>t</a:t>
                </a:r>
                <a:r>
                  <a:rPr lang="en-US" spc="5" dirty="0">
                    <a:solidFill>
                      <a:schemeClr val="tx1"/>
                    </a:solidFill>
                  </a:rPr>
                  <a:t> </a:t>
                </a:r>
                <a:r>
                  <a:rPr lang="en-US" spc="-10" dirty="0">
                    <a:solidFill>
                      <a:schemeClr val="tx1"/>
                    </a:solidFill>
                  </a:rPr>
                  <a:t>a</a:t>
                </a:r>
                <a:r>
                  <a:rPr lang="en-US" spc="-5" dirty="0">
                    <a:solidFill>
                      <a:schemeClr val="tx1"/>
                    </a:solidFill>
                  </a:rPr>
                  <a:t>s</a:t>
                </a:r>
                <a:r>
                  <a:rPr lang="en-US" spc="75" dirty="0">
                    <a:solidFill>
                      <a:schemeClr val="tx1"/>
                    </a:solidFill>
                  </a:rPr>
                  <a:t> </a:t>
                </a:r>
                <a:r>
                  <a:rPr lang="en-US" i="1" spc="-10" dirty="0">
                    <a:solidFill>
                      <a:schemeClr val="tx1"/>
                    </a:solidFill>
                  </a:rPr>
                  <a:t>N</a:t>
                </a:r>
                <a:r>
                  <a:rPr lang="en-US" i="1"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a:t>
                </a:r>
                <a:r>
                  <a:rPr lang="en-US" spc="5" dirty="0">
                    <a:solidFill>
                      <a:schemeClr val="tx1"/>
                    </a:solidFill>
                  </a:rPr>
                  <a:t> </a:t>
                </a:r>
                <a:r>
                  <a:rPr lang="en-US" spc="-5" dirty="0">
                    <a:solidFill>
                      <a:schemeClr val="tx1"/>
                    </a:solidFill>
                  </a:rPr>
                  <a:t>In</a:t>
                </a:r>
                <a:r>
                  <a:rPr lang="en-US" spc="5" dirty="0">
                    <a:solidFill>
                      <a:schemeClr val="tx1"/>
                    </a:solidFill>
                  </a:rPr>
                  <a:t> </a:t>
                </a:r>
                <a:r>
                  <a:rPr lang="en-US" spc="-10" dirty="0">
                    <a:solidFill>
                      <a:schemeClr val="tx1"/>
                    </a:solidFill>
                  </a:rPr>
                  <a:t>o</a:t>
                </a:r>
                <a:r>
                  <a:rPr lang="en-US" spc="-5" dirty="0">
                    <a:solidFill>
                      <a:schemeClr val="tx1"/>
                    </a:solidFill>
                  </a:rPr>
                  <a:t>ther</a:t>
                </a:r>
                <a:r>
                  <a:rPr lang="en-US" spc="5" dirty="0">
                    <a:solidFill>
                      <a:schemeClr val="tx1"/>
                    </a:solidFill>
                  </a:rPr>
                  <a:t> </a:t>
                </a:r>
                <a:r>
                  <a:rPr lang="en-US" spc="-5" dirty="0">
                    <a:solidFill>
                      <a:schemeClr val="tx1"/>
                    </a:solidFill>
                  </a:rPr>
                  <a:t>words,</a:t>
                </a:r>
                <a:r>
                  <a:rPr lang="en-US" spc="5" dirty="0">
                    <a:solidFill>
                      <a:schemeClr val="tx1"/>
                    </a:solidFill>
                  </a:rPr>
                  <a:t> </a:t>
                </a:r>
                <a:r>
                  <a:rPr lang="en-US" spc="-5" dirty="0">
                    <a:solidFill>
                      <a:schemeClr val="tx1"/>
                    </a:solidFill>
                  </a:rPr>
                  <a:t>there</a:t>
                </a:r>
                <a:r>
                  <a:rPr lang="en-US" spc="5" dirty="0">
                    <a:solidFill>
                      <a:schemeClr val="tx1"/>
                    </a:solidFill>
                  </a:rPr>
                  <a:t> </a:t>
                </a:r>
                <a:r>
                  <a:rPr lang="en-US" spc="-5" dirty="0">
                    <a:solidFill>
                      <a:schemeClr val="tx1"/>
                    </a:solidFill>
                  </a:rPr>
                  <a:t>is</a:t>
                </a:r>
                <a:r>
                  <a:rPr lang="en-US" spc="5" dirty="0">
                    <a:solidFill>
                      <a:schemeClr val="tx1"/>
                    </a:solidFill>
                  </a:rPr>
                  <a:t> </a:t>
                </a:r>
                <a:r>
                  <a:rPr lang="en-US" spc="-5" dirty="0">
                    <a:solidFill>
                      <a:schemeClr val="tx1"/>
                    </a:solidFill>
                  </a:rPr>
                  <a:t>a</a:t>
                </a:r>
                <a:r>
                  <a:rPr lang="en-US" spc="5" dirty="0">
                    <a:solidFill>
                      <a:schemeClr val="tx1"/>
                    </a:solidFill>
                  </a:rPr>
                  <a:t> </a:t>
                </a:r>
                <a:r>
                  <a:rPr lang="en-US" spc="-5" dirty="0">
                    <a:solidFill>
                      <a:schemeClr val="tx1"/>
                    </a:solidFill>
                  </a:rPr>
                  <a:t>value </a:t>
                </a:r>
                <a:r>
                  <a:rPr lang="en-US" i="1" spc="-10" dirty="0">
                    <a:solidFill>
                      <a:schemeClr val="tx1"/>
                    </a:solidFill>
                  </a:rPr>
                  <a:t>L</a:t>
                </a:r>
                <a:r>
                  <a:rPr lang="en-US" i="1" spc="75" dirty="0">
                    <a:solidFill>
                      <a:schemeClr val="tx1"/>
                    </a:solidFill>
                  </a:rPr>
                  <a:t> </a:t>
                </a:r>
                <a:r>
                  <a:rPr lang="en-US" spc="-10" dirty="0">
                    <a:solidFill>
                      <a:schemeClr val="tx1"/>
                    </a:solidFill>
                  </a:rPr>
                  <a:t>suc</a:t>
                </a:r>
                <a:r>
                  <a:rPr lang="en-US" spc="-5" dirty="0">
                    <a:solidFill>
                      <a:schemeClr val="tx1"/>
                    </a:solidFill>
                  </a:rPr>
                  <a:t>h </a:t>
                </a:r>
                <a:r>
                  <a:rPr lang="en-US" spc="-10" dirty="0">
                    <a:solidFill>
                      <a:schemeClr val="tx1"/>
                    </a:solidFill>
                  </a:rPr>
                  <a:t>that</a:t>
                </a:r>
              </a:p>
              <a:p>
                <a:pPr marL="36900" indent="0">
                  <a:lnSpc>
                    <a:spcPct val="100000"/>
                  </a:lnSpc>
                  <a:buNone/>
                </a:pPr>
                <a:endParaRPr lang="en-US" spc="-10"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𝑁</m:t>
                              </m:r>
                            </m:sub>
                          </m:sSub>
                        </m:e>
                      </m:func>
                      <m:r>
                        <a:rPr lang="en-US" b="0" i="1" smtClean="0">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𝐿</m:t>
                              </m:r>
                            </m:e>
                            <m:sub>
                              <m:r>
                                <a:rPr lang="en-US" i="1">
                                  <a:solidFill>
                                    <a:schemeClr val="tx1"/>
                                  </a:solidFill>
                                  <a:latin typeface="Cambria Math" panose="02040503050406030204" pitchFamily="18" charset="0"/>
                                  <a:cs typeface="Times New Roman"/>
                                </a:rPr>
                                <m:t>𝑁</m:t>
                              </m:r>
                            </m:sub>
                          </m:sSub>
                        </m:e>
                      </m:func>
                      <m:r>
                        <a:rPr lang="en-US" b="0" i="1" smtClean="0">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𝑀</m:t>
                              </m:r>
                            </m:e>
                            <m:sub>
                              <m:r>
                                <a:rPr lang="en-US" i="1">
                                  <a:solidFill>
                                    <a:schemeClr val="tx1"/>
                                  </a:solidFill>
                                  <a:latin typeface="Cambria Math" panose="02040503050406030204" pitchFamily="18" charset="0"/>
                                  <a:cs typeface="Times New Roman"/>
                                </a:rPr>
                                <m:t>𝑁</m:t>
                              </m:r>
                            </m:sub>
                          </m:sSub>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𝐿</m:t>
                      </m:r>
                    </m:oMath>
                  </m:oMathPara>
                </a14:m>
                <a:endParaRPr lang="en-US" dirty="0">
                  <a:solidFill>
                    <a:schemeClr val="tx1"/>
                  </a:solidFill>
                </a:endParaRPr>
              </a:p>
              <a:p>
                <a:pPr marL="0" indent="0" algn="ctr">
                  <a:lnSpc>
                    <a:spcPct val="100000"/>
                  </a:lnSpc>
                  <a:spcBef>
                    <a:spcPts val="545"/>
                  </a:spcBef>
                  <a:buNone/>
                </a:pPr>
                <a:endParaRPr lang="en-US" spc="-5" dirty="0">
                  <a:solidFill>
                    <a:schemeClr val="tx1"/>
                  </a:solidFill>
                </a:endParaRPr>
              </a:p>
              <a:p>
                <a:pPr marL="0" indent="0" algn="ctr">
                  <a:lnSpc>
                    <a:spcPct val="100000"/>
                  </a:lnSpc>
                  <a:spcBef>
                    <a:spcPts val="545"/>
                  </a:spcBef>
                  <a:buNone/>
                </a:pPr>
                <a:endParaRPr lang="en-US" spc="-5" dirty="0">
                  <a:solidFill>
                    <a:schemeClr val="tx1"/>
                  </a:solidFill>
                </a:endParaRPr>
              </a:p>
              <a:p>
                <a:pPr marL="0" indent="0">
                  <a:lnSpc>
                    <a:spcPct val="100000"/>
                  </a:lnSpc>
                  <a:spcBef>
                    <a:spcPts val="545"/>
                  </a:spcBef>
                  <a:buNone/>
                </a:pPr>
                <a:r>
                  <a:rPr lang="en-US" spc="-5" dirty="0">
                    <a:solidFill>
                      <a:schemeClr val="tx1"/>
                    </a:solidFill>
                  </a:rPr>
                  <a:t>If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o</a:t>
                </a:r>
                <a:r>
                  <a:rPr lang="en-US" spc="-5" dirty="0">
                    <a:solidFill>
                      <a:schemeClr val="tx1"/>
                    </a:solidFill>
                  </a:rPr>
                  <a:t>n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defin</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unde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to be</a:t>
                </a:r>
                <a:r>
                  <a:rPr lang="en-US" spc="50" dirty="0">
                    <a:solidFill>
                      <a:schemeClr val="tx1"/>
                    </a:solidFill>
                  </a:rPr>
                  <a:t> </a:t>
                </a:r>
                <a:r>
                  <a:rPr lang="en-US" i="1" spc="65" dirty="0">
                    <a:solidFill>
                      <a:schemeClr val="tx1"/>
                    </a:solidFill>
                  </a:rPr>
                  <a:t>L</a:t>
                </a:r>
                <a:r>
                  <a:rPr lang="en-US" spc="-5" dirty="0">
                    <a:solidFill>
                      <a:schemeClr val="tx1"/>
                    </a:solidFill>
                  </a:rPr>
                  <a:t>.</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675" t="-976"/>
                </a:stretch>
              </a:blipFill>
            </p:spPr>
            <p:txBody>
              <a:bodyPr/>
              <a:lstStyle/>
              <a:p>
                <a:r>
                  <a:rPr lang="en-US">
                    <a:noFill/>
                  </a:rPr>
                  <a:t> </a:t>
                </a:r>
              </a:p>
            </p:txBody>
          </p:sp>
        </mc:Fallback>
      </mc:AlternateContent>
    </p:spTree>
    <p:extLst>
      <p:ext uri="{BB962C8B-B14F-4D97-AF65-F5344CB8AC3E}">
        <p14:creationId xmlns:p14="http://schemas.microsoft.com/office/powerpoint/2010/main" val="736490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spc="-10" dirty="0">
                    <a:solidFill>
                      <a:schemeClr val="tx1"/>
                    </a:solidFill>
                    <a:latin typeface="Times New Roman"/>
                    <a:cs typeface="Times New Roman"/>
                  </a:rPr>
                  <a:t>The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next</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three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examples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illustrate</a:t>
                </a:r>
                <a:r>
                  <a:rPr lang="en-US" spc="30" dirty="0">
                    <a:solidFill>
                      <a:schemeClr val="tx1"/>
                    </a:solidFill>
                    <a:latin typeface="Times New Roman"/>
                    <a:cs typeface="Times New Roman"/>
                  </a:rPr>
                  <a:t> the last t</a:t>
                </a:r>
                <a:r>
                  <a:rPr lang="en-US" spc="-10" dirty="0">
                    <a:solidFill>
                      <a:schemeClr val="tx1"/>
                    </a:solidFill>
                    <a:latin typeface="Times New Roman"/>
                    <a:cs typeface="Times New Roman"/>
                  </a:rPr>
                  <a:t>heorem</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sing</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formulas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30" dirty="0">
                    <a:solidFill>
                      <a:schemeClr val="tx1"/>
                    </a:solidFill>
                    <a:latin typeface="Times New Roman"/>
                    <a:cs typeface="Times New Roman"/>
                  </a:rPr>
                  <a:t> </a:t>
                </a:r>
                <a:r>
                  <a:rPr lang="en-US" b="1" i="1" spc="-15" dirty="0">
                    <a:solidFill>
                      <a:schemeClr val="tx1"/>
                    </a:solidFill>
                    <a:latin typeface="Times New Roman"/>
                    <a:cs typeface="Times New Roman"/>
                  </a:rPr>
                  <a:t>powe</a:t>
                </a:r>
                <a:r>
                  <a:rPr lang="en-US" b="1" i="1" spc="-5" dirty="0">
                    <a:solidFill>
                      <a:schemeClr val="tx1"/>
                    </a:solidFill>
                    <a:latin typeface="Times New Roman"/>
                    <a:cs typeface="Times New Roman"/>
                  </a:rPr>
                  <a:t>r</a:t>
                </a:r>
                <a:r>
                  <a:rPr lang="en-US" b="1" i="1" spc="30" dirty="0">
                    <a:solidFill>
                      <a:schemeClr val="tx1"/>
                    </a:solidFill>
                    <a:latin typeface="Times New Roman"/>
                    <a:cs typeface="Times New Roman"/>
                  </a:rPr>
                  <a:t> </a:t>
                </a:r>
                <a:r>
                  <a:rPr lang="en-US" b="1" i="1" spc="-15" dirty="0">
                    <a:solidFill>
                      <a:schemeClr val="tx1"/>
                    </a:solidFill>
                    <a:latin typeface="Times New Roman"/>
                    <a:cs typeface="Times New Roman"/>
                  </a:rPr>
                  <a:t>sum</a:t>
                </a:r>
                <a:r>
                  <a:rPr lang="en-US" b="1" i="1" spc="-5" dirty="0">
                    <a:solidFill>
                      <a:schemeClr val="tx1"/>
                    </a:solidFill>
                    <a:latin typeface="Times New Roman"/>
                    <a:cs typeface="Times New Roman"/>
                  </a:rPr>
                  <a:t>s</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i="1" spc="50" dirty="0">
                    <a:solidFill>
                      <a:schemeClr val="tx1"/>
                    </a:solidFill>
                    <a:latin typeface="Times New Roman"/>
                    <a:cs typeface="Times New Roman"/>
                  </a:rPr>
                  <a:t>k</a:t>
                </a:r>
                <a:r>
                  <a:rPr lang="en-US" spc="50" dirty="0">
                    <a:solidFill>
                      <a:schemeClr val="tx1"/>
                    </a:solidFill>
                    <a:latin typeface="Times New Roman"/>
                    <a:cs typeface="Times New Roman"/>
                  </a:rPr>
                  <a:t>th</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define</a:t>
                </a:r>
                <a:r>
                  <a:rPr lang="en-US" spc="-5" dirty="0">
                    <a:solidFill>
                      <a:schemeClr val="tx1"/>
                    </a:solidFill>
                    <a:latin typeface="Times New Roman"/>
                    <a:cs typeface="Times New Roman"/>
                  </a:rPr>
                  <a:t>d</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um</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i="1" spc="50" dirty="0">
                    <a:solidFill>
                      <a:schemeClr val="tx1"/>
                    </a:solidFill>
                    <a:latin typeface="Times New Roman"/>
                    <a:cs typeface="Times New Roman"/>
                  </a:rPr>
                  <a:t>k</a:t>
                </a:r>
                <a:r>
                  <a:rPr lang="en-US" spc="50" dirty="0">
                    <a:latin typeface="Times New Roman"/>
                    <a:cs typeface="Times New Roman"/>
                  </a:rPr>
                  <a:t>th</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powers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first</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integers.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shall </a:t>
                </a:r>
                <a:r>
                  <a:rPr lang="en-US" spc="-10" dirty="0">
                    <a:solidFill>
                      <a:schemeClr val="tx1"/>
                    </a:solidFill>
                    <a:latin typeface="Times New Roman"/>
                    <a:cs typeface="Times New Roman"/>
                  </a:rPr>
                  <a:t>us</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5" dirty="0">
                    <a:solidFill>
                      <a:schemeClr val="tx1"/>
                    </a:solidFill>
                    <a:latin typeface="Times New Roman"/>
                    <a:cs typeface="Times New Roman"/>
                  </a:rPr>
                  <a:t> f</a:t>
                </a:r>
                <a:r>
                  <a:rPr lang="en-US" spc="-10" dirty="0">
                    <a:solidFill>
                      <a:schemeClr val="tx1"/>
                    </a:solidFill>
                    <a:latin typeface="Times New Roman"/>
                    <a:cs typeface="Times New Roman"/>
                  </a:rPr>
                  <a:t>ormula</a:t>
                </a:r>
                <a:r>
                  <a:rPr lang="en-US" spc="-5" dirty="0">
                    <a:solidFill>
                      <a:schemeClr val="tx1"/>
                    </a:solidFill>
                    <a:latin typeface="Times New Roman"/>
                    <a:cs typeface="Times New Roman"/>
                  </a:rPr>
                  <a:t>s 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i="1" spc="-5" dirty="0">
                    <a:solidFill>
                      <a:schemeClr val="tx1"/>
                    </a:solidFill>
                    <a:latin typeface="Times New Roman"/>
                    <a:cs typeface="Times New Roman"/>
                  </a:rPr>
                  <a:t>k</a:t>
                </a:r>
                <a:r>
                  <a:rPr lang="en-US" i="1" spc="8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sz="1600" i="1" smtClean="0">
                              <a:solidFill>
                                <a:schemeClr val="tx1"/>
                              </a:solidFill>
                              <a:latin typeface="Cambria Math" panose="02040503050406030204" pitchFamily="18" charset="0"/>
                              <a:cs typeface="Times New Roman"/>
                            </a:rPr>
                          </m:ctrlPr>
                        </m:naryPr>
                        <m:sub>
                          <m:r>
                            <m:rPr>
                              <m:brk m:alnAt="23"/>
                            </m:rPr>
                            <a:rPr lang="en-US" sz="1600" b="0" i="1" smtClean="0">
                              <a:solidFill>
                                <a:schemeClr val="tx1"/>
                              </a:solidFill>
                              <a:latin typeface="Cambria Math" panose="02040503050406030204" pitchFamily="18" charset="0"/>
                              <a:cs typeface="Times New Roman"/>
                            </a:rPr>
                            <m:t>𝑘</m:t>
                          </m:r>
                          <m:r>
                            <a:rPr lang="en-US" sz="1600" b="0" i="1" smtClean="0">
                              <a:solidFill>
                                <a:schemeClr val="tx1"/>
                              </a:solidFill>
                              <a:latin typeface="Cambria Math" panose="02040503050406030204" pitchFamily="18" charset="0"/>
                              <a:cs typeface="Times New Roman"/>
                            </a:rPr>
                            <m:t>=1</m:t>
                          </m:r>
                        </m:sub>
                        <m:sup>
                          <m:r>
                            <a:rPr lang="en-US" sz="1600" b="0" i="1" smtClean="0">
                              <a:solidFill>
                                <a:schemeClr val="tx1"/>
                              </a:solidFill>
                              <a:latin typeface="Cambria Math" panose="02040503050406030204" pitchFamily="18" charset="0"/>
                              <a:cs typeface="Times New Roman"/>
                            </a:rPr>
                            <m:t>𝑁</m:t>
                          </m:r>
                        </m:sup>
                        <m:e>
                          <m:r>
                            <a:rPr lang="en-US" sz="1600" b="0" i="1" smtClean="0">
                              <a:solidFill>
                                <a:schemeClr val="tx1"/>
                              </a:solidFill>
                              <a:latin typeface="Cambria Math" panose="02040503050406030204" pitchFamily="18" charset="0"/>
                              <a:cs typeface="Times New Roman"/>
                            </a:rPr>
                            <m:t>𝑘</m:t>
                          </m:r>
                        </m:e>
                      </m:nary>
                      <m:r>
                        <a:rPr lang="en-US" sz="1600" b="0" i="1" smtClean="0">
                          <a:solidFill>
                            <a:schemeClr val="tx1"/>
                          </a:solidFill>
                          <a:latin typeface="Cambria Math" panose="02040503050406030204" pitchFamily="18" charset="0"/>
                          <a:cs typeface="Times New Roman"/>
                        </a:rPr>
                        <m:t>=</m:t>
                      </m:r>
                      <m:f>
                        <m:fPr>
                          <m:ctrlPr>
                            <a:rPr lang="en-US" sz="1600" b="0" i="1" smtClean="0">
                              <a:solidFill>
                                <a:schemeClr val="tx1"/>
                              </a:solidFill>
                              <a:latin typeface="Cambria Math" panose="02040503050406030204" pitchFamily="18" charset="0"/>
                              <a:cs typeface="Times New Roman"/>
                            </a:rPr>
                          </m:ctrlPr>
                        </m:fPr>
                        <m:num>
                          <m:r>
                            <a:rPr lang="en-US" sz="1600" b="0" i="1" smtClean="0">
                              <a:solidFill>
                                <a:schemeClr val="tx1"/>
                              </a:solidFill>
                              <a:latin typeface="Cambria Math" panose="02040503050406030204" pitchFamily="18" charset="0"/>
                              <a:cs typeface="Times New Roman"/>
                            </a:rPr>
                            <m:t>𝑁</m:t>
                          </m:r>
                          <m:r>
                            <a:rPr lang="en-US" sz="1600" b="0" i="1" smtClean="0">
                              <a:solidFill>
                                <a:schemeClr val="tx1"/>
                              </a:solidFill>
                              <a:latin typeface="Cambria Math" panose="02040503050406030204" pitchFamily="18" charset="0"/>
                              <a:cs typeface="Times New Roman"/>
                            </a:rPr>
                            <m:t>(</m:t>
                          </m:r>
                          <m:r>
                            <a:rPr lang="en-US" sz="1600" b="0" i="1" smtClean="0">
                              <a:solidFill>
                                <a:schemeClr val="tx1"/>
                              </a:solidFill>
                              <a:latin typeface="Cambria Math" panose="02040503050406030204" pitchFamily="18" charset="0"/>
                              <a:cs typeface="Times New Roman"/>
                            </a:rPr>
                            <m:t>𝑁</m:t>
                          </m:r>
                          <m:r>
                            <a:rPr lang="en-US" sz="1600" b="0" i="1" smtClean="0">
                              <a:solidFill>
                                <a:schemeClr val="tx1"/>
                              </a:solidFill>
                              <a:latin typeface="Cambria Math" panose="02040503050406030204" pitchFamily="18" charset="0"/>
                              <a:cs typeface="Times New Roman"/>
                            </a:rPr>
                            <m:t>+1)</m:t>
                          </m:r>
                        </m:num>
                        <m:den>
                          <m:r>
                            <a:rPr lang="en-US" sz="1600" b="0" i="1" smtClean="0">
                              <a:solidFill>
                                <a:schemeClr val="tx1"/>
                              </a:solidFill>
                              <a:latin typeface="Cambria Math" panose="02040503050406030204" pitchFamily="18" charset="0"/>
                              <a:cs typeface="Times New Roman"/>
                            </a:rPr>
                            <m:t>2</m:t>
                          </m:r>
                        </m:den>
                      </m:f>
                    </m:oMath>
                  </m:oMathPara>
                </a14:m>
                <a:endParaRPr lang="en-US" sz="1600"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sz="1600" i="1" smtClean="0">
                              <a:solidFill>
                                <a:schemeClr val="tx1"/>
                              </a:solidFill>
                              <a:latin typeface="Cambria Math" panose="02040503050406030204" pitchFamily="18" charset="0"/>
                              <a:cs typeface="Times New Roman"/>
                            </a:rPr>
                          </m:ctrlPr>
                        </m:naryPr>
                        <m:sub>
                          <m:r>
                            <m:rPr>
                              <m:brk m:alnAt="23"/>
                            </m:rPr>
                            <a:rPr lang="en-US" sz="1600" b="0" i="1" smtClean="0">
                              <a:solidFill>
                                <a:schemeClr val="tx1"/>
                              </a:solidFill>
                              <a:latin typeface="Cambria Math" panose="02040503050406030204" pitchFamily="18" charset="0"/>
                              <a:cs typeface="Times New Roman"/>
                            </a:rPr>
                            <m:t>𝑘</m:t>
                          </m:r>
                          <m:r>
                            <a:rPr lang="en-US" sz="1600" b="0" i="1" smtClean="0">
                              <a:solidFill>
                                <a:schemeClr val="tx1"/>
                              </a:solidFill>
                              <a:latin typeface="Cambria Math" panose="02040503050406030204" pitchFamily="18" charset="0"/>
                              <a:cs typeface="Times New Roman"/>
                            </a:rPr>
                            <m:t>=1</m:t>
                          </m:r>
                        </m:sub>
                        <m:sup>
                          <m:r>
                            <a:rPr lang="en-US" sz="1600" b="0" i="1" smtClean="0">
                              <a:solidFill>
                                <a:schemeClr val="tx1"/>
                              </a:solidFill>
                              <a:latin typeface="Cambria Math" panose="02040503050406030204" pitchFamily="18" charset="0"/>
                              <a:cs typeface="Times New Roman"/>
                            </a:rPr>
                            <m:t>𝑁</m:t>
                          </m:r>
                        </m:sup>
                        <m:e>
                          <m:sSup>
                            <m:sSupPr>
                              <m:ctrlPr>
                                <a:rPr lang="en-US" sz="1600" i="1" smtClean="0">
                                  <a:solidFill>
                                    <a:schemeClr val="tx1"/>
                                  </a:solidFill>
                                  <a:latin typeface="Cambria Math" panose="02040503050406030204" pitchFamily="18" charset="0"/>
                                  <a:cs typeface="Times New Roman"/>
                                </a:rPr>
                              </m:ctrlPr>
                            </m:sSupPr>
                            <m:e>
                              <m:r>
                                <a:rPr lang="en-US" sz="1600" b="0" i="1" smtClean="0">
                                  <a:solidFill>
                                    <a:schemeClr val="tx1"/>
                                  </a:solidFill>
                                  <a:latin typeface="Cambria Math" panose="02040503050406030204" pitchFamily="18" charset="0"/>
                                  <a:cs typeface="Times New Roman"/>
                                </a:rPr>
                                <m:t>𝑘</m:t>
                              </m:r>
                            </m:e>
                            <m:sup>
                              <m:r>
                                <a:rPr lang="en-US" sz="1600" b="0" i="1" smtClean="0">
                                  <a:solidFill>
                                    <a:schemeClr val="tx1"/>
                                  </a:solidFill>
                                  <a:latin typeface="Cambria Math" panose="02040503050406030204" pitchFamily="18" charset="0"/>
                                  <a:cs typeface="Times New Roman"/>
                                </a:rPr>
                                <m:t>2</m:t>
                              </m:r>
                            </m:sup>
                          </m:sSup>
                        </m:e>
                      </m:nary>
                      <m:r>
                        <a:rPr lang="en-US" sz="1600" b="0" i="1" smtClean="0">
                          <a:solidFill>
                            <a:schemeClr val="tx1"/>
                          </a:solidFill>
                          <a:latin typeface="Cambria Math" panose="02040503050406030204" pitchFamily="18" charset="0"/>
                          <a:cs typeface="Times New Roman"/>
                        </a:rPr>
                        <m:t>=</m:t>
                      </m:r>
                      <m:f>
                        <m:fPr>
                          <m:ctrlPr>
                            <a:rPr lang="en-US" sz="1600" b="0" i="1" smtClean="0">
                              <a:solidFill>
                                <a:schemeClr val="tx1"/>
                              </a:solidFill>
                              <a:latin typeface="Cambria Math" panose="02040503050406030204" pitchFamily="18" charset="0"/>
                              <a:cs typeface="Times New Roman"/>
                            </a:rPr>
                          </m:ctrlPr>
                        </m:fPr>
                        <m:num>
                          <m:r>
                            <a:rPr lang="en-US" sz="1600" b="0" i="1" smtClean="0">
                              <a:solidFill>
                                <a:schemeClr val="tx1"/>
                              </a:solidFill>
                              <a:latin typeface="Cambria Math" panose="02040503050406030204" pitchFamily="18" charset="0"/>
                              <a:cs typeface="Times New Roman"/>
                            </a:rPr>
                            <m:t>𝑁</m:t>
                          </m:r>
                          <m:r>
                            <a:rPr lang="en-US" sz="1600" b="0" i="1" smtClean="0">
                              <a:solidFill>
                                <a:schemeClr val="tx1"/>
                              </a:solidFill>
                              <a:latin typeface="Cambria Math" panose="02040503050406030204" pitchFamily="18" charset="0"/>
                              <a:cs typeface="Times New Roman"/>
                            </a:rPr>
                            <m:t>(</m:t>
                          </m:r>
                          <m:r>
                            <a:rPr lang="en-US" sz="1600" b="0" i="1" smtClean="0">
                              <a:solidFill>
                                <a:schemeClr val="tx1"/>
                              </a:solidFill>
                              <a:latin typeface="Cambria Math" panose="02040503050406030204" pitchFamily="18" charset="0"/>
                              <a:cs typeface="Times New Roman"/>
                            </a:rPr>
                            <m:t>𝑁</m:t>
                          </m:r>
                          <m:r>
                            <a:rPr lang="en-US" sz="1600" b="0" i="1" smtClean="0">
                              <a:solidFill>
                                <a:schemeClr val="tx1"/>
                              </a:solidFill>
                              <a:latin typeface="Cambria Math" panose="02040503050406030204" pitchFamily="18" charset="0"/>
                              <a:cs typeface="Times New Roman"/>
                            </a:rPr>
                            <m:t>+1)(2</m:t>
                          </m:r>
                          <m:r>
                            <a:rPr lang="en-US" sz="1600" b="0" i="1" smtClean="0">
                              <a:solidFill>
                                <a:schemeClr val="tx1"/>
                              </a:solidFill>
                              <a:latin typeface="Cambria Math" panose="02040503050406030204" pitchFamily="18" charset="0"/>
                              <a:cs typeface="Times New Roman"/>
                            </a:rPr>
                            <m:t>𝑁</m:t>
                          </m:r>
                          <m:r>
                            <a:rPr lang="en-US" sz="1600" b="0" i="1" smtClean="0">
                              <a:solidFill>
                                <a:schemeClr val="tx1"/>
                              </a:solidFill>
                              <a:latin typeface="Cambria Math" panose="02040503050406030204" pitchFamily="18" charset="0"/>
                              <a:cs typeface="Times New Roman"/>
                            </a:rPr>
                            <m:t>+1)</m:t>
                          </m:r>
                        </m:num>
                        <m:den>
                          <m:r>
                            <a:rPr lang="en-US" sz="1600" b="0" i="1" smtClean="0">
                              <a:solidFill>
                                <a:schemeClr val="tx1"/>
                              </a:solidFill>
                              <a:latin typeface="Cambria Math" panose="02040503050406030204" pitchFamily="18" charset="0"/>
                              <a:cs typeface="Times New Roman"/>
                            </a:rPr>
                            <m:t>6</m:t>
                          </m:r>
                        </m:den>
                      </m:f>
                    </m:oMath>
                  </m:oMathPara>
                </a14:m>
                <a:endParaRPr lang="en-US" sz="1600"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sz="1600" i="1" smtClean="0">
                              <a:solidFill>
                                <a:schemeClr val="tx1"/>
                              </a:solidFill>
                              <a:latin typeface="Cambria Math" panose="02040503050406030204" pitchFamily="18" charset="0"/>
                              <a:cs typeface="Times New Roman"/>
                            </a:rPr>
                          </m:ctrlPr>
                        </m:naryPr>
                        <m:sub>
                          <m:r>
                            <m:rPr>
                              <m:brk m:alnAt="23"/>
                            </m:rPr>
                            <a:rPr lang="en-US" sz="1600" b="0" i="1" smtClean="0">
                              <a:solidFill>
                                <a:schemeClr val="tx1"/>
                              </a:solidFill>
                              <a:latin typeface="Cambria Math" panose="02040503050406030204" pitchFamily="18" charset="0"/>
                              <a:cs typeface="Times New Roman"/>
                            </a:rPr>
                            <m:t>𝑘</m:t>
                          </m:r>
                          <m:r>
                            <a:rPr lang="en-US" sz="1600" b="0" i="1" smtClean="0">
                              <a:solidFill>
                                <a:schemeClr val="tx1"/>
                              </a:solidFill>
                              <a:latin typeface="Cambria Math" panose="02040503050406030204" pitchFamily="18" charset="0"/>
                              <a:cs typeface="Times New Roman"/>
                            </a:rPr>
                            <m:t>=1</m:t>
                          </m:r>
                        </m:sub>
                        <m:sup>
                          <m:r>
                            <a:rPr lang="en-US" sz="1600" b="0" i="1" smtClean="0">
                              <a:solidFill>
                                <a:schemeClr val="tx1"/>
                              </a:solidFill>
                              <a:latin typeface="Cambria Math" panose="02040503050406030204" pitchFamily="18" charset="0"/>
                              <a:cs typeface="Times New Roman"/>
                            </a:rPr>
                            <m:t>𝑁</m:t>
                          </m:r>
                        </m:sup>
                        <m:e>
                          <m:sSup>
                            <m:sSupPr>
                              <m:ctrlPr>
                                <a:rPr lang="en-US" sz="1600" i="1" smtClean="0">
                                  <a:solidFill>
                                    <a:schemeClr val="tx1"/>
                                  </a:solidFill>
                                  <a:latin typeface="Cambria Math" panose="02040503050406030204" pitchFamily="18" charset="0"/>
                                  <a:cs typeface="Times New Roman"/>
                                </a:rPr>
                              </m:ctrlPr>
                            </m:sSupPr>
                            <m:e>
                              <m:r>
                                <a:rPr lang="en-US" sz="1600" b="0" i="1" smtClean="0">
                                  <a:solidFill>
                                    <a:schemeClr val="tx1"/>
                                  </a:solidFill>
                                  <a:latin typeface="Cambria Math" panose="02040503050406030204" pitchFamily="18" charset="0"/>
                                  <a:cs typeface="Times New Roman"/>
                                </a:rPr>
                                <m:t>𝑘</m:t>
                              </m:r>
                            </m:e>
                            <m:sup>
                              <m:r>
                                <a:rPr lang="en-US" sz="1600" b="0" i="1" smtClean="0">
                                  <a:solidFill>
                                    <a:schemeClr val="tx1"/>
                                  </a:solidFill>
                                  <a:latin typeface="Cambria Math" panose="02040503050406030204" pitchFamily="18" charset="0"/>
                                  <a:cs typeface="Times New Roman"/>
                                </a:rPr>
                                <m:t>3</m:t>
                              </m:r>
                            </m:sup>
                          </m:sSup>
                        </m:e>
                      </m:nary>
                      <m:r>
                        <a:rPr lang="en-US" sz="1600" b="0" i="1" smtClean="0">
                          <a:solidFill>
                            <a:schemeClr val="tx1"/>
                          </a:solidFill>
                          <a:latin typeface="Cambria Math" panose="02040503050406030204" pitchFamily="18" charset="0"/>
                          <a:cs typeface="Times New Roman"/>
                        </a:rPr>
                        <m:t>=</m:t>
                      </m:r>
                      <m:f>
                        <m:fPr>
                          <m:ctrlPr>
                            <a:rPr lang="en-US" sz="1600" b="0" i="1" smtClean="0">
                              <a:solidFill>
                                <a:schemeClr val="tx1"/>
                              </a:solidFill>
                              <a:latin typeface="Cambria Math" panose="02040503050406030204" pitchFamily="18" charset="0"/>
                              <a:cs typeface="Times New Roman"/>
                            </a:rPr>
                          </m:ctrlPr>
                        </m:fPr>
                        <m:num>
                          <m:sSup>
                            <m:sSupPr>
                              <m:ctrlPr>
                                <a:rPr lang="en-US" sz="1600" b="0" i="1" smtClean="0">
                                  <a:solidFill>
                                    <a:schemeClr val="tx1"/>
                                  </a:solidFill>
                                  <a:latin typeface="Cambria Math" panose="02040503050406030204" pitchFamily="18" charset="0"/>
                                  <a:cs typeface="Times New Roman"/>
                                </a:rPr>
                              </m:ctrlPr>
                            </m:sSupPr>
                            <m:e>
                              <m:r>
                                <a:rPr lang="en-US" sz="1600" b="0" i="1" smtClean="0">
                                  <a:solidFill>
                                    <a:schemeClr val="tx1"/>
                                  </a:solidFill>
                                  <a:latin typeface="Cambria Math" panose="02040503050406030204" pitchFamily="18" charset="0"/>
                                  <a:cs typeface="Times New Roman"/>
                                </a:rPr>
                                <m:t>𝑁</m:t>
                              </m:r>
                            </m:e>
                            <m:sup>
                              <m:r>
                                <a:rPr lang="en-US" sz="1600" b="0" i="1" smtClean="0">
                                  <a:solidFill>
                                    <a:schemeClr val="tx1"/>
                                  </a:solidFill>
                                  <a:latin typeface="Cambria Math" panose="02040503050406030204" pitchFamily="18" charset="0"/>
                                  <a:cs typeface="Times New Roman"/>
                                </a:rPr>
                                <m:t>2</m:t>
                              </m:r>
                            </m:sup>
                          </m:sSup>
                          <m:sSup>
                            <m:sSupPr>
                              <m:ctrlPr>
                                <a:rPr lang="en-US" sz="1600" b="0" i="1" smtClean="0">
                                  <a:solidFill>
                                    <a:schemeClr val="tx1"/>
                                  </a:solidFill>
                                  <a:latin typeface="Cambria Math" panose="02040503050406030204" pitchFamily="18" charset="0"/>
                                  <a:cs typeface="Times New Roman"/>
                                </a:rPr>
                              </m:ctrlPr>
                            </m:sSupPr>
                            <m:e>
                              <m:r>
                                <a:rPr lang="en-US" sz="1600" b="0" i="1" smtClean="0">
                                  <a:solidFill>
                                    <a:schemeClr val="tx1"/>
                                  </a:solidFill>
                                  <a:latin typeface="Cambria Math" panose="02040503050406030204" pitchFamily="18" charset="0"/>
                                  <a:cs typeface="Times New Roman"/>
                                </a:rPr>
                                <m:t>(</m:t>
                              </m:r>
                              <m:r>
                                <a:rPr lang="en-US" sz="1600" b="0" i="1" smtClean="0">
                                  <a:solidFill>
                                    <a:schemeClr val="tx1"/>
                                  </a:solidFill>
                                  <a:latin typeface="Cambria Math" panose="02040503050406030204" pitchFamily="18" charset="0"/>
                                  <a:cs typeface="Times New Roman"/>
                                </a:rPr>
                                <m:t>𝑁</m:t>
                              </m:r>
                              <m:r>
                                <a:rPr lang="en-US" sz="1600" b="0" i="1" smtClean="0">
                                  <a:solidFill>
                                    <a:schemeClr val="tx1"/>
                                  </a:solidFill>
                                  <a:latin typeface="Cambria Math" panose="02040503050406030204" pitchFamily="18" charset="0"/>
                                  <a:cs typeface="Times New Roman"/>
                                </a:rPr>
                                <m:t>+1)</m:t>
                              </m:r>
                            </m:e>
                            <m:sup>
                              <m:r>
                                <a:rPr lang="en-US" sz="1600" b="0" i="1" smtClean="0">
                                  <a:solidFill>
                                    <a:schemeClr val="tx1"/>
                                  </a:solidFill>
                                  <a:latin typeface="Cambria Math" panose="02040503050406030204" pitchFamily="18" charset="0"/>
                                  <a:cs typeface="Times New Roman"/>
                                </a:rPr>
                                <m:t>2</m:t>
                              </m:r>
                            </m:sup>
                          </m:sSup>
                        </m:num>
                        <m:den>
                          <m:r>
                            <a:rPr lang="en-US" sz="1600" b="0" i="1" smtClean="0">
                              <a:solidFill>
                                <a:schemeClr val="tx1"/>
                              </a:solidFill>
                              <a:latin typeface="Cambria Math" panose="02040503050406030204" pitchFamily="18" charset="0"/>
                              <a:cs typeface="Times New Roman"/>
                            </a:rPr>
                            <m:t>4</m:t>
                          </m:r>
                        </m:den>
                      </m:f>
                    </m:oMath>
                  </m:oMathPara>
                </a14:m>
                <a:endParaRPr lang="en-US" sz="1600" dirty="0">
                  <a:latin typeface="Times New Roman"/>
                  <a:cs typeface="Times New Roman"/>
                </a:endParaRPr>
              </a:p>
              <a:p>
                <a:pPr marL="36900" indent="0">
                  <a:lnSpc>
                    <a:spcPct val="100000"/>
                  </a:lnSpc>
                  <a:buNone/>
                </a:pPr>
                <a:r>
                  <a:rPr lang="en-US" dirty="0">
                    <a:latin typeface="Times New Roman"/>
                    <a:cs typeface="Times New Roman"/>
                  </a:rPr>
                  <a:t>For instance, </a:t>
                </a:r>
                <a14:m>
                  <m:oMath xmlns:m="http://schemas.openxmlformats.org/officeDocument/2006/math">
                    <m:nary>
                      <m:naryPr>
                        <m:chr m:val="∑"/>
                        <m:ctrlPr>
                          <a:rPr lang="en-US" sz="240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𝑘</m:t>
                        </m:r>
                        <m:r>
                          <a:rPr lang="en-US" sz="2400" b="0" i="1" smtClean="0">
                            <a:latin typeface="Cambria Math" panose="02040503050406030204" pitchFamily="18" charset="0"/>
                            <a:cs typeface="Times New Roman"/>
                          </a:rPr>
                          <m:t>=1</m:t>
                        </m:r>
                      </m:sub>
                      <m:sup>
                        <m:r>
                          <a:rPr lang="en-US" sz="2400" b="0" i="1" smtClean="0">
                            <a:latin typeface="Cambria Math" panose="02040503050406030204" pitchFamily="18" charset="0"/>
                            <a:cs typeface="Times New Roman"/>
                          </a:rPr>
                          <m:t>6</m:t>
                        </m:r>
                      </m:sup>
                      <m:e>
                        <m:sSup>
                          <m:sSupPr>
                            <m:ctrlPr>
                              <a:rPr lang="en-US" sz="240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𝑘</m:t>
                            </m:r>
                          </m:e>
                          <m:sup>
                            <m:r>
                              <a:rPr lang="en-US" sz="2400" b="0" i="1" smtClean="0">
                                <a:latin typeface="Cambria Math" panose="02040503050406030204" pitchFamily="18" charset="0"/>
                                <a:cs typeface="Times New Roman"/>
                              </a:rPr>
                              <m:t>2</m:t>
                            </m:r>
                          </m:sup>
                        </m:sSup>
                      </m:e>
                    </m:nary>
                    <m:r>
                      <a:rPr lang="en-US" sz="2400" i="1">
                        <a:latin typeface="Cambria Math" panose="02040503050406030204" pitchFamily="18" charset="0"/>
                        <a:cs typeface="Times New Roman"/>
                      </a:rPr>
                      <m:t>=</m:t>
                    </m:r>
                    <m:f>
                      <m:fPr>
                        <m:ctrlPr>
                          <a:rPr lang="en-US" sz="2400" i="1">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6 </m:t>
                        </m:r>
                        <m:r>
                          <a:rPr lang="en-US" sz="2400" b="0" i="1" smtClean="0">
                            <a:latin typeface="Cambria Math" panose="02040503050406030204" pitchFamily="18" charset="0"/>
                            <a:ea typeface="Cambria Math" panose="02040503050406030204" pitchFamily="18" charset="0"/>
                            <a:cs typeface="Times New Roman"/>
                          </a:rPr>
                          <m:t>∙ 7 ∙ 13</m:t>
                        </m:r>
                      </m:num>
                      <m:den>
                        <m:r>
                          <a:rPr lang="en-US" sz="2400" i="1">
                            <a:latin typeface="Cambria Math" panose="02040503050406030204" pitchFamily="18" charset="0"/>
                            <a:cs typeface="Times New Roman"/>
                          </a:rPr>
                          <m:t>6</m:t>
                        </m:r>
                      </m:den>
                    </m:f>
                    <m:r>
                      <a:rPr lang="en-US" sz="2400" b="0" i="1" smtClean="0">
                        <a:latin typeface="Cambria Math" panose="02040503050406030204" pitchFamily="18" charset="0"/>
                        <a:cs typeface="Times New Roman"/>
                      </a:rPr>
                      <m:t>=91.</m:t>
                    </m:r>
                  </m:oMath>
                </a14:m>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337" t="-976"/>
                </a:stretch>
              </a:blipFill>
            </p:spPr>
            <p:txBody>
              <a:bodyPr/>
              <a:lstStyle/>
              <a:p>
                <a:r>
                  <a:rPr lang="en-US">
                    <a:noFill/>
                  </a:rPr>
                  <a:t> </a:t>
                </a:r>
              </a:p>
            </p:txBody>
          </p:sp>
        </mc:Fallback>
      </mc:AlternateContent>
    </p:spTree>
    <p:extLst>
      <p:ext uri="{BB962C8B-B14F-4D97-AF65-F5344CB8AC3E}">
        <p14:creationId xmlns:p14="http://schemas.microsoft.com/office/powerpoint/2010/main" val="199728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indent="0" eaLnBrk="0" hangingPunct="0">
              <a:buNone/>
            </a:pPr>
            <a:r>
              <a:rPr lang="en-US" dirty="0"/>
              <a:t>Why might we be interested in the area under a graph? Consider an object moving in a straight line with </a:t>
            </a:r>
            <a:r>
              <a:rPr lang="en-US" i="1" dirty="0"/>
              <a:t>constant positive velocity v</a:t>
            </a:r>
            <a:r>
              <a:rPr lang="en-US" dirty="0"/>
              <a:t>. The distance traveled over a time interval [</a:t>
            </a:r>
            <a:r>
              <a:rPr lang="en-US" i="1" dirty="0"/>
              <a:t>t</a:t>
            </a:r>
            <a:r>
              <a:rPr lang="en-US" baseline="-25000" dirty="0"/>
              <a:t>1</a:t>
            </a:r>
            <a:r>
              <a:rPr lang="en-US" dirty="0"/>
              <a:t>, </a:t>
            </a:r>
            <a:r>
              <a:rPr lang="en-US" i="1" dirty="0"/>
              <a:t>t</a:t>
            </a:r>
            <a:r>
              <a:rPr lang="en-US" baseline="-25000" dirty="0"/>
              <a:t>2</a:t>
            </a:r>
            <a:r>
              <a:rPr lang="en-US" dirty="0"/>
              <a:t>] is equal to </a:t>
            </a:r>
            <a:r>
              <a:rPr lang="en-US" i="1" dirty="0" err="1"/>
              <a:t>v</a:t>
            </a:r>
            <a:r>
              <a:rPr lang="en-US" dirty="0" err="1"/>
              <a:t>Δ</a:t>
            </a:r>
            <a:r>
              <a:rPr lang="en-US" i="1" dirty="0" err="1"/>
              <a:t>t</a:t>
            </a:r>
            <a:r>
              <a:rPr lang="en-US" dirty="0"/>
              <a:t>, where </a:t>
            </a:r>
            <a:r>
              <a:rPr lang="en-US" dirty="0" err="1"/>
              <a:t>Δ</a:t>
            </a:r>
            <a:r>
              <a:rPr lang="en-US" i="1" dirty="0" err="1"/>
              <a:t>t</a:t>
            </a:r>
            <a:r>
              <a:rPr lang="en-US" i="1" dirty="0"/>
              <a:t> </a:t>
            </a:r>
            <a:r>
              <a:rPr lang="en-US" dirty="0"/>
              <a:t>= (</a:t>
            </a:r>
            <a:r>
              <a:rPr lang="en-US" i="1" dirty="0"/>
              <a:t>t</a:t>
            </a:r>
            <a:r>
              <a:rPr lang="en-US" baseline="-25000" dirty="0"/>
              <a:t>2</a:t>
            </a:r>
            <a:r>
              <a:rPr lang="en-US" dirty="0"/>
              <a:t> − </a:t>
            </a:r>
            <a:r>
              <a:rPr lang="en-US" i="1" dirty="0"/>
              <a:t>t</a:t>
            </a:r>
            <a:r>
              <a:rPr lang="en-US" baseline="-25000" dirty="0"/>
              <a:t>1</a:t>
            </a:r>
            <a:r>
              <a:rPr lang="en-US" dirty="0"/>
              <a:t>) is the time elapsed. This is the well-known formula</a:t>
            </a:r>
          </a:p>
          <a:p>
            <a:pPr marL="0" indent="0" algn="ctr" eaLnBrk="0" hangingPunct="0">
              <a:buNone/>
            </a:pPr>
            <a:r>
              <a:rPr lang="en-US" dirty="0"/>
              <a:t>distance traveled = velocity × time elapsed = </a:t>
            </a:r>
            <a:r>
              <a:rPr lang="en-US" i="1" dirty="0" err="1"/>
              <a:t>v</a:t>
            </a:r>
            <a:r>
              <a:rPr lang="en-US" dirty="0" err="1">
                <a:latin typeface="Cambria Math" panose="02040503050406030204" pitchFamily="18" charset="0"/>
                <a:ea typeface="Cambria Math" panose="02040503050406030204" pitchFamily="18" charset="0"/>
              </a:rPr>
              <a:t>∆t</a:t>
            </a:r>
            <a:endParaRPr lang="en-US" dirty="0"/>
          </a:p>
          <a:p>
            <a:pPr marL="0" indent="0" algn="ctr" eaLnBrk="0" hangingPunct="0">
              <a:buNone/>
            </a:pPr>
            <a:endParaRPr lang="en-US" dirty="0"/>
          </a:p>
          <a:p>
            <a:pPr marL="36900" indent="0">
              <a:lnSpc>
                <a:spcPct val="100000"/>
              </a:lnSpc>
              <a:buNone/>
            </a:pPr>
            <a:r>
              <a:rPr lang="en-US" dirty="0"/>
              <a:t>Because </a:t>
            </a:r>
            <a:r>
              <a:rPr lang="en-US" i="1" dirty="0"/>
              <a:t>v </a:t>
            </a:r>
            <a:r>
              <a:rPr lang="en-US" dirty="0"/>
              <a:t>is constant, the graph of velocity is a horizontal line (Figure 1 on next slide) and </a:t>
            </a:r>
            <a:r>
              <a:rPr lang="en-US" i="1" dirty="0" err="1"/>
              <a:t>v</a:t>
            </a:r>
            <a:r>
              <a:rPr lang="en-US" dirty="0" err="1"/>
              <a:t>Δ</a:t>
            </a:r>
            <a:r>
              <a:rPr lang="en-US" i="1" dirty="0" err="1"/>
              <a:t>t</a:t>
            </a:r>
            <a:r>
              <a:rPr lang="en-US" i="1" dirty="0"/>
              <a:t> </a:t>
            </a:r>
            <a:r>
              <a:rPr lang="en-US" dirty="0"/>
              <a:t>is equal to the area of the rectangular region under the graph of velocity over [</a:t>
            </a:r>
            <a:r>
              <a:rPr lang="en-US" i="1" dirty="0"/>
              <a:t>t</a:t>
            </a:r>
            <a:r>
              <a:rPr lang="en-US" baseline="-25000" dirty="0"/>
              <a:t>1</a:t>
            </a:r>
            <a:r>
              <a:rPr lang="en-US" dirty="0"/>
              <a:t>, </a:t>
            </a:r>
            <a:r>
              <a:rPr lang="en-US" i="1" dirty="0"/>
              <a:t>t</a:t>
            </a:r>
            <a:r>
              <a:rPr lang="en-US" baseline="-25000" dirty="0"/>
              <a:t>2</a:t>
            </a:r>
            <a:r>
              <a:rPr lang="en-US" dirty="0"/>
              <a:t>]. So we can write the last equation as</a:t>
            </a:r>
          </a:p>
          <a:p>
            <a:pPr marL="36900" indent="0" algn="ctr">
              <a:lnSpc>
                <a:spcPct val="100000"/>
              </a:lnSpc>
              <a:buNone/>
            </a:pPr>
            <a:r>
              <a:rPr lang="en-US" dirty="0"/>
              <a:t>distance traveled = area under the graph of velocity over [</a:t>
            </a:r>
            <a:r>
              <a:rPr lang="en-US" i="1" dirty="0"/>
              <a:t>t</a:t>
            </a:r>
            <a:r>
              <a:rPr lang="en-US" baseline="-25000" dirty="0"/>
              <a:t>1</a:t>
            </a:r>
            <a:r>
              <a:rPr lang="en-US" dirty="0"/>
              <a:t>, </a:t>
            </a:r>
            <a:r>
              <a:rPr lang="en-US" i="1" dirty="0"/>
              <a:t>t</a:t>
            </a:r>
            <a:r>
              <a:rPr lang="en-US" baseline="-25000" dirty="0"/>
              <a:t>2</a:t>
            </a:r>
            <a:r>
              <a:rPr lang="en-US" dirty="0"/>
              <a:t>]</a:t>
            </a: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1960796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b="1" u="sng" dirty="0">
                    <a:solidFill>
                      <a:schemeClr val="tx1"/>
                    </a:solidFill>
                    <a:latin typeface="Times New Roman"/>
                    <a:cs typeface="Times New Roman"/>
                  </a:rPr>
                  <a:t>EXAMPLE</a:t>
                </a:r>
                <a:r>
                  <a:rPr lang="en-US" b="1"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We compute </a:t>
                </a:r>
                <a:r>
                  <a:rPr lang="en-US" spc="-5"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area</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of a right triangle, a figure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hose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can</a:t>
                </a:r>
                <a:r>
                  <a:rPr lang="en-US" dirty="0">
                    <a:solidFill>
                      <a:schemeClr val="tx1"/>
                    </a:solidFill>
                    <a:latin typeface="Times New Roman"/>
                    <a:cs typeface="Times New Roman"/>
                  </a:rPr>
                  <a:t> </a:t>
                </a:r>
                <a:r>
                  <a:rPr lang="en-US" spc="-5" dirty="0">
                    <a:solidFill>
                      <a:schemeClr val="tx1"/>
                    </a:solidFill>
                    <a:latin typeface="Times New Roman"/>
                    <a:cs typeface="Times New Roman"/>
                  </a:rPr>
                  <a:t>also compute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geometrically. To f</a:t>
                </a:r>
                <a:r>
                  <a:rPr lang="en-US" spc="-10" dirty="0">
                    <a:solidFill>
                      <a:schemeClr val="tx1"/>
                    </a:solidFill>
                    <a:latin typeface="Times New Roman"/>
                    <a:cs typeface="Times New Roman"/>
                  </a:rPr>
                  <a:t>in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95"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grap</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 [0,</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 we observe that this is a triangle with base 4 and height 4, so </a:t>
                </a:r>
                <a14:m>
                  <m:oMath xmlns:m="http://schemas.openxmlformats.org/officeDocument/2006/math">
                    <m:r>
                      <a:rPr lang="en-US" b="0" i="1" spc="-5" smtClean="0">
                        <a:solidFill>
                          <a:schemeClr val="tx1"/>
                        </a:solidFill>
                        <a:latin typeface="Cambria Math" panose="02040503050406030204" pitchFamily="18" charset="0"/>
                        <a:cs typeface="Times New Roman"/>
                      </a:rPr>
                      <m:t>𝐴</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∙4∙4=8.</m:t>
                    </m:r>
                  </m:oMath>
                </a14:m>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337" t="-976" r="-1237"/>
                </a:stretch>
              </a:blipFill>
            </p:spPr>
            <p:txBody>
              <a:bodyPr/>
              <a:lstStyle/>
              <a:p>
                <a:r>
                  <a:rPr lang="en-US">
                    <a:noFill/>
                  </a:rPr>
                  <a:t> </a:t>
                </a:r>
              </a:p>
            </p:txBody>
          </p:sp>
        </mc:Fallback>
      </mc:AlternateContent>
      <p:pic>
        <p:nvPicPr>
          <p:cNvPr id="4" name="Picture 3" descr="Four graphs show y equals x, each with more rectangles approximating the area under the curve. &#10;Graph of y equals x from 0 to 4. The first graph is labeled R subscript 4, the second is labeled R subscript 8, the third is labeled R subscript 16, and the fourth shades the area of the triangle between x equals 0, x equals 4, and the line y equals x. ">
            <a:extLst>
              <a:ext uri="{FF2B5EF4-FFF2-40B4-BE49-F238E27FC236}">
                <a16:creationId xmlns:a16="http://schemas.microsoft.com/office/drawing/2014/main" id="{461534FE-206A-477B-8723-10CE16FE7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788" y="3122631"/>
            <a:ext cx="9214438" cy="2512435"/>
          </a:xfrm>
          <a:prstGeom prst="rect">
            <a:avLst/>
          </a:prstGeom>
        </p:spPr>
      </p:pic>
    </p:spTree>
    <p:extLst>
      <p:ext uri="{BB962C8B-B14F-4D97-AF65-F5344CB8AC3E}">
        <p14:creationId xmlns:p14="http://schemas.microsoft.com/office/powerpoint/2010/main" val="163801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spc="-10" dirty="0">
                    <a:solidFill>
                      <a:schemeClr val="tx1"/>
                    </a:solidFill>
                    <a:latin typeface="Times New Roman"/>
                    <a:cs typeface="Times New Roman"/>
                  </a:rPr>
                  <a:t>We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compute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again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limit.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Since</a:t>
                </a:r>
                <a:r>
                  <a:rPr lang="en-US" spc="-45" dirty="0">
                    <a:solidFill>
                      <a:schemeClr val="tx1"/>
                    </a:solidFill>
                    <a:latin typeface="Times New Roman"/>
                    <a:cs typeface="Times New Roman"/>
                  </a:rPr>
                  <a:t> </a:t>
                </a:r>
                <a:r>
                  <a:rPr lang="en-US" spc="-35" dirty="0" err="1">
                    <a:solidFill>
                      <a:schemeClr val="tx1"/>
                    </a:solidFill>
                    <a:latin typeface="Arial"/>
                    <a:cs typeface="Arial"/>
                  </a:rPr>
                  <a:t>Δ</a:t>
                </a:r>
                <a:r>
                  <a:rPr lang="en-US" i="1" spc="-5" dirty="0" err="1">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b</a:t>
                </a:r>
                <a:r>
                  <a:rPr lang="en-US" i="1" spc="-1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spc="7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we have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cs typeface="Times New Roman"/>
                              </a:rPr>
                              <m:t>𝑗</m:t>
                            </m:r>
                          </m:sub>
                        </m:sSub>
                      </m:e>
                    </m:d>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0+</m:t>
                        </m:r>
                        <m:r>
                          <a:rPr lang="en-US" b="0" i="1" spc="-5" smtClean="0">
                            <a:solidFill>
                              <a:schemeClr val="tx1"/>
                            </a:solidFill>
                            <a:latin typeface="Cambria Math" panose="02040503050406030204" pitchFamily="18" charset="0"/>
                            <a:cs typeface="Times New Roman"/>
                          </a:rPr>
                          <m:t>𝑗</m:t>
                        </m:r>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4</m:t>
                        </m:r>
                        <m:r>
                          <a:rPr lang="en-US" b="0" i="1" spc="-5" smtClean="0">
                            <a:solidFill>
                              <a:schemeClr val="tx1"/>
                            </a:solidFill>
                            <a:latin typeface="Cambria Math" panose="02040503050406030204" pitchFamily="18" charset="0"/>
                            <a:ea typeface="Cambria Math" panose="02040503050406030204" pitchFamily="18" charset="0"/>
                            <a:cs typeface="Times New Roman"/>
                          </a:rPr>
                          <m:t>𝑗</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𝑁</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r>
                  <a:rPr lang="en-US" spc="-5" dirty="0">
                    <a:solidFill>
                      <a:schemeClr val="tx1"/>
                    </a:solidFill>
                    <a:latin typeface="Times New Roman"/>
                    <a:cs typeface="Times New Roman"/>
                  </a:rPr>
                  <a:t> Therefore,</a:t>
                </a:r>
              </a:p>
              <a:p>
                <a:pPr marL="36900" indent="0" algn="ctr">
                  <a:lnSpc>
                    <a:spcPct val="100000"/>
                  </a:lnSpc>
                  <a:buNone/>
                </a:pP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𝑁</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𝑁</m:t>
                        </m:r>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cs typeface="Times New Roman"/>
                              </a:rPr>
                              <m:t>𝑗</m:t>
                            </m:r>
                          </m:num>
                          <m:den>
                            <m:r>
                              <a:rPr lang="en-US" b="0" i="1" smtClean="0">
                                <a:solidFill>
                                  <a:schemeClr val="tx1"/>
                                </a:solidFill>
                                <a:latin typeface="Cambria Math" panose="02040503050406030204" pitchFamily="18" charset="0"/>
                                <a:cs typeface="Times New Roman"/>
                              </a:rPr>
                              <m:t>𝑁</m:t>
                            </m:r>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16</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𝑁</m:t>
                            </m:r>
                          </m:e>
                          <m:sup>
                            <m:r>
                              <a:rPr lang="en-US" b="0" i="1" smtClean="0">
                                <a:solidFill>
                                  <a:schemeClr val="tx1"/>
                                </a:solidFill>
                                <a:latin typeface="Cambria Math" panose="02040503050406030204" pitchFamily="18" charset="0"/>
                                <a:cs typeface="Times New Roman"/>
                              </a:rPr>
                              <m:t>2</m:t>
                            </m:r>
                          </m:sup>
                        </m:sSup>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𝑗</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16</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𝑁</m:t>
                            </m:r>
                          </m:e>
                          <m:sup>
                            <m:r>
                              <a:rPr lang="en-US" b="0" i="1" smtClean="0">
                                <a:solidFill>
                                  <a:schemeClr val="tx1"/>
                                </a:solidFill>
                                <a:latin typeface="Cambria Math" panose="02040503050406030204" pitchFamily="18" charset="0"/>
                                <a:cs typeface="Times New Roman"/>
                              </a:rPr>
                              <m:t>2</m:t>
                            </m:r>
                          </m:sup>
                        </m:sSup>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 + 1)</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=8</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 + 1</m:t>
                        </m:r>
                      </m:num>
                      <m:den>
                        <m:r>
                          <a:rPr lang="en-US" b="0" i="1" smtClean="0">
                            <a:solidFill>
                              <a:schemeClr val="tx1"/>
                            </a:solidFill>
                            <a:latin typeface="Cambria Math" panose="02040503050406030204" pitchFamily="18" charset="0"/>
                            <a:cs typeface="Times New Roman"/>
                          </a:rPr>
                          <m:t>𝑁</m:t>
                        </m:r>
                      </m:den>
                    </m:f>
                    <m:r>
                      <a:rPr lang="en-US" b="0" i="1" smtClean="0">
                        <a:solidFill>
                          <a:schemeClr val="tx1"/>
                        </a:solidFill>
                        <a:latin typeface="Cambria Math" panose="02040503050406030204" pitchFamily="18" charset="0"/>
                        <a:ea typeface="Cambria Math" panose="02040503050406030204" pitchFamily="18" charset="0"/>
                        <a:cs typeface="Times New Roman"/>
                      </a:rPr>
                      <m:t>→8 </m:t>
                    </m:r>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as</m:t>
                    </m:r>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latin typeface="Times New Roman"/>
                    <a:cs typeface="Times New Roman"/>
                  </a:rPr>
                  <a:t> </a:t>
                </a:r>
              </a:p>
              <a:p>
                <a:pPr marL="12065" indent="0">
                  <a:lnSpc>
                    <a:spcPct val="100000"/>
                  </a:lnSpc>
                  <a:buNone/>
                </a:pPr>
                <a:endParaRPr lang="en-US" spc="-15" dirty="0">
                  <a:latin typeface="Times New Roman"/>
                  <a:cs typeface="Times New Roman"/>
                </a:endParaRPr>
              </a:p>
              <a:p>
                <a:pPr marL="12065"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eft-endpoin</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imilar</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bu</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um</a:t>
                </a:r>
                <a:r>
                  <a:rPr lang="en-US" spc="30" dirty="0">
                    <a:latin typeface="Times New Roman"/>
                    <a:cs typeface="Times New Roman"/>
                  </a:rPr>
                  <a:t> </a:t>
                </a:r>
                <a:r>
                  <a:rPr lang="en-US" spc="-10" dirty="0">
                    <a:latin typeface="Times New Roman"/>
                    <a:cs typeface="Times New Roman"/>
                  </a:rPr>
                  <a:t>begin</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dirty="0">
                    <a:latin typeface="Times New Roman"/>
                    <a:cs typeface="Times New Roman"/>
                  </a:rPr>
                  <a:t> </a:t>
                </a:r>
                <a:r>
                  <a:rPr lang="en-US" i="1" spc="-5" dirty="0">
                    <a:latin typeface="Times New Roman"/>
                    <a:cs typeface="Times New Roman"/>
                  </a:rPr>
                  <a:t>j</a:t>
                </a:r>
                <a:r>
                  <a:rPr lang="en-US" i="1" spc="12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a:t>
                </a:r>
                <a:r>
                  <a:rPr lang="en-US" spc="3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end</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at </a:t>
                </a:r>
                <a:r>
                  <a:rPr lang="en-US" i="1" spc="-5" dirty="0">
                    <a:latin typeface="Times New Roman"/>
                    <a:cs typeface="Times New Roman"/>
                  </a:rPr>
                  <a:t>j</a:t>
                </a:r>
                <a:r>
                  <a:rPr lang="en-US" i="1" spc="120" dirty="0">
                    <a:latin typeface="Times New Roman"/>
                    <a:cs typeface="Times New Roman"/>
                  </a:rPr>
                  <a:t> </a:t>
                </a:r>
                <a:r>
                  <a:rPr lang="en-US" spc="-25" dirty="0">
                    <a:latin typeface="Lucida Sans Unicode"/>
                    <a:cs typeface="Lucida Sans Unicode"/>
                  </a:rPr>
                  <a:t>=</a:t>
                </a:r>
                <a:r>
                  <a:rPr lang="en-US" spc="25" dirty="0">
                    <a:latin typeface="Lucida Sans Unicode"/>
                    <a:cs typeface="Lucida Sans Unicode"/>
                  </a:rPr>
                  <a:t> </a:t>
                </a:r>
                <a:r>
                  <a:rPr lang="en-US" i="1" spc="-10" dirty="0">
                    <a:latin typeface="Times New Roman"/>
                    <a:cs typeface="Times New Roman"/>
                  </a:rPr>
                  <a:t>N</a:t>
                </a:r>
                <a:r>
                  <a:rPr lang="en-US" i="1" spc="8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a:rPr>
                          </m:ctrlPr>
                        </m:sSubPr>
                        <m:e>
                          <m:r>
                            <a:rPr lang="en-US" b="0" i="1" smtClean="0">
                              <a:latin typeface="Cambria Math" panose="02040503050406030204" pitchFamily="18" charset="0"/>
                              <a:cs typeface="Times New Roman"/>
                            </a:rPr>
                            <m:t>𝐿</m:t>
                          </m:r>
                        </m:e>
                        <m:sub>
                          <m:r>
                            <a:rPr lang="en-US" i="1">
                              <a:latin typeface="Cambria Math" panose="02040503050406030204" pitchFamily="18" charset="0"/>
                              <a:cs typeface="Times New Roman"/>
                            </a:rPr>
                            <m:t>𝑁</m:t>
                          </m:r>
                        </m:sub>
                      </m:sSub>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4</m:t>
                          </m:r>
                        </m:num>
                        <m:den>
                          <m:r>
                            <a:rPr lang="en-US" i="1">
                              <a:latin typeface="Cambria Math" panose="02040503050406030204" pitchFamily="18" charset="0"/>
                              <a:cs typeface="Times New Roman"/>
                            </a:rPr>
                            <m:t>𝑁</m:t>
                          </m:r>
                        </m:den>
                      </m:f>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𝑗</m:t>
                          </m:r>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0</m:t>
                          </m:r>
                        </m:sub>
                        <m:sup>
                          <m:r>
                            <a:rPr lang="en-US" i="1">
                              <a:latin typeface="Cambria Math" panose="02040503050406030204" pitchFamily="18" charset="0"/>
                              <a:cs typeface="Times New Roman"/>
                            </a:rPr>
                            <m:t>𝑁</m:t>
                          </m:r>
                          <m:r>
                            <a:rPr lang="en-US" b="0" i="1" smtClean="0">
                              <a:latin typeface="Cambria Math" panose="02040503050406030204" pitchFamily="18" charset="0"/>
                              <a:cs typeface="Times New Roman"/>
                            </a:rPr>
                            <m:t>−1</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4</m:t>
                              </m:r>
                              <m:r>
                                <a:rPr lang="en-US" i="1">
                                  <a:latin typeface="Cambria Math" panose="02040503050406030204" pitchFamily="18" charset="0"/>
                                  <a:cs typeface="Times New Roman"/>
                                </a:rPr>
                                <m:t>𝑗</m:t>
                              </m:r>
                            </m:num>
                            <m:den>
                              <m:r>
                                <a:rPr lang="en-US" i="1">
                                  <a:latin typeface="Cambria Math" panose="02040503050406030204" pitchFamily="18" charset="0"/>
                                  <a:cs typeface="Times New Roman"/>
                                </a:rPr>
                                <m:t>𝑁</m:t>
                              </m:r>
                            </m:den>
                          </m:f>
                        </m:e>
                      </m:nary>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16</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𝑁</m:t>
                              </m:r>
                            </m:e>
                            <m:sup>
                              <m:r>
                                <a:rPr lang="en-US" i="1">
                                  <a:latin typeface="Cambria Math" panose="02040503050406030204" pitchFamily="18" charset="0"/>
                                  <a:cs typeface="Times New Roman"/>
                                </a:rPr>
                                <m:t>2</m:t>
                              </m:r>
                            </m:sup>
                          </m:sSup>
                        </m:den>
                      </m:f>
                      <m:nary>
                        <m:naryPr>
                          <m:chr m:val="∑"/>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𝑗</m:t>
                          </m:r>
                          <m:r>
                            <a:rPr lang="en-US" i="1">
                              <a:latin typeface="Cambria Math" panose="02040503050406030204" pitchFamily="18" charset="0"/>
                              <a:cs typeface="Times New Roman"/>
                            </a:rPr>
                            <m:t>=1</m:t>
                          </m:r>
                        </m:sub>
                        <m:sup>
                          <m:r>
                            <a:rPr lang="en-US" i="1">
                              <a:latin typeface="Cambria Math" panose="02040503050406030204" pitchFamily="18" charset="0"/>
                              <a:cs typeface="Times New Roman"/>
                            </a:rPr>
                            <m:t>𝑁</m:t>
                          </m:r>
                          <m:r>
                            <a:rPr lang="en-US" b="0" i="1" smtClean="0">
                              <a:latin typeface="Cambria Math" panose="02040503050406030204" pitchFamily="18" charset="0"/>
                              <a:cs typeface="Times New Roman"/>
                            </a:rPr>
                            <m:t>−1</m:t>
                          </m:r>
                        </m:sup>
                        <m:e>
                          <m:r>
                            <a:rPr lang="en-US" i="1">
                              <a:latin typeface="Cambria Math" panose="02040503050406030204" pitchFamily="18" charset="0"/>
                              <a:cs typeface="Times New Roman"/>
                            </a:rPr>
                            <m:t>𝑗</m:t>
                          </m:r>
                        </m:e>
                      </m:nary>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16</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𝑁</m:t>
                              </m:r>
                            </m:e>
                            <m:sup>
                              <m:r>
                                <a:rPr lang="en-US" i="1">
                                  <a:latin typeface="Cambria Math" panose="02040503050406030204" pitchFamily="18" charset="0"/>
                                  <a:cs typeface="Times New Roman"/>
                                </a:rPr>
                                <m:t>2</m:t>
                              </m:r>
                            </m:sup>
                          </m:sSup>
                        </m:den>
                      </m:f>
                      <m:f>
                        <m:fPr>
                          <m:ctrlPr>
                            <a:rPr lang="en-US" i="1">
                              <a:latin typeface="Cambria Math" panose="02040503050406030204" pitchFamily="18" charset="0"/>
                              <a:cs typeface="Times New Roman"/>
                            </a:rPr>
                          </m:ctrlPr>
                        </m:fPr>
                        <m:num>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𝑁</m:t>
                              </m:r>
                              <m:r>
                                <a:rPr lang="en-US" b="0" i="1" smtClean="0">
                                  <a:latin typeface="Cambria Math" panose="02040503050406030204" pitchFamily="18" charset="0"/>
                                  <a:cs typeface="Times New Roman"/>
                                </a:rPr>
                                <m:t>−</m:t>
                              </m:r>
                              <m:r>
                                <a:rPr lang="en-US" i="1">
                                  <a:latin typeface="Cambria Math" panose="02040503050406030204" pitchFamily="18" charset="0"/>
                                  <a:cs typeface="Times New Roman"/>
                                </a:rPr>
                                <m:t>1</m:t>
                              </m:r>
                            </m:e>
                          </m:d>
                          <m:r>
                            <a:rPr lang="en-US" b="0" i="1" smtClean="0">
                              <a:latin typeface="Cambria Math" panose="02040503050406030204" pitchFamily="18" charset="0"/>
                              <a:cs typeface="Times New Roman"/>
                            </a:rPr>
                            <m:t>𝑁</m:t>
                          </m:r>
                        </m:num>
                        <m:den>
                          <m:r>
                            <a:rPr lang="en-US" i="1">
                              <a:latin typeface="Cambria Math" panose="02040503050406030204" pitchFamily="18" charset="0"/>
                              <a:cs typeface="Times New Roman"/>
                            </a:rPr>
                            <m:t>2</m:t>
                          </m:r>
                        </m:den>
                      </m:f>
                      <m:r>
                        <a:rPr lang="en-US" i="1">
                          <a:latin typeface="Cambria Math" panose="02040503050406030204" pitchFamily="18" charset="0"/>
                          <a:cs typeface="Times New Roman"/>
                        </a:rPr>
                        <m:t>=8</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𝑁</m:t>
                          </m:r>
                          <m:r>
                            <a:rPr lang="en-US" b="0" i="1" smtClean="0">
                              <a:latin typeface="Cambria Math" panose="02040503050406030204" pitchFamily="18" charset="0"/>
                              <a:cs typeface="Times New Roman"/>
                            </a:rPr>
                            <m:t>−</m:t>
                          </m:r>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𝑁</m:t>
                          </m:r>
                        </m:den>
                      </m:f>
                      <m:r>
                        <a:rPr lang="en-US" i="1">
                          <a:latin typeface="Cambria Math" panose="02040503050406030204" pitchFamily="18" charset="0"/>
                          <a:ea typeface="Cambria Math" panose="02040503050406030204" pitchFamily="18" charset="0"/>
                          <a:cs typeface="Times New Roman"/>
                        </a:rPr>
                        <m:t>→8</m:t>
                      </m:r>
                      <m:r>
                        <a:rPr lang="en-US" i="1" smtClean="0">
                          <a:latin typeface="Cambria Math" panose="02040503050406030204" pitchFamily="18" charset="0"/>
                          <a:ea typeface="Cambria Math" panose="02040503050406030204" pitchFamily="18" charset="0"/>
                          <a:cs typeface="Times New Roman"/>
                        </a:rPr>
                        <m:t> </m:t>
                      </m:r>
                      <m:r>
                        <m:rPr>
                          <m:sty m:val="p"/>
                        </m:rPr>
                        <a:rPr lang="en-US">
                          <a:latin typeface="Cambria Math" panose="02040503050406030204" pitchFamily="18" charset="0"/>
                          <a:ea typeface="Cambria Math" panose="02040503050406030204" pitchFamily="18" charset="0"/>
                          <a:cs typeface="Times New Roman"/>
                        </a:rPr>
                        <m:t>as</m:t>
                      </m:r>
                      <m:r>
                        <a:rPr lang="en-US" i="1" smtClean="0">
                          <a:latin typeface="Cambria Math" panose="02040503050406030204" pitchFamily="18" charset="0"/>
                          <a:ea typeface="Cambria Math" panose="02040503050406030204" pitchFamily="18" charset="0"/>
                          <a:cs typeface="Times New Roman"/>
                        </a:rPr>
                        <m:t> </m:t>
                      </m:r>
                      <m:r>
                        <a:rPr lang="en-US" i="1">
                          <a:latin typeface="Cambria Math" panose="02040503050406030204" pitchFamily="18" charset="0"/>
                          <a:ea typeface="Cambria Math" panose="02040503050406030204" pitchFamily="18" charset="0"/>
                          <a:cs typeface="Times New Roman"/>
                        </a:rPr>
                        <m:t>𝑁</m:t>
                      </m:r>
                      <m:r>
                        <a:rPr lang="en-US" i="1">
                          <a:latin typeface="Cambria Math" panose="02040503050406030204" pitchFamily="18" charset="0"/>
                          <a:ea typeface="Cambria Math" panose="02040503050406030204" pitchFamily="18" charset="0"/>
                          <a:cs typeface="Times New Roman"/>
                        </a:rPr>
                        <m:t>→∞</m:t>
                      </m:r>
                    </m:oMath>
                  </m:oMathPara>
                </a14:m>
                <a:endParaRPr lang="en-US" b="1" u="sng"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562" t="-1395"/>
                </a:stretch>
              </a:blipFill>
            </p:spPr>
            <p:txBody>
              <a:bodyPr/>
              <a:lstStyle/>
              <a:p>
                <a:r>
                  <a:rPr lang="en-US">
                    <a:noFill/>
                  </a:rPr>
                  <a:t> </a:t>
                </a:r>
              </a:p>
            </p:txBody>
          </p:sp>
        </mc:Fallback>
      </mc:AlternateContent>
    </p:spTree>
    <p:extLst>
      <p:ext uri="{BB962C8B-B14F-4D97-AF65-F5344CB8AC3E}">
        <p14:creationId xmlns:p14="http://schemas.microsoft.com/office/powerpoint/2010/main" val="599243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b="1" u="sng" dirty="0">
                    <a:solidFill>
                      <a:schemeClr val="tx1"/>
                    </a:solidFill>
                    <a:latin typeface="Times New Roman"/>
                    <a:cs typeface="Times New Roman"/>
                  </a:rPr>
                  <a:t>EXAMPLE</a:t>
                </a:r>
                <a:r>
                  <a:rPr lang="en-US" b="1" dirty="0">
                    <a:solidFill>
                      <a:schemeClr val="tx1"/>
                    </a:solidFill>
                    <a:latin typeface="Times New Roman"/>
                    <a:cs typeface="Times New Roman"/>
                  </a:rPr>
                  <a:t>: </a:t>
                </a:r>
                <a:r>
                  <a:rPr lang="en-US" dirty="0">
                    <a:solidFill>
                      <a:schemeClr val="tx1"/>
                    </a:solidFill>
                    <a:latin typeface="Times New Roman"/>
                    <a:cs typeface="Times New Roman"/>
                  </a:rPr>
                  <a:t>We compute the area </a:t>
                </a:r>
                <a:r>
                  <a:rPr lang="en-US" i="1" spc="-10" dirty="0">
                    <a:solidFill>
                      <a:schemeClr val="tx1"/>
                    </a:solidFill>
                    <a:latin typeface="Times New Roman"/>
                    <a:cs typeface="Times New Roman"/>
                  </a:rPr>
                  <a:t>A</a:t>
                </a:r>
                <a:r>
                  <a:rPr lang="en-US" i="1" dirty="0">
                    <a:solidFill>
                      <a:schemeClr val="tx1"/>
                    </a:solidFill>
                    <a:latin typeface="Times New Roman"/>
                    <a:cs typeface="Times New Roman"/>
                  </a:rPr>
                  <a:t>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grap</a:t>
                </a:r>
                <a:r>
                  <a:rPr lang="en-US" spc="-5" dirty="0">
                    <a:solidFill>
                      <a:schemeClr val="tx1"/>
                    </a:solidFill>
                    <a:latin typeface="Times New Roman"/>
                    <a:cs typeface="Times New Roman"/>
                  </a:rPr>
                  <a:t>h</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0" dirty="0">
                    <a:solidFill>
                      <a:schemeClr val="tx1"/>
                    </a:solidFill>
                    <a:latin typeface="Times New Roman"/>
                    <a:cs typeface="Times New Roman"/>
                  </a:rPr>
                  <a:t>2</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a:t>
                </a:r>
                <a:r>
                  <a:rPr lang="en-US" spc="127" baseline="259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3</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5" dirty="0">
                    <a:solidFill>
                      <a:schemeClr val="tx1"/>
                    </a:solidFill>
                    <a:latin typeface="Times New Roman"/>
                    <a:cs typeface="Times New Roman"/>
                  </a:rPr>
                  <a:t>[2,</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 using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𝑅</m:t>
                            </m:r>
                          </m:e>
                          <m:sub>
                            <m:r>
                              <a:rPr lang="en-US" i="1">
                                <a:solidFill>
                                  <a:schemeClr val="tx1"/>
                                </a:solidFill>
                                <a:latin typeface="Cambria Math" panose="02040503050406030204" pitchFamily="18" charset="0"/>
                                <a:cs typeface="Times New Roman"/>
                              </a:rPr>
                              <m:t>𝑁</m:t>
                            </m:r>
                          </m:sub>
                        </m:sSub>
                      </m:e>
                    </m:func>
                    <m:r>
                      <a:rPr lang="en-US" i="1">
                        <a:solidFill>
                          <a:schemeClr val="tx1"/>
                        </a:solidFill>
                        <a:latin typeface="Cambria Math" panose="02040503050406030204" pitchFamily="18" charset="0"/>
                        <a:cs typeface="Times New Roman"/>
                      </a:rPr>
                      <m:t>.</m:t>
                    </m:r>
                  </m:oMath>
                </a14:m>
                <a:r>
                  <a:rPr lang="en-US" dirty="0">
                    <a:solidFill>
                      <a:schemeClr val="tx1"/>
                    </a:solidFill>
                    <a:latin typeface="Times New Roman"/>
                    <a:cs typeface="Times New Roman"/>
                  </a:rPr>
                  <a:t> </a:t>
                </a:r>
                <a:r>
                  <a:rPr lang="en-US" spc="-5" dirty="0">
                    <a:solidFill>
                      <a:schemeClr val="tx1"/>
                    </a:solidFill>
                    <a:latin typeface="Times New Roman"/>
                    <a:cs typeface="Times New Roman"/>
                  </a:rPr>
                  <a:t>In this case, </a:t>
                </a:r>
                <a:r>
                  <a:rPr lang="en-US" i="1" spc="-35" dirty="0">
                    <a:solidFill>
                      <a:schemeClr val="tx1"/>
                    </a:solidFill>
                    <a:latin typeface="Arial"/>
                    <a:cs typeface="Arial"/>
                  </a:rPr>
                  <a:t>Δ</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(4</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spc="114" dirty="0">
                    <a:solidFill>
                      <a:schemeClr val="tx1"/>
                    </a:solidFill>
                    <a:latin typeface="Times New Roman"/>
                    <a:cs typeface="Times New Roman"/>
                  </a:rPr>
                  <a:t> </a:t>
                </a:r>
                <a:r>
                  <a:rPr lang="en-US" spc="-10" dirty="0">
                    <a:solidFill>
                      <a:schemeClr val="tx1"/>
                    </a:solidFill>
                    <a:latin typeface="Times New Roman"/>
                    <a:cs typeface="Times New Roman"/>
                  </a:rPr>
                  <a:t>and </a:t>
                </a:r>
                <a14:m>
                  <m:oMath xmlns:m="http://schemas.openxmlformats.org/officeDocument/2006/math">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𝑥</m:t>
                        </m:r>
                      </m:e>
                      <m:sub>
                        <m:r>
                          <a:rPr lang="en-US" b="0" i="1" spc="-10" smtClean="0">
                            <a:solidFill>
                              <a:schemeClr val="tx1"/>
                            </a:solidFill>
                            <a:latin typeface="Cambria Math" panose="02040503050406030204" pitchFamily="18" charset="0"/>
                            <a:cs typeface="Times New Roman"/>
                          </a:rPr>
                          <m:t>𝑗</m:t>
                        </m:r>
                      </m:sub>
                    </m:sSub>
                    <m:r>
                      <a:rPr lang="en-US" b="0" i="1" spc="-10" smtClean="0">
                        <a:solidFill>
                          <a:schemeClr val="tx1"/>
                        </a:solidFill>
                        <a:latin typeface="Cambria Math" panose="02040503050406030204" pitchFamily="18" charset="0"/>
                        <a:cs typeface="Times New Roman"/>
                      </a:rPr>
                      <m:t>=2+</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cs typeface="Times New Roman"/>
                          </a:rPr>
                          <m:t>𝑗</m:t>
                        </m:r>
                      </m:num>
                      <m:den>
                        <m:r>
                          <a:rPr lang="en-US" b="0" i="1" spc="-10" smtClean="0">
                            <a:solidFill>
                              <a:schemeClr val="tx1"/>
                            </a:solidFill>
                            <a:latin typeface="Cambria Math" panose="02040503050406030204" pitchFamily="18" charset="0"/>
                            <a:cs typeface="Times New Roman"/>
                          </a:rPr>
                          <m:t>𝑁</m:t>
                        </m:r>
                      </m:den>
                    </m:f>
                    <m:r>
                      <a:rPr lang="en-US" b="0" i="1" spc="-10" smtClean="0">
                        <a:solidFill>
                          <a:schemeClr val="tx1"/>
                        </a:solidFill>
                        <a:latin typeface="Cambria Math" panose="02040503050406030204" pitchFamily="18" charset="0"/>
                        <a:cs typeface="Times New Roman"/>
                      </a:rPr>
                      <m:t>.</m:t>
                    </m:r>
                  </m:oMath>
                </a14:m>
                <a:r>
                  <a:rPr lang="en-US" dirty="0">
                    <a:solidFill>
                      <a:schemeClr val="tx1"/>
                    </a:solidFill>
                    <a:latin typeface="Times New Roman"/>
                    <a:cs typeface="Times New Roman"/>
                  </a:rPr>
                  <a:t> Therefore,</a:t>
                </a:r>
              </a:p>
              <a:p>
                <a:pPr marL="36900" indent="0">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𝑗</m:t>
                            </m:r>
                          </m:num>
                          <m:den>
                            <m:r>
                              <a:rPr lang="en-US" b="0" i="1" smtClean="0">
                                <a:solidFill>
                                  <a:schemeClr val="tx1"/>
                                </a:solidFill>
                                <a:latin typeface="Cambria Math" panose="02040503050406030204" pitchFamily="18" charset="0"/>
                                <a:cs typeface="Times New Roman"/>
                              </a:rPr>
                              <m:t>𝑁</m:t>
                            </m:r>
                          </m:den>
                        </m:f>
                      </m:e>
                    </m:d>
                    <m:r>
                      <a:rPr lang="en-US" b="0" i="1" smtClean="0">
                        <a:solidFill>
                          <a:schemeClr val="tx1"/>
                        </a:solidFill>
                        <a:latin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𝑗</m:t>
                                </m:r>
                              </m:num>
                              <m:den>
                                <m:r>
                                  <a:rPr lang="en-US" b="0" i="1" smtClean="0">
                                    <a:solidFill>
                                      <a:schemeClr val="tx1"/>
                                    </a:solidFill>
                                    <a:latin typeface="Cambria Math" panose="02040503050406030204" pitchFamily="18" charset="0"/>
                                    <a:cs typeface="Times New Roman"/>
                                  </a:rPr>
                                  <m:t>𝑁</m:t>
                                </m:r>
                              </m:den>
                            </m:f>
                          </m:e>
                        </m:d>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𝑗</m:t>
                        </m:r>
                      </m:num>
                      <m:den>
                        <m:r>
                          <a:rPr lang="en-US" b="0" i="1" smtClean="0">
                            <a:solidFill>
                              <a:schemeClr val="tx1"/>
                            </a:solidFill>
                            <a:latin typeface="Cambria Math" panose="02040503050406030204" pitchFamily="18" charset="0"/>
                            <a:cs typeface="Times New Roman"/>
                          </a:rPr>
                          <m:t>𝑁</m:t>
                        </m:r>
                      </m:den>
                    </m:f>
                    <m:r>
                      <a:rPr lang="en-US" b="0" i="1" smtClean="0">
                        <a:solidFill>
                          <a:schemeClr val="tx1"/>
                        </a:solidFill>
                        <a:latin typeface="Cambria Math" panose="02040503050406030204" pitchFamily="18" charset="0"/>
                        <a:cs typeface="Times New Roman"/>
                      </a:rPr>
                      <m:t>+3=</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8</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𝑗</m:t>
                            </m:r>
                          </m:e>
                          <m:sup>
                            <m:r>
                              <a:rPr lang="en-US" b="0" i="1" smtClean="0">
                                <a:solidFill>
                                  <a:schemeClr val="tx1"/>
                                </a:solidFill>
                                <a:latin typeface="Cambria Math" panose="02040503050406030204" pitchFamily="18" charset="0"/>
                                <a:cs typeface="Times New Roman"/>
                              </a:rPr>
                              <m:t>2</m:t>
                            </m:r>
                          </m:sup>
                        </m:sSup>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𝑁</m:t>
                            </m:r>
                          </m:e>
                          <m:sup>
                            <m:r>
                              <a:rPr lang="en-US" b="0" i="1" smtClean="0">
                                <a:solidFill>
                                  <a:schemeClr val="tx1"/>
                                </a:solidFill>
                                <a:latin typeface="Cambria Math" panose="02040503050406030204" pitchFamily="18" charset="0"/>
                                <a:cs typeface="Times New Roman"/>
                              </a:rPr>
                              <m:t>2</m:t>
                            </m:r>
                          </m:sup>
                        </m:sSup>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14</m:t>
                        </m:r>
                        <m:r>
                          <a:rPr lang="en-US" b="0" i="1" smtClean="0">
                            <a:solidFill>
                              <a:schemeClr val="tx1"/>
                            </a:solidFill>
                            <a:latin typeface="Cambria Math" panose="02040503050406030204" pitchFamily="18" charset="0"/>
                            <a:cs typeface="Times New Roman"/>
                          </a:rPr>
                          <m:t>𝑗</m:t>
                        </m:r>
                      </m:num>
                      <m:den>
                        <m:r>
                          <a:rPr lang="en-US" b="0" i="1" smtClean="0">
                            <a:solidFill>
                              <a:schemeClr val="tx1"/>
                            </a:solidFill>
                            <a:latin typeface="Cambria Math" panose="02040503050406030204" pitchFamily="18" charset="0"/>
                            <a:cs typeface="Times New Roman"/>
                          </a:rPr>
                          <m:t>𝑁</m:t>
                        </m:r>
                      </m:den>
                    </m:f>
                    <m:r>
                      <a:rPr lang="en-US" b="0" i="1" smtClean="0">
                        <a:solidFill>
                          <a:schemeClr val="tx1"/>
                        </a:solidFill>
                        <a:latin typeface="Cambria Math" panose="02040503050406030204" pitchFamily="18" charset="0"/>
                        <a:cs typeface="Times New Roman"/>
                      </a:rPr>
                      <m:t>+9</m:t>
                    </m:r>
                  </m:oMath>
                </a14:m>
                <a:r>
                  <a:rPr lang="en-US" dirty="0">
                    <a:solidFill>
                      <a:schemeClr val="tx1"/>
                    </a:solidFill>
                    <a:latin typeface="Times New Roman"/>
                    <a:cs typeface="Times New Roman"/>
                  </a:rPr>
                  <a:t> </a:t>
                </a:r>
              </a:p>
              <a:p>
                <a:pPr marL="36900" indent="0">
                  <a:lnSpc>
                    <a:spcPct val="100000"/>
                  </a:lnSpc>
                  <a:buNone/>
                </a:pPr>
                <a:r>
                  <a:rPr lang="en-US" dirty="0">
                    <a:solidFill>
                      <a:schemeClr val="tx1"/>
                    </a:solidFill>
                    <a:latin typeface="Times New Roman"/>
                    <a:cs typeface="Times New Roman"/>
                  </a:rPr>
                  <a:t>We obtain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𝑁</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𝑁</m:t>
                        </m:r>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𝑗</m:t>
                            </m:r>
                          </m:sub>
                        </m:sSub>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𝑁</m:t>
                        </m:r>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8</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𝑗</m:t>
                                </m:r>
                              </m:e>
                              <m:sup>
                                <m:r>
                                  <a:rPr lang="en-US" i="1">
                                    <a:solidFill>
                                      <a:schemeClr val="tx1"/>
                                    </a:solidFill>
                                    <a:latin typeface="Cambria Math" panose="02040503050406030204" pitchFamily="18" charset="0"/>
                                    <a:cs typeface="Times New Roman"/>
                                  </a:rPr>
                                  <m:t>2</m:t>
                                </m:r>
                              </m:sup>
                            </m:sSup>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𝑁</m:t>
                                </m:r>
                              </m:e>
                              <m:sup>
                                <m:r>
                                  <a:rPr lang="en-US" i="1">
                                    <a:solidFill>
                                      <a:schemeClr val="tx1"/>
                                    </a:solidFill>
                                    <a:latin typeface="Cambria Math" panose="02040503050406030204" pitchFamily="18" charset="0"/>
                                    <a:cs typeface="Times New Roman"/>
                                  </a:rPr>
                                  <m:t>2</m:t>
                                </m:r>
                              </m:sup>
                            </m:sSup>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14</m:t>
                            </m:r>
                            <m:r>
                              <a:rPr lang="en-US" i="1">
                                <a:solidFill>
                                  <a:schemeClr val="tx1"/>
                                </a:solidFill>
                                <a:latin typeface="Cambria Math" panose="02040503050406030204" pitchFamily="18" charset="0"/>
                                <a:cs typeface="Times New Roman"/>
                              </a:rPr>
                              <m:t>𝑗</m:t>
                            </m:r>
                          </m:num>
                          <m:den>
                            <m:r>
                              <a:rPr lang="en-US" i="1">
                                <a:solidFill>
                                  <a:schemeClr val="tx1"/>
                                </a:solidFill>
                                <a:latin typeface="Cambria Math" panose="02040503050406030204" pitchFamily="18" charset="0"/>
                                <a:cs typeface="Times New Roman"/>
                              </a:rPr>
                              <m:t>𝑁</m:t>
                            </m:r>
                          </m:den>
                        </m:f>
                        <m:r>
                          <a:rPr lang="en-US" i="1">
                            <a:solidFill>
                              <a:schemeClr val="tx1"/>
                            </a:solidFill>
                            <a:latin typeface="Cambria Math" panose="02040503050406030204" pitchFamily="18" charset="0"/>
                            <a:cs typeface="Times New Roman"/>
                          </a:rPr>
                          <m:t>+9</m:t>
                        </m:r>
                        <m:r>
                          <a:rPr lang="en-US" b="0" i="1" smtClean="0">
                            <a:solidFill>
                              <a:schemeClr val="tx1"/>
                            </a:solidFill>
                            <a:latin typeface="Cambria Math" panose="02040503050406030204" pitchFamily="18" charset="0"/>
                            <a:cs typeface="Times New Roman"/>
                          </a:rPr>
                          <m:t>)</m:t>
                        </m:r>
                        <m:r>
                          <m:rPr>
                            <m:nor/>
                          </m:rPr>
                          <a:rPr lang="en-US" dirty="0">
                            <a:solidFill>
                              <a:schemeClr val="tx1"/>
                            </a:solidFill>
                            <a:latin typeface="Times New Roman"/>
                            <a:cs typeface="Times New Roman"/>
                          </a:rPr>
                          <m:t> </m:t>
                        </m:r>
                      </m:e>
                    </m:nary>
                  </m:oMath>
                </a14:m>
                <a:r>
                  <a:rPr lang="en-US" b="0" i="1" dirty="0">
                    <a:solidFill>
                      <a:schemeClr val="tx1"/>
                    </a:solidFill>
                    <a:latin typeface="Cambria Math" panose="02040503050406030204" pitchFamily="18" charset="0"/>
                    <a:cs typeface="Times New Roman"/>
                  </a:rPr>
                  <a:t> </a:t>
                </a:r>
              </a:p>
              <a:p>
                <a:pPr marL="36900" indent="0">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16</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𝑁</m:t>
                            </m:r>
                          </m:e>
                          <m:sup>
                            <m:r>
                              <a:rPr lang="en-US" b="0" i="1" smtClean="0">
                                <a:solidFill>
                                  <a:schemeClr val="tx1"/>
                                </a:solidFill>
                                <a:latin typeface="Cambria Math" panose="02040503050406030204" pitchFamily="18" charset="0"/>
                                <a:cs typeface="Times New Roman"/>
                              </a:rPr>
                              <m:t>3</m:t>
                            </m:r>
                          </m:sup>
                        </m:sSup>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𝑗</m:t>
                            </m:r>
                          </m:e>
                          <m:sup>
                            <m:r>
                              <a:rPr lang="en-US" b="0" i="1" smtClean="0">
                                <a:solidFill>
                                  <a:schemeClr val="tx1"/>
                                </a:solidFill>
                                <a:latin typeface="Cambria Math" panose="02040503050406030204" pitchFamily="18" charset="0"/>
                                <a:cs typeface="Times New Roman"/>
                              </a:rPr>
                              <m:t>2</m:t>
                            </m:r>
                          </m:sup>
                        </m:sSup>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28</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𝑁</m:t>
                            </m:r>
                          </m:e>
                          <m:sup>
                            <m:r>
                              <a:rPr lang="en-US" b="0" i="1" smtClean="0">
                                <a:solidFill>
                                  <a:schemeClr val="tx1"/>
                                </a:solidFill>
                                <a:latin typeface="Cambria Math" panose="02040503050406030204" pitchFamily="18" charset="0"/>
                                <a:cs typeface="Times New Roman"/>
                              </a:rPr>
                              <m:t>2</m:t>
                            </m:r>
                          </m:sup>
                        </m:sSup>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𝑗</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18</m:t>
                        </m:r>
                      </m:num>
                      <m:den>
                        <m:r>
                          <a:rPr lang="en-US" b="0" i="1" smtClean="0">
                            <a:solidFill>
                              <a:schemeClr val="tx1"/>
                            </a:solidFill>
                            <a:latin typeface="Cambria Math" panose="02040503050406030204" pitchFamily="18" charset="0"/>
                            <a:cs typeface="Times New Roman"/>
                          </a:rPr>
                          <m:t>𝑁</m:t>
                        </m:r>
                      </m:den>
                    </m:f>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1</m:t>
                        </m:r>
                      </m:e>
                    </m:nary>
                  </m:oMath>
                </a14:m>
                <a:r>
                  <a:rPr lang="en-US" dirty="0">
                    <a:solidFill>
                      <a:schemeClr val="tx1"/>
                    </a:solidFill>
                    <a:latin typeface="Times New Roman"/>
                    <a:cs typeface="Times New Roman"/>
                  </a:rPr>
                  <a:t> </a:t>
                </a:r>
              </a:p>
              <a:p>
                <a:pPr marL="36900" indent="0">
                  <a:lnSpc>
                    <a:spcPct val="100000"/>
                  </a:lnSpc>
                  <a:buNone/>
                </a:pPr>
                <a14:m>
                  <m:oMath xmlns:m="http://schemas.openxmlformats.org/officeDocument/2006/math">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16</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𝑁</m:t>
                            </m:r>
                          </m:e>
                          <m:sup>
                            <m:r>
                              <a:rPr lang="en-US" b="0" i="1" spc="-5" smtClean="0">
                                <a:solidFill>
                                  <a:schemeClr val="tx1"/>
                                </a:solidFill>
                                <a:latin typeface="Cambria Math" panose="02040503050406030204" pitchFamily="18" charset="0"/>
                                <a:cs typeface="Times New Roman"/>
                              </a:rPr>
                              <m:t>3</m:t>
                            </m:r>
                          </m:sup>
                        </m:sSup>
                      </m:den>
                    </m:f>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 + 1)(2</m:t>
                        </m:r>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+ 1 )</m:t>
                        </m:r>
                      </m:num>
                      <m:den>
                        <m:r>
                          <a:rPr lang="en-US" b="0" i="1" spc="-5" smtClean="0">
                            <a:solidFill>
                              <a:schemeClr val="tx1"/>
                            </a:solidFill>
                            <a:latin typeface="Cambria Math" panose="02040503050406030204" pitchFamily="18" charset="0"/>
                            <a:cs typeface="Times New Roman"/>
                          </a:rPr>
                          <m:t>6</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28</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𝑁</m:t>
                            </m:r>
                          </m:e>
                          <m:sup>
                            <m:r>
                              <a:rPr lang="en-US" b="0" i="1" spc="-5" smtClean="0">
                                <a:solidFill>
                                  <a:schemeClr val="tx1"/>
                                </a:solidFill>
                                <a:latin typeface="Cambria Math" panose="02040503050406030204" pitchFamily="18" charset="0"/>
                                <a:cs typeface="Times New Roman"/>
                              </a:rPr>
                              <m:t>2</m:t>
                            </m:r>
                          </m:sup>
                        </m:sSup>
                      </m:den>
                    </m:f>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 + 1)</m:t>
                        </m:r>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18</m:t>
                        </m:r>
                      </m:num>
                      <m:den>
                        <m:r>
                          <a:rPr lang="en-US" b="0" i="1" spc="-5" smtClean="0">
                            <a:solidFill>
                              <a:schemeClr val="tx1"/>
                            </a:solidFill>
                            <a:latin typeface="Cambria Math" panose="02040503050406030204" pitchFamily="18" charset="0"/>
                            <a:cs typeface="Times New Roman"/>
                          </a:rPr>
                          <m:t>𝑁</m:t>
                        </m:r>
                      </m:den>
                    </m:f>
                    <m:r>
                      <a:rPr lang="en-US" b="0" i="1" spc="-5" smtClean="0">
                        <a:solidFill>
                          <a:schemeClr val="tx1"/>
                        </a:solidFill>
                        <a:latin typeface="Cambria Math" panose="02040503050406030204" pitchFamily="18" charset="0"/>
                        <a:cs typeface="Times New Roman"/>
                      </a:rPr>
                      <m:t>𝑁</m:t>
                    </m:r>
                  </m:oMath>
                </a14:m>
                <a:r>
                  <a:rPr lang="en-US" b="0" i="1" spc="-5" dirty="0">
                    <a:solidFill>
                      <a:schemeClr val="tx1"/>
                    </a:solidFill>
                    <a:latin typeface="Cambria Math" panose="02040503050406030204" pitchFamily="18" charset="0"/>
                    <a:cs typeface="Times New Roman"/>
                  </a:rPr>
                  <a:t> </a:t>
                </a:r>
              </a:p>
              <a:p>
                <a:pPr marL="36900" indent="0">
                  <a:lnSpc>
                    <a:spcPct val="100000"/>
                  </a:lnSpc>
                  <a:buNone/>
                </a:pPr>
                <a14:m>
                  <m:oMath xmlns:m="http://schemas.openxmlformats.org/officeDocument/2006/math">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8</m:t>
                        </m:r>
                      </m:num>
                      <m:den>
                        <m:r>
                          <a:rPr lang="en-US" b="0" i="1" spc="-5" smtClean="0">
                            <a:solidFill>
                              <a:schemeClr val="tx1"/>
                            </a:solidFill>
                            <a:latin typeface="Cambria Math" panose="02040503050406030204" pitchFamily="18" charset="0"/>
                            <a:cs typeface="Times New Roman"/>
                          </a:rPr>
                          <m:t>3</m:t>
                        </m:r>
                      </m:den>
                    </m:f>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 + 1)(2</m:t>
                        </m:r>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 + 1)</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𝑁</m:t>
                            </m:r>
                          </m:e>
                          <m:sup>
                            <m:r>
                              <a:rPr lang="en-US" b="0" i="1" spc="-5" smtClean="0">
                                <a:solidFill>
                                  <a:schemeClr val="tx1"/>
                                </a:solidFill>
                                <a:latin typeface="Cambria Math" panose="02040503050406030204" pitchFamily="18" charset="0"/>
                                <a:cs typeface="Times New Roman"/>
                              </a:rPr>
                              <m:t>2</m:t>
                            </m:r>
                          </m:sup>
                        </m:sSup>
                      </m:den>
                    </m:f>
                    <m:r>
                      <a:rPr lang="en-US" b="0" i="0"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14</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𝑁</m:t>
                        </m:r>
                        <m:r>
                          <a:rPr lang="en-US" b="0" i="1" spc="-5" smtClean="0">
                            <a:solidFill>
                              <a:schemeClr val="tx1"/>
                            </a:solidFill>
                            <a:latin typeface="Cambria Math" panose="02040503050406030204" pitchFamily="18" charset="0"/>
                            <a:cs typeface="Times New Roman"/>
                          </a:rPr>
                          <m:t> + 1</m:t>
                        </m:r>
                      </m:num>
                      <m:den>
                        <m:r>
                          <a:rPr lang="en-US" b="0" i="1" spc="-5" smtClean="0">
                            <a:solidFill>
                              <a:schemeClr val="tx1"/>
                            </a:solidFill>
                            <a:latin typeface="Cambria Math" panose="02040503050406030204" pitchFamily="18" charset="0"/>
                            <a:cs typeface="Times New Roman"/>
                          </a:rPr>
                          <m:t>𝑁</m:t>
                        </m:r>
                      </m:den>
                    </m:f>
                    <m:r>
                      <a:rPr lang="en-US" b="0" i="1" spc="-5" smtClean="0">
                        <a:solidFill>
                          <a:schemeClr val="tx1"/>
                        </a:solidFill>
                        <a:latin typeface="Cambria Math" panose="02040503050406030204" pitchFamily="18" charset="0"/>
                        <a:cs typeface="Times New Roman"/>
                      </a:rPr>
                      <m:t>+18</m:t>
                    </m:r>
                    <m:r>
                      <a:rPr lang="en-US" b="0" i="1" spc="-5"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16</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3</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+14+18=</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112</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3</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 </m:t>
                    </m:r>
                    <m:r>
                      <m:rPr>
                        <m:sty m:val="p"/>
                      </m:rPr>
                      <a:rPr lang="en-US" b="0" i="0" spc="-5" smtClean="0">
                        <a:solidFill>
                          <a:schemeClr val="tx1"/>
                        </a:solidFill>
                        <a:latin typeface="Cambria Math" panose="02040503050406030204" pitchFamily="18" charset="0"/>
                        <a:ea typeface="Cambria Math" panose="02040503050406030204" pitchFamily="18" charset="0"/>
                        <a:cs typeface="Times New Roman"/>
                      </a:rPr>
                      <m:t>as</m:t>
                    </m:r>
                    <m:r>
                      <a:rPr lang="en-US" b="0" i="1" spc="-5" smtClean="0">
                        <a:solidFill>
                          <a:schemeClr val="tx1"/>
                        </a:solidFill>
                        <a:latin typeface="Cambria Math" panose="02040503050406030204" pitchFamily="18" charset="0"/>
                        <a:ea typeface="Cambria Math" panose="02040503050406030204" pitchFamily="18" charset="0"/>
                        <a:cs typeface="Times New Roman"/>
                      </a:rPr>
                      <m:t> </m:t>
                    </m:r>
                    <m:r>
                      <a:rPr lang="en-US" b="0" i="1" spc="-5" smtClean="0">
                        <a:solidFill>
                          <a:schemeClr val="tx1"/>
                        </a:solidFill>
                        <a:latin typeface="Cambria Math" panose="02040503050406030204" pitchFamily="18" charset="0"/>
                        <a:ea typeface="Cambria Math" panose="02040503050406030204" pitchFamily="18" charset="0"/>
                        <a:cs typeface="Times New Roman"/>
                      </a:rPr>
                      <m:t>𝑁</m:t>
                    </m:r>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r>
                  <a:rPr lang="en-US" spc="-5" dirty="0">
                    <a:solidFill>
                      <a:schemeClr val="tx1"/>
                    </a:solidFill>
                    <a:latin typeface="Times New Roman"/>
                    <a:cs typeface="Times New Roman"/>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337" t="-1395"/>
                </a:stretch>
              </a:blipFill>
            </p:spPr>
            <p:txBody>
              <a:bodyPr/>
              <a:lstStyle/>
              <a:p>
                <a:r>
                  <a:rPr lang="en-US">
                    <a:noFill/>
                  </a:rPr>
                  <a:t> </a:t>
                </a:r>
              </a:p>
            </p:txBody>
          </p:sp>
        </mc:Fallback>
      </mc:AlternateContent>
      <p:pic>
        <p:nvPicPr>
          <p:cNvPr id="4" name="Picture 3" descr="A graph shows the area under the graph of f of x equals 2 x squared minus x plus 3 between x equals 2 and x equals 4. &#10;The x axis is labeled from 0 to 4 in increments of 1, and the y axis is labeled from 0 to 30 in increments of 10. The area under the curve between 2 and 4 is shaded. ">
            <a:extLst>
              <a:ext uri="{FF2B5EF4-FFF2-40B4-BE49-F238E27FC236}">
                <a16:creationId xmlns:a16="http://schemas.microsoft.com/office/drawing/2014/main" id="{4EDEAE0E-6B93-4F2A-AFA3-537593727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6848" y="2548520"/>
            <a:ext cx="2901084" cy="2556089"/>
          </a:xfrm>
          <a:prstGeom prst="rect">
            <a:avLst/>
          </a:prstGeom>
        </p:spPr>
      </p:pic>
    </p:spTree>
    <p:extLst>
      <p:ext uri="{BB962C8B-B14F-4D97-AF65-F5344CB8AC3E}">
        <p14:creationId xmlns:p14="http://schemas.microsoft.com/office/powerpoint/2010/main" val="1508011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36900" indent="0">
                  <a:lnSpc>
                    <a:spcPct val="100000"/>
                  </a:lnSpc>
                  <a:buNone/>
                </a:pPr>
                <a:r>
                  <a:rPr lang="en-US" b="1" u="sng" dirty="0">
                    <a:solidFill>
                      <a:schemeClr val="tx1"/>
                    </a:solidFill>
                    <a:latin typeface="Times New Roman"/>
                    <a:cs typeface="Times New Roman"/>
                  </a:rPr>
                  <a:t>EXAMPLE</a:t>
                </a:r>
                <a:r>
                  <a:rPr lang="en-US" b="1" dirty="0">
                    <a:solidFill>
                      <a:schemeClr val="tx1"/>
                    </a:solidFill>
                    <a:latin typeface="Times New Roman"/>
                    <a:cs typeface="Times New Roman"/>
                  </a:rPr>
                  <a:t>: </a:t>
                </a:r>
                <a:r>
                  <a:rPr lang="en-US" spc="-15"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2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grap</a:t>
                </a:r>
                <a:r>
                  <a:rPr lang="en-US" spc="-5" dirty="0">
                    <a:solidFill>
                      <a:schemeClr val="tx1"/>
                    </a:solidFill>
                    <a:latin typeface="Times New Roman"/>
                    <a:cs typeface="Times New Roman"/>
                  </a:rPr>
                  <a:t>h</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sin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nterva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14:m>
                  <m:oMath xmlns:m="http://schemas.openxmlformats.org/officeDocument/2006/math">
                    <m:d>
                      <m:dPr>
                        <m:begChr m:val="["/>
                        <m:endChr m:val="]"/>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 </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4</m:t>
                            </m:r>
                          </m:den>
                        </m:f>
                      </m:e>
                    </m:d>
                    <m:r>
                      <a:rPr lang="en-US" b="0" i="1" smtClean="0">
                        <a:solidFill>
                          <a:schemeClr val="tx1"/>
                        </a:solidFill>
                        <a:latin typeface="Cambria Math" panose="02040503050406030204" pitchFamily="18" charset="0"/>
                        <a:cs typeface="Times New Roman"/>
                      </a:rPr>
                      <m:t>. </m:t>
                    </m:r>
                  </m:oMath>
                </a14:m>
                <a:r>
                  <a:rPr lang="en-US" spc="-5" dirty="0">
                    <a:solidFill>
                      <a:schemeClr val="tx1"/>
                    </a:solidFill>
                    <a:latin typeface="Times New Roman"/>
                    <a:cs typeface="Times New Roman"/>
                  </a:rPr>
                  <a:t>In this case, </a:t>
                </a:r>
                <a:r>
                  <a:rPr lang="en-US" spc="-35" dirty="0">
                    <a:solidFill>
                      <a:schemeClr val="tx1"/>
                    </a:solidFill>
                    <a:latin typeface="Arial"/>
                    <a:cs typeface="Arial"/>
                  </a:rPr>
                  <a:t>Δ</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3</a:t>
                </a:r>
                <a:r>
                  <a:rPr lang="en-US" i="1" spc="125" dirty="0">
                    <a:solidFill>
                      <a:schemeClr val="tx1"/>
                    </a:solidFill>
                    <a:latin typeface="Arial"/>
                    <a:cs typeface="Arial"/>
                  </a:rPr>
                  <a:t>π</a:t>
                </a:r>
                <a:r>
                  <a:rPr lang="en-US" i="1" spc="25" dirty="0">
                    <a:solidFill>
                      <a:schemeClr val="tx1"/>
                    </a:solidFill>
                    <a:latin typeface="Arial"/>
                    <a:cs typeface="Arial"/>
                  </a:rPr>
                  <a:t>/</a:t>
                </a:r>
                <a:r>
                  <a:rPr lang="en-US" spc="-5" dirty="0">
                    <a:solidFill>
                      <a:schemeClr val="tx1"/>
                    </a:solidFill>
                    <a:latin typeface="Times New Roman"/>
                    <a:cs typeface="Times New Roman"/>
                  </a:rPr>
                  <a:t>4</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125" dirty="0">
                    <a:solidFill>
                      <a:schemeClr val="tx1"/>
                    </a:solidFill>
                    <a:latin typeface="Arial"/>
                    <a:cs typeface="Arial"/>
                  </a:rPr>
                  <a:t>π</a:t>
                </a:r>
                <a:r>
                  <a:rPr lang="en-US" i="1" spc="25" dirty="0">
                    <a:solidFill>
                      <a:schemeClr val="tx1"/>
                    </a:solidFill>
                    <a:latin typeface="Arial"/>
                    <a:cs typeface="Arial"/>
                  </a:rPr>
                  <a:t>/</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25" dirty="0">
                    <a:solidFill>
                      <a:schemeClr val="tx1"/>
                    </a:solidFill>
                    <a:latin typeface="Arial"/>
                    <a:cs typeface="Arial"/>
                  </a:rPr>
                  <a:t>π</a:t>
                </a:r>
                <a:r>
                  <a:rPr lang="en-US" i="1" spc="25" dirty="0">
                    <a:solidFill>
                      <a:schemeClr val="tx1"/>
                    </a:solidFill>
                    <a:latin typeface="Arial"/>
                    <a:cs typeface="Arial"/>
                  </a:rPr>
                  <a:t>/</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2</a:t>
                </a:r>
                <a:r>
                  <a:rPr lang="en-US" i="1" spc="-10" dirty="0">
                    <a:solidFill>
                      <a:schemeClr val="tx1"/>
                    </a:solidFill>
                    <a:latin typeface="Times New Roman"/>
                    <a:cs typeface="Times New Roman"/>
                  </a:rPr>
                  <a:t>N</a:t>
                </a:r>
                <a:r>
                  <a:rPr lang="en-US" i="1" spc="-13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95"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5" dirty="0">
                    <a:solidFill>
                      <a:schemeClr val="tx1"/>
                    </a:solidFill>
                    <a:latin typeface="Times New Roman"/>
                    <a:cs typeface="Times New Roman"/>
                  </a:rPr>
                  <a:t>is</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m:t>
                      </m:r>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𝑁</m:t>
                              </m:r>
                            </m:sub>
                          </m:sSub>
                        </m:e>
                      </m:func>
                      <m:r>
                        <a:rPr lang="en-US" b="0" i="1" smtClean="0">
                          <a:solidFill>
                            <a:schemeClr val="tx1"/>
                          </a:solidFill>
                          <a:latin typeface="Cambria Math" panose="02040503050406030204" pitchFamily="18" charset="0"/>
                          <a:cs typeface="Times New Roman"/>
                        </a:rPr>
                        <m:t>=</m:t>
                      </m:r>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e>
                      </m:func>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𝑓</m:t>
                          </m:r>
                          <m:d>
                            <m:dPr>
                              <m:ctrlPr>
                                <a:rPr lang="en-US" i="1" smtClean="0">
                                  <a:solidFill>
                                    <a:schemeClr val="tx1"/>
                                  </a:solidFill>
                                  <a:latin typeface="Cambria Math" panose="02040503050406030204" pitchFamily="18" charset="0"/>
                                  <a:cs typeface="Times New Roman"/>
                                </a:rPr>
                              </m:ctrlPr>
                            </m:dPr>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𝑥</m:t>
                                  </m:r>
                                </m:e>
                                <m:sub>
                                  <m:r>
                                    <a:rPr lang="en-US" b="0" i="1" smtClean="0">
                                      <a:solidFill>
                                        <a:schemeClr val="tx1"/>
                                      </a:solidFill>
                                      <a:latin typeface="Cambria Math" panose="02040503050406030204" pitchFamily="18" charset="0"/>
                                      <a:cs typeface="Times New Roman"/>
                                    </a:rPr>
                                    <m:t>𝑗</m:t>
                                  </m:r>
                                </m:sub>
                              </m:sSub>
                            </m:e>
                          </m:d>
                        </m:e>
                      </m:nary>
                      <m:r>
                        <a:rPr lang="en-US" b="0" i="1" smtClean="0">
                          <a:solidFill>
                            <a:schemeClr val="tx1"/>
                          </a:solidFill>
                          <a:latin typeface="Cambria Math" panose="02040503050406030204" pitchFamily="18" charset="0"/>
                          <a:cs typeface="Times New Roman"/>
                        </a:rPr>
                        <m:t>=</m:t>
                      </m:r>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𝑁</m:t>
                          </m:r>
                        </m:den>
                      </m:f>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func>
                            <m:funcPr>
                              <m:ctrlPr>
                                <a:rPr lang="en-US"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d>
                                <m:dPr>
                                  <m:ctrlPr>
                                    <a:rPr lang="en-US" i="1" smtClean="0">
                                      <a:solidFill>
                                        <a:schemeClr val="tx1"/>
                                      </a:solidFill>
                                      <a:latin typeface="Cambria Math" panose="02040503050406030204" pitchFamily="18" charset="0"/>
                                      <a:cs typeface="Times New Roman"/>
                                    </a:rPr>
                                  </m:ctrlPr>
                                </m:dPr>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m:t>
                                  </m:r>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r>
                                        <a:rPr lang="en-US" b="0" i="1" smtClean="0">
                                          <a:solidFill>
                                            <a:schemeClr val="tx1"/>
                                          </a:solidFill>
                                          <a:latin typeface="Cambria Math" panose="02040503050406030204" pitchFamily="18" charset="0"/>
                                          <a:ea typeface="Cambria Math" panose="02040503050406030204" pitchFamily="18" charset="0"/>
                                          <a:cs typeface="Times New Roman"/>
                                        </a:rPr>
                                        <m:t>𝑗</m:t>
                                      </m:r>
                                    </m:num>
                                    <m:den>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𝑁</m:t>
                                      </m:r>
                                    </m:den>
                                  </m:f>
                                </m:e>
                              </m:d>
                            </m:e>
                          </m:func>
                        </m:e>
                      </m:nary>
                    </m:oMath>
                  </m:oMathPara>
                </a14:m>
                <a:endParaRPr lang="en-US" dirty="0">
                  <a:solidFill>
                    <a:schemeClr val="tx1"/>
                  </a:solidFill>
                  <a:latin typeface="Times New Roman"/>
                  <a:cs typeface="Times New Roman"/>
                </a:endParaRPr>
              </a:p>
              <a:p>
                <a:pPr marL="0" indent="0" eaLnBrk="0" hangingPunct="0">
                  <a:lnSpc>
                    <a:spcPct val="100000"/>
                  </a:lnSpc>
                  <a:buNone/>
                </a:pPr>
                <a:r>
                  <a:rPr lang="en-US" dirty="0">
                    <a:solidFill>
                      <a:schemeClr val="tx1"/>
                    </a:solidFill>
                  </a:rPr>
                  <a:t>The limit in the previous example is difficult to compute; </a:t>
                </a:r>
              </a:p>
              <a:p>
                <a:pPr marL="0" indent="0" eaLnBrk="0" hangingPunct="0">
                  <a:lnSpc>
                    <a:spcPct val="100000"/>
                  </a:lnSpc>
                  <a:buNone/>
                </a:pPr>
                <a:r>
                  <a:rPr lang="en-US" dirty="0">
                    <a:solidFill>
                      <a:schemeClr val="tx1"/>
                    </a:solidFill>
                  </a:rPr>
                  <a:t>however, it can be approximated by computing </a:t>
                </a:r>
                <a:r>
                  <a:rPr lang="en-US" i="1" dirty="0">
                    <a:solidFill>
                      <a:schemeClr val="tx1"/>
                    </a:solidFill>
                  </a:rPr>
                  <a:t>R</a:t>
                </a:r>
                <a:r>
                  <a:rPr lang="en-US" i="1" baseline="-25000" dirty="0">
                    <a:solidFill>
                      <a:schemeClr val="tx1"/>
                    </a:solidFill>
                  </a:rPr>
                  <a:t>N</a:t>
                </a:r>
                <a:r>
                  <a:rPr lang="en-US" i="1" dirty="0">
                    <a:solidFill>
                      <a:schemeClr val="tx1"/>
                    </a:solidFill>
                  </a:rPr>
                  <a:t> </a:t>
                </a:r>
                <a:r>
                  <a:rPr lang="en-US" dirty="0">
                    <a:solidFill>
                      <a:schemeClr val="tx1"/>
                    </a:solidFill>
                  </a:rPr>
                  <a:t>for </a:t>
                </a:r>
              </a:p>
              <a:p>
                <a:pPr marL="0" indent="0" eaLnBrk="0" hangingPunct="0">
                  <a:lnSpc>
                    <a:spcPct val="100000"/>
                  </a:lnSpc>
                  <a:buNone/>
                </a:pPr>
                <a:r>
                  <a:rPr lang="en-US" dirty="0">
                    <a:solidFill>
                      <a:schemeClr val="tx1"/>
                    </a:solidFill>
                  </a:rPr>
                  <a:t>large </a:t>
                </a:r>
                <a:r>
                  <a:rPr lang="en-US" i="1" dirty="0">
                    <a:solidFill>
                      <a:schemeClr val="tx1"/>
                    </a:solidFill>
                  </a:rPr>
                  <a:t>N</a:t>
                </a:r>
                <a:r>
                  <a:rPr lang="en-US" dirty="0">
                    <a:solidFill>
                      <a:schemeClr val="tx1"/>
                    </a:solidFill>
                  </a:rPr>
                  <a:t>. In Section 5.4, we will see that this area is </a:t>
                </a:r>
              </a:p>
              <a:p>
                <a:pPr marL="0" indent="0" eaLnBrk="0" hangingPunct="0">
                  <a:lnSpc>
                    <a:spcPct val="100000"/>
                  </a:lnSpc>
                  <a:buNone/>
                </a:pPr>
                <a:r>
                  <a:rPr lang="en-US" dirty="0">
                    <a:solidFill>
                      <a:schemeClr val="tx1"/>
                    </a:solidFill>
                  </a:rPr>
                  <a:t>straightforward to compute (and is </a:t>
                </a:r>
                <a14:m>
                  <m:oMath xmlns:m="http://schemas.openxmlformats.org/officeDocument/2006/math">
                    <m:rad>
                      <m:radPr>
                        <m:degHide m:val="on"/>
                        <m:ctrlPr>
                          <a:rPr lang="en-US" i="1" dirty="0" smtClean="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2</m:t>
                        </m:r>
                      </m:e>
                    </m:rad>
                  </m:oMath>
                </a14:m>
                <a:r>
                  <a:rPr lang="en-US" dirty="0">
                    <a:solidFill>
                      <a:schemeClr val="tx1"/>
                    </a:solidFill>
                  </a:rPr>
                  <a:t>) using the definite</a:t>
                </a:r>
              </a:p>
              <a:p>
                <a:pPr marL="0" indent="0" eaLnBrk="0" hangingPunct="0">
                  <a:lnSpc>
                    <a:spcPct val="100000"/>
                  </a:lnSpc>
                  <a:buNone/>
                </a:pPr>
                <a:r>
                  <a:rPr lang="en-US" dirty="0"/>
                  <a:t>i</a:t>
                </a:r>
                <a:r>
                  <a:rPr lang="en-US" dirty="0">
                    <a:solidFill>
                      <a:schemeClr val="tx1"/>
                    </a:solidFill>
                  </a:rPr>
                  <a:t>ntegral and the Fundamental Theorem of Calculus.</a:t>
                </a:r>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675" b="-139"/>
                </a:stretch>
              </a:blipFill>
            </p:spPr>
            <p:txBody>
              <a:bodyPr/>
              <a:lstStyle/>
              <a:p>
                <a:r>
                  <a:rPr lang="en-US">
                    <a:noFill/>
                  </a:rPr>
                  <a:t> </a:t>
                </a:r>
              </a:p>
            </p:txBody>
          </p:sp>
        </mc:Fallback>
      </mc:AlternateContent>
      <p:pic>
        <p:nvPicPr>
          <p:cNvPr id="4" name="Picture 3" descr="A graph shows the shaded area under y equals sine of x, which is concave to the x axis, between x equals pi over 4 and x equals 3 pi over 4. ">
            <a:extLst>
              <a:ext uri="{FF2B5EF4-FFF2-40B4-BE49-F238E27FC236}">
                <a16:creationId xmlns:a16="http://schemas.microsoft.com/office/drawing/2014/main" id="{1E13E721-E2A1-4B62-837C-7010F9768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427" y="3589501"/>
            <a:ext cx="3762686" cy="2655714"/>
          </a:xfrm>
          <a:prstGeom prst="rect">
            <a:avLst/>
          </a:prstGeom>
        </p:spPr>
      </p:pic>
    </p:spTree>
    <p:extLst>
      <p:ext uri="{BB962C8B-B14F-4D97-AF65-F5344CB8AC3E}">
        <p14:creationId xmlns:p14="http://schemas.microsoft.com/office/powerpoint/2010/main" val="330295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 of 26)</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703051" y="1371600"/>
            <a:ext cx="10896601" cy="4370567"/>
          </a:xfrm>
        </p:spPr>
        <p:txBody>
          <a:bodyPr>
            <a:noAutofit/>
          </a:bodyPr>
          <a:lstStyle/>
          <a:p>
            <a:pPr marL="12700" marR="12700" indent="0" algn="just">
              <a:lnSpc>
                <a:spcPct val="100000"/>
              </a:lnSpc>
              <a:buNone/>
            </a:pPr>
            <a:r>
              <a:rPr lang="en-US" spc="-5" dirty="0">
                <a:latin typeface="Times New Roman"/>
                <a:cs typeface="Times New Roman"/>
              </a:rPr>
              <a:t>In</a:t>
            </a:r>
            <a:r>
              <a:rPr lang="en-US" spc="-25" dirty="0">
                <a:latin typeface="Times New Roman"/>
                <a:cs typeface="Times New Roman"/>
              </a:rPr>
              <a:t> </a:t>
            </a:r>
            <a:r>
              <a:rPr lang="en-US" spc="-5" dirty="0">
                <a:latin typeface="Times New Roman"/>
                <a:cs typeface="Times New Roman"/>
              </a:rPr>
              <a:t>a</a:t>
            </a:r>
            <a:r>
              <a:rPr lang="en-US" spc="-25" dirty="0">
                <a:latin typeface="Times New Roman"/>
                <a:cs typeface="Times New Roman"/>
              </a:rPr>
              <a:t> </a:t>
            </a:r>
            <a:r>
              <a:rPr lang="en-US" spc="-15" dirty="0">
                <a:latin typeface="Times New Roman"/>
                <a:cs typeface="Times New Roman"/>
              </a:rPr>
              <a:t>m</a:t>
            </a:r>
            <a:r>
              <a:rPr lang="en-US" spc="-5" dirty="0">
                <a:latin typeface="Times New Roman"/>
                <a:cs typeface="Times New Roman"/>
              </a:rPr>
              <a:t>oment,</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ill</a:t>
            </a:r>
            <a:r>
              <a:rPr lang="en-US" spc="-25" dirty="0">
                <a:latin typeface="Times New Roman"/>
                <a:cs typeface="Times New Roman"/>
              </a:rPr>
              <a:t> </a:t>
            </a:r>
            <a:r>
              <a:rPr lang="en-US" spc="-5" dirty="0">
                <a:latin typeface="Times New Roman"/>
                <a:cs typeface="Times New Roman"/>
              </a:rPr>
              <a:t>state</a:t>
            </a:r>
            <a:r>
              <a:rPr lang="en-US" spc="-25" dirty="0">
                <a:latin typeface="Times New Roman"/>
                <a:cs typeface="Times New Roman"/>
              </a:rPr>
              <a:t> </a:t>
            </a:r>
            <a:r>
              <a:rPr lang="en-US" spc="-5" dirty="0">
                <a:latin typeface="Times New Roman"/>
                <a:cs typeface="Times New Roman"/>
              </a:rPr>
              <a:t>formally</a:t>
            </a:r>
            <a:r>
              <a:rPr lang="en-US" spc="-20" dirty="0">
                <a:latin typeface="Times New Roman"/>
                <a:cs typeface="Times New Roman"/>
              </a:rPr>
              <a:t> </a:t>
            </a:r>
            <a:r>
              <a:rPr lang="en-US" spc="-5" dirty="0">
                <a:latin typeface="Times New Roman"/>
                <a:cs typeface="Times New Roman"/>
              </a:rPr>
              <a:t>that</a:t>
            </a:r>
            <a:r>
              <a:rPr lang="en-US" spc="30" dirty="0">
                <a:latin typeface="Times New Roman"/>
                <a:cs typeface="Times New Roman"/>
              </a:rPr>
              <a:t> </a:t>
            </a:r>
            <a:r>
              <a:rPr lang="en-US" i="1" spc="-10" dirty="0">
                <a:latin typeface="Times New Roman"/>
                <a:cs typeface="Times New Roman"/>
              </a:rPr>
              <a:t>L</a:t>
            </a:r>
            <a:r>
              <a:rPr lang="en-US" i="1" spc="55" dirty="0">
                <a:latin typeface="Times New Roman"/>
                <a:cs typeface="Times New Roman"/>
              </a:rPr>
              <a:t> </a:t>
            </a:r>
            <a:r>
              <a:rPr lang="en-US" spc="-5" dirty="0">
                <a:latin typeface="Times New Roman"/>
                <a:cs typeface="Times New Roman"/>
              </a:rPr>
              <a:t>is</a:t>
            </a:r>
            <a:r>
              <a:rPr lang="en-US" spc="-25" dirty="0">
                <a:latin typeface="Times New Roman"/>
                <a:cs typeface="Times New Roman"/>
              </a:rPr>
              <a:t> </a:t>
            </a:r>
            <a:r>
              <a:rPr lang="en-US" spc="-5" dirty="0">
                <a:latin typeface="Times New Roman"/>
                <a:cs typeface="Times New Roman"/>
              </a:rPr>
              <a:t>the</a:t>
            </a:r>
            <a:r>
              <a:rPr lang="en-US" spc="-25" dirty="0">
                <a:latin typeface="Times New Roman"/>
                <a:cs typeface="Times New Roman"/>
              </a:rPr>
              <a:t> </a:t>
            </a:r>
            <a:r>
              <a:rPr lang="en-US" i="1" spc="-5" dirty="0">
                <a:latin typeface="Times New Roman"/>
                <a:cs typeface="Times New Roman"/>
              </a:rPr>
              <a:t>definite</a:t>
            </a:r>
            <a:r>
              <a:rPr lang="en-US" i="1" spc="-20" dirty="0">
                <a:latin typeface="Times New Roman"/>
                <a:cs typeface="Times New Roman"/>
              </a:rPr>
              <a:t> </a:t>
            </a:r>
            <a:r>
              <a:rPr lang="en-US" i="1" spc="-5" dirty="0">
                <a:latin typeface="Times New Roman"/>
                <a:cs typeface="Times New Roman"/>
              </a:rPr>
              <a:t>integral</a:t>
            </a:r>
            <a:r>
              <a:rPr lang="en-US" i="1"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i="1" spc="-5" dirty="0">
                <a:latin typeface="Times New Roman"/>
                <a:cs typeface="Times New Roman"/>
              </a:rPr>
              <a:t>f </a:t>
            </a:r>
            <a:r>
              <a:rPr lang="en-US" spc="-10" dirty="0">
                <a:latin typeface="Times New Roman"/>
                <a:cs typeface="Times New Roman"/>
              </a:rPr>
              <a:t>ove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25" dirty="0">
                <a:latin typeface="Times New Roman"/>
                <a:cs typeface="Times New Roman"/>
              </a:rPr>
              <a:t> </a:t>
            </a:r>
            <a:r>
              <a:rPr lang="en-US" spc="-15" dirty="0">
                <a:latin typeface="Times New Roman"/>
                <a:cs typeface="Times New Roman"/>
              </a:rPr>
              <a:t>B</a:t>
            </a:r>
            <a:r>
              <a:rPr lang="en-US" spc="-5" dirty="0">
                <a:latin typeface="Times New Roman"/>
                <a:cs typeface="Times New Roman"/>
              </a:rPr>
              <a:t>efore </a:t>
            </a:r>
            <a:r>
              <a:rPr lang="en-US" spc="-10" dirty="0">
                <a:latin typeface="Times New Roman"/>
                <a:cs typeface="Times New Roman"/>
              </a:rPr>
              <a:t>doin</a:t>
            </a:r>
            <a:r>
              <a:rPr lang="en-US" spc="-5" dirty="0">
                <a:latin typeface="Times New Roman"/>
                <a:cs typeface="Times New Roman"/>
              </a:rPr>
              <a:t>g</a:t>
            </a:r>
            <a:r>
              <a:rPr lang="en-US" spc="40" dirty="0">
                <a:latin typeface="Times New Roman"/>
                <a:cs typeface="Times New Roman"/>
              </a:rPr>
              <a:t> </a:t>
            </a:r>
            <a:r>
              <a:rPr lang="en-US" spc="-10" dirty="0">
                <a:latin typeface="Times New Roman"/>
                <a:cs typeface="Times New Roman"/>
              </a:rPr>
              <a:t>so</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ntroduc</a:t>
            </a:r>
            <a:r>
              <a:rPr lang="en-US" spc="-5" dirty="0">
                <a:latin typeface="Times New Roman"/>
                <a:cs typeface="Times New Roman"/>
              </a:rPr>
              <a:t>e</a:t>
            </a:r>
            <a:r>
              <a:rPr lang="en-US" spc="40" dirty="0">
                <a:latin typeface="Times New Roman"/>
                <a:cs typeface="Times New Roman"/>
              </a:rPr>
              <a:t> </a:t>
            </a:r>
            <a:r>
              <a:rPr lang="en-US" b="1" i="1" spc="-15" dirty="0">
                <a:latin typeface="Times New Roman"/>
                <a:cs typeface="Times New Roman"/>
              </a:rPr>
              <a:t>Rieman</a:t>
            </a:r>
            <a:r>
              <a:rPr lang="en-US" b="1" i="1" spc="-10" dirty="0">
                <a:latin typeface="Times New Roman"/>
                <a:cs typeface="Times New Roman"/>
              </a:rPr>
              <a:t>n</a:t>
            </a:r>
            <a:r>
              <a:rPr lang="en-US" b="1" i="1" spc="40" dirty="0">
                <a:latin typeface="Times New Roman"/>
                <a:cs typeface="Times New Roman"/>
              </a:rPr>
              <a:t> </a:t>
            </a:r>
            <a:r>
              <a:rPr lang="en-US" b="1" i="1" spc="-15" dirty="0">
                <a:latin typeface="Times New Roman"/>
                <a:cs typeface="Times New Roman"/>
              </a:rPr>
              <a:t>sum</a:t>
            </a:r>
            <a:r>
              <a:rPr lang="en-US" b="1" i="1" spc="-5" dirty="0">
                <a:latin typeface="Times New Roman"/>
                <a:cs typeface="Times New Roman"/>
              </a:rPr>
              <a:t>s</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sums</a:t>
            </a:r>
            <a:r>
              <a:rPr lang="en-US" spc="40" dirty="0">
                <a:latin typeface="Times New Roman"/>
                <a:cs typeface="Times New Roman"/>
              </a:rPr>
              <a:t> </a:t>
            </a:r>
            <a:r>
              <a:rPr lang="en-US" spc="-5" dirty="0">
                <a:latin typeface="Times New Roman"/>
                <a:cs typeface="Times New Roman"/>
              </a:rPr>
              <a:t>that</a:t>
            </a:r>
            <a:r>
              <a:rPr lang="en-US" spc="40" dirty="0">
                <a:latin typeface="Times New Roman"/>
                <a:cs typeface="Times New Roman"/>
              </a:rPr>
              <a:t> </a:t>
            </a:r>
            <a:r>
              <a:rPr lang="en-US" spc="-5" dirty="0">
                <a:latin typeface="Times New Roman"/>
                <a:cs typeface="Times New Roman"/>
              </a:rPr>
              <a:t>are</a:t>
            </a:r>
            <a:r>
              <a:rPr lang="en-US" spc="40" dirty="0">
                <a:latin typeface="Times New Roman"/>
                <a:cs typeface="Times New Roman"/>
              </a:rPr>
              <a:t> </a:t>
            </a:r>
            <a:r>
              <a:rPr lang="en-US" spc="-5" dirty="0">
                <a:latin typeface="Times New Roman"/>
                <a:cs typeface="Times New Roman"/>
              </a:rPr>
              <a:t>structured</a:t>
            </a:r>
            <a:r>
              <a:rPr lang="en-US" spc="40" dirty="0">
                <a:latin typeface="Times New Roman"/>
                <a:cs typeface="Times New Roman"/>
              </a:rPr>
              <a:t> </a:t>
            </a:r>
            <a:r>
              <a:rPr lang="en-US" spc="-5" dirty="0">
                <a:latin typeface="Times New Roman"/>
                <a:cs typeface="Times New Roman"/>
              </a:rPr>
              <a:t>similar</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approxi</a:t>
            </a:r>
            <a:r>
              <a:rPr lang="en-US" spc="-10" dirty="0">
                <a:latin typeface="Times New Roman"/>
                <a:cs typeface="Times New Roman"/>
              </a:rPr>
              <a:t>matin</a:t>
            </a:r>
            <a:r>
              <a:rPr lang="en-US" spc="-5" dirty="0">
                <a:latin typeface="Times New Roman"/>
                <a:cs typeface="Times New Roman"/>
              </a:rPr>
              <a:t>g s</a:t>
            </a:r>
            <a:r>
              <a:rPr lang="en-US" spc="-15" dirty="0">
                <a:latin typeface="Times New Roman"/>
                <a:cs typeface="Times New Roman"/>
              </a:rPr>
              <a:t>um</a:t>
            </a:r>
            <a:r>
              <a:rPr lang="en-US" spc="-5" dirty="0">
                <a:latin typeface="Times New Roman"/>
                <a:cs typeface="Times New Roman"/>
              </a:rPr>
              <a:t>s</a:t>
            </a:r>
            <a:r>
              <a:rPr lang="en-US" spc="50" dirty="0">
                <a:latin typeface="Times New Roman"/>
                <a:cs typeface="Times New Roman"/>
              </a:rPr>
              <a:t> </a:t>
            </a:r>
            <a:r>
              <a:rPr lang="en-US" i="1" spc="-10" dirty="0">
                <a:latin typeface="Times New Roman"/>
                <a:cs typeface="Times New Roman"/>
              </a:rPr>
              <a:t>L</a:t>
            </a:r>
            <a:r>
              <a:rPr lang="en-US" i="1" baseline="-25000" dirty="0">
                <a:latin typeface="Times New Roman"/>
                <a:cs typeface="Times New Roman"/>
              </a:rPr>
              <a:t>N</a:t>
            </a:r>
            <a:r>
              <a:rPr lang="en-US" spc="-5" dirty="0">
                <a:latin typeface="Times New Roman"/>
                <a:cs typeface="Times New Roman"/>
              </a:rPr>
              <a:t>,</a:t>
            </a:r>
            <a:r>
              <a:rPr lang="en-US" spc="80" dirty="0">
                <a:latin typeface="Times New Roman"/>
                <a:cs typeface="Times New Roman"/>
              </a:rPr>
              <a:t> </a:t>
            </a:r>
            <a:r>
              <a:rPr lang="en-US" i="1" spc="50" dirty="0">
                <a:latin typeface="Times New Roman"/>
                <a:cs typeface="Times New Roman"/>
              </a:rPr>
              <a:t>R</a:t>
            </a:r>
            <a:r>
              <a:rPr lang="en-US" i="1" baseline="-25000" dirty="0">
                <a:latin typeface="Times New Roman"/>
                <a:cs typeface="Times New Roman"/>
              </a:rPr>
              <a:t>N</a:t>
            </a:r>
            <a:r>
              <a:rPr lang="en-US" i="1" spc="-75" baseline="-11111" dirty="0">
                <a:latin typeface="Times New Roman"/>
                <a:cs typeface="Times New Roman"/>
              </a:rPr>
              <a:t> </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65" dirty="0">
                <a:latin typeface="Times New Roman"/>
                <a:cs typeface="Times New Roman"/>
              </a:rPr>
              <a:t> </a:t>
            </a:r>
            <a:r>
              <a:rPr lang="en-US" i="1" spc="45" dirty="0">
                <a:latin typeface="Times New Roman"/>
                <a:cs typeface="Times New Roman"/>
              </a:rPr>
              <a:t>M</a:t>
            </a:r>
            <a:r>
              <a:rPr lang="en-US" i="1" baseline="-25000" dirty="0">
                <a:latin typeface="Times New Roman"/>
                <a:cs typeface="Times New Roman"/>
              </a:rPr>
              <a:t>N</a:t>
            </a:r>
            <a:r>
              <a:rPr lang="en-US" i="1" spc="-75" baseline="-25000" dirty="0">
                <a:latin typeface="Times New Roman"/>
                <a:cs typeface="Times New Roman"/>
              </a:rPr>
              <a:t> </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generaliz</a:t>
            </a:r>
            <a:r>
              <a:rPr lang="en-US" spc="-5" dirty="0">
                <a:latin typeface="Times New Roman"/>
                <a:cs typeface="Times New Roman"/>
              </a:rPr>
              <a:t>e t</a:t>
            </a:r>
            <a:r>
              <a:rPr lang="en-US" spc="-10" dirty="0">
                <a:latin typeface="Times New Roman"/>
                <a:cs typeface="Times New Roman"/>
              </a:rPr>
              <a:t>hem.</a:t>
            </a:r>
            <a:endParaRPr lang="en-US" dirty="0">
              <a:latin typeface="Times New Roman"/>
              <a:cs typeface="Times New Roman"/>
            </a:endParaRPr>
          </a:p>
          <a:p>
            <a:pPr marL="12700" marR="12700" indent="0">
              <a:lnSpc>
                <a:spcPct val="100000"/>
              </a:lnSpc>
              <a:buNone/>
            </a:pPr>
            <a:r>
              <a:rPr lang="en-US" spc="-10" dirty="0">
                <a:latin typeface="Times New Roman"/>
                <a:cs typeface="Times New Roman"/>
              </a:rPr>
              <a:t>Recal</a:t>
            </a:r>
            <a:r>
              <a:rPr lang="en-US" spc="-5" dirty="0">
                <a:latin typeface="Times New Roman"/>
                <a:cs typeface="Times New Roman"/>
              </a:rPr>
              <a:t>l</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 </a:t>
            </a:r>
            <a:r>
              <a:rPr lang="en-US" i="1" spc="50" dirty="0">
                <a:latin typeface="Times New Roman"/>
                <a:cs typeface="Times New Roman"/>
              </a:rPr>
              <a:t>R</a:t>
            </a:r>
            <a:r>
              <a:rPr lang="en-US" i="1" baseline="-25000" dirty="0">
                <a:latin typeface="Times New Roman"/>
                <a:cs typeface="Times New Roman"/>
              </a:rPr>
              <a:t>N</a:t>
            </a:r>
            <a:r>
              <a:rPr lang="en-US" i="1" spc="-75" baseline="-11111" dirty="0">
                <a:latin typeface="Times New Roman"/>
                <a:cs typeface="Times New Roman"/>
              </a:rPr>
              <a:t> </a:t>
            </a:r>
            <a:r>
              <a:rPr lang="en-US" spc="-5" dirty="0">
                <a:latin typeface="Times New Roman"/>
                <a:cs typeface="Times New Roman"/>
              </a:rPr>
              <a:t>,</a:t>
            </a:r>
            <a:r>
              <a:rPr lang="en-US" spc="105" dirty="0">
                <a:latin typeface="Times New Roman"/>
                <a:cs typeface="Times New Roman"/>
              </a:rPr>
              <a:t> </a:t>
            </a:r>
            <a:r>
              <a:rPr lang="en-US" i="1" spc="-10" dirty="0">
                <a:latin typeface="Times New Roman"/>
                <a:cs typeface="Times New Roman"/>
              </a:rPr>
              <a:t>L</a:t>
            </a:r>
            <a:r>
              <a:rPr lang="en-US" i="1" baseline="-25000" dirty="0">
                <a:latin typeface="Times New Roman"/>
                <a:cs typeface="Times New Roman"/>
              </a:rPr>
              <a:t>N</a:t>
            </a:r>
            <a:r>
              <a:rPr lang="en-US" i="1" spc="-75" baseline="-11111" dirty="0">
                <a:latin typeface="Times New Roman"/>
                <a:cs typeface="Times New Roman"/>
              </a:rPr>
              <a:t> </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20" dirty="0">
                <a:latin typeface="Times New Roman"/>
                <a:cs typeface="Times New Roman"/>
              </a:rPr>
              <a:t> </a:t>
            </a:r>
            <a:r>
              <a:rPr lang="en-US" i="1" spc="45" dirty="0">
                <a:latin typeface="Times New Roman"/>
                <a:cs typeface="Times New Roman"/>
              </a:rPr>
              <a:t>M</a:t>
            </a:r>
            <a:r>
              <a:rPr lang="en-US" i="1" baseline="-25000" dirty="0">
                <a:latin typeface="Times New Roman"/>
                <a:cs typeface="Times New Roman"/>
              </a:rPr>
              <a:t>N</a:t>
            </a:r>
            <a:r>
              <a:rPr lang="en-US" i="1" baseline="-11111" dirty="0">
                <a:latin typeface="Times New Roman"/>
                <a:cs typeface="Times New Roman"/>
              </a:rPr>
              <a:t> </a:t>
            </a:r>
            <a:r>
              <a:rPr lang="en-US" spc="-10" dirty="0">
                <a:latin typeface="Times New Roman"/>
                <a:cs typeface="Times New Roman"/>
              </a:rPr>
              <a:t>us</a:t>
            </a:r>
            <a:r>
              <a:rPr lang="en-US" spc="-5" dirty="0">
                <a:latin typeface="Times New Roman"/>
                <a:cs typeface="Times New Roman"/>
              </a:rPr>
              <a:t>e</a:t>
            </a:r>
            <a:r>
              <a:rPr lang="en-US" spc="5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ectangle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10" dirty="0">
                <a:latin typeface="Times New Roman"/>
                <a:cs typeface="Times New Roman"/>
              </a:rPr>
              <a:t>equa</a:t>
            </a:r>
            <a:r>
              <a:rPr lang="en-US" spc="-5" dirty="0">
                <a:latin typeface="Times New Roman"/>
                <a:cs typeface="Times New Roman"/>
              </a:rPr>
              <a:t>l</a:t>
            </a:r>
            <a:r>
              <a:rPr lang="en-US" spc="55" dirty="0">
                <a:latin typeface="Times New Roman"/>
                <a:cs typeface="Times New Roman"/>
              </a:rPr>
              <a:t> </a:t>
            </a:r>
            <a:r>
              <a:rPr lang="en-US" spc="-10" dirty="0">
                <a:latin typeface="Times New Roman"/>
                <a:cs typeface="Times New Roman"/>
              </a:rPr>
              <a:t>widt</a:t>
            </a:r>
            <a:r>
              <a:rPr lang="en-US" spc="-5" dirty="0">
                <a:latin typeface="Times New Roman"/>
                <a:cs typeface="Times New Roman"/>
              </a:rPr>
              <a:t>h</a:t>
            </a:r>
            <a:r>
              <a:rPr lang="en-US" spc="50" dirty="0">
                <a:latin typeface="Times New Roman"/>
                <a:cs typeface="Times New Roman"/>
              </a:rPr>
              <a:t> </a:t>
            </a:r>
            <a:r>
              <a:rPr lang="el-GR" spc="-105" dirty="0">
                <a:latin typeface="Segoe UI"/>
                <a:cs typeface="Segoe UI"/>
              </a:rPr>
              <a:t>Δ</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5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hose</a:t>
            </a:r>
            <a:r>
              <a:rPr lang="en-US" spc="50" dirty="0">
                <a:latin typeface="Times New Roman"/>
                <a:cs typeface="Times New Roman"/>
              </a:rPr>
              <a:t> </a:t>
            </a:r>
            <a:r>
              <a:rPr lang="en-US" spc="-5" dirty="0">
                <a:latin typeface="Times New Roman"/>
                <a:cs typeface="Times New Roman"/>
              </a:rPr>
              <a:t>heights</a:t>
            </a:r>
            <a:r>
              <a:rPr lang="en-US" spc="5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at</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5" dirty="0">
                <a:latin typeface="Times New Roman"/>
                <a:cs typeface="Times New Roman"/>
              </a:rPr>
              <a:t>endpoints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55" dirty="0">
                <a:latin typeface="Times New Roman"/>
                <a:cs typeface="Times New Roman"/>
              </a:rPr>
              <a:t> </a:t>
            </a:r>
            <a:r>
              <a:rPr lang="en-US" spc="-15" dirty="0">
                <a:latin typeface="Times New Roman"/>
                <a:cs typeface="Times New Roman"/>
              </a:rPr>
              <a:t>m</a:t>
            </a:r>
            <a:r>
              <a:rPr lang="en-US" spc="-5" dirty="0">
                <a:latin typeface="Times New Roman"/>
                <a:cs typeface="Times New Roman"/>
              </a:rPr>
              <a:t>idpoints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5" dirty="0">
                <a:latin typeface="Times New Roman"/>
                <a:cs typeface="Times New Roman"/>
              </a:rPr>
              <a:t>subintervals.</a:t>
            </a:r>
            <a:r>
              <a:rPr lang="en-US" spc="55" dirty="0">
                <a:latin typeface="Times New Roman"/>
                <a:cs typeface="Times New Roman"/>
              </a:rPr>
              <a:t> </a:t>
            </a:r>
            <a:r>
              <a:rPr lang="en-US" spc="-5" dirty="0">
                <a:latin typeface="Times New Roman"/>
                <a:cs typeface="Times New Roman"/>
              </a:rPr>
              <a:t>In</a:t>
            </a:r>
            <a:r>
              <a:rPr lang="en-US" spc="55" dirty="0">
                <a:latin typeface="Times New Roman"/>
                <a:cs typeface="Times New Roman"/>
              </a:rPr>
              <a:t> </a:t>
            </a:r>
            <a:r>
              <a:rPr lang="en-US" spc="-5" dirty="0">
                <a:latin typeface="Times New Roman"/>
                <a:cs typeface="Times New Roman"/>
              </a:rPr>
              <a:t>Riemann</a:t>
            </a:r>
            <a:r>
              <a:rPr lang="en-US" spc="55" dirty="0">
                <a:latin typeface="Times New Roman"/>
                <a:cs typeface="Times New Roman"/>
              </a:rPr>
              <a:t> </a:t>
            </a:r>
            <a:r>
              <a:rPr lang="en-US" spc="-5" dirty="0">
                <a:latin typeface="Times New Roman"/>
                <a:cs typeface="Times New Roman"/>
              </a:rPr>
              <a:t>sums, </a:t>
            </a:r>
            <a:r>
              <a:rPr lang="en-US" spc="-15" dirty="0">
                <a:latin typeface="Times New Roman"/>
                <a:cs typeface="Times New Roman"/>
              </a:rPr>
              <a:t>w</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rela</a:t>
            </a:r>
            <a:r>
              <a:rPr lang="en-US" spc="-5" dirty="0">
                <a:latin typeface="Times New Roman"/>
                <a:cs typeface="Times New Roman"/>
              </a:rPr>
              <a:t>x</a:t>
            </a:r>
            <a:r>
              <a:rPr lang="en-US" spc="6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hes</a:t>
            </a:r>
            <a:r>
              <a:rPr lang="en-US" spc="-5" dirty="0">
                <a:latin typeface="Times New Roman"/>
                <a:cs typeface="Times New Roman"/>
              </a:rPr>
              <a:t>e</a:t>
            </a:r>
            <a:r>
              <a:rPr lang="en-US" spc="6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equirements</a:t>
            </a:r>
            <a:r>
              <a:rPr lang="en-US" spc="-5" dirty="0">
                <a:latin typeface="Times New Roman"/>
                <a:cs typeface="Times New Roman"/>
              </a:rPr>
              <a:t>:</a:t>
            </a:r>
            <a:r>
              <a:rPr lang="en-US" spc="6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ectangle</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nee</a:t>
            </a:r>
            <a:r>
              <a:rPr lang="en-US" spc="-5" dirty="0">
                <a:latin typeface="Times New Roman"/>
                <a:cs typeface="Times New Roman"/>
              </a:rPr>
              <a:t>d</a:t>
            </a:r>
            <a:r>
              <a:rPr lang="en-US" spc="65"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65"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equa</a:t>
            </a:r>
            <a:r>
              <a:rPr lang="en-US" spc="-5" dirty="0">
                <a:latin typeface="Times New Roman"/>
                <a:cs typeface="Times New Roman"/>
              </a:rPr>
              <a:t>l</a:t>
            </a:r>
            <a:r>
              <a:rPr lang="en-US" spc="65" dirty="0">
                <a:latin typeface="Times New Roman"/>
                <a:cs typeface="Times New Roman"/>
              </a:rPr>
              <a:t> </a:t>
            </a:r>
            <a:r>
              <a:rPr lang="en-US" spc="-10" dirty="0">
                <a:latin typeface="Times New Roman"/>
                <a:cs typeface="Times New Roman"/>
              </a:rPr>
              <a:t>width</a:t>
            </a:r>
            <a:r>
              <a:rPr lang="en-US" spc="-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6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65" dirty="0">
                <a:latin typeface="Times New Roman"/>
                <a:cs typeface="Times New Roman"/>
              </a:rPr>
              <a:t> </a:t>
            </a:r>
            <a:r>
              <a:rPr lang="en-US" spc="-10" dirty="0">
                <a:latin typeface="Times New Roman"/>
                <a:cs typeface="Times New Roman"/>
              </a:rPr>
              <a:t>have an</a:t>
            </a:r>
            <a:r>
              <a:rPr lang="en-US" spc="-5" dirty="0">
                <a:latin typeface="Times New Roman"/>
                <a:cs typeface="Times New Roman"/>
              </a:rPr>
              <a:t>y</a:t>
            </a:r>
            <a:r>
              <a:rPr lang="en-US" spc="85" dirty="0">
                <a:latin typeface="Times New Roman"/>
                <a:cs typeface="Times New Roman"/>
              </a:rPr>
              <a:t> </a:t>
            </a:r>
            <a:r>
              <a:rPr lang="en-US" spc="-10" dirty="0">
                <a:latin typeface="Times New Roman"/>
                <a:cs typeface="Times New Roman"/>
              </a:rPr>
              <a:t>real-numbe</a:t>
            </a:r>
            <a:r>
              <a:rPr lang="en-US" spc="-5" dirty="0">
                <a:latin typeface="Times New Roman"/>
                <a:cs typeface="Times New Roman"/>
              </a:rPr>
              <a:t>r</a:t>
            </a:r>
            <a:r>
              <a:rPr lang="en-US" spc="85"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heigh</a:t>
            </a:r>
            <a:r>
              <a:rPr lang="en-US" spc="-5" dirty="0">
                <a:latin typeface="Times New Roman"/>
                <a:cs typeface="Times New Roman"/>
              </a:rPr>
              <a:t>t</a:t>
            </a:r>
            <a:r>
              <a:rPr lang="en-US" spc="85"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85" dirty="0">
                <a:latin typeface="Times New Roman"/>
                <a:cs typeface="Times New Roman"/>
              </a:rPr>
              <a:t> </a:t>
            </a:r>
            <a:r>
              <a:rPr lang="en-US" spc="-10" dirty="0">
                <a:latin typeface="Times New Roman"/>
                <a:cs typeface="Times New Roman"/>
              </a:rPr>
              <a:t>coul</a:t>
            </a:r>
            <a:r>
              <a:rPr lang="en-US" spc="-5" dirty="0">
                <a:latin typeface="Times New Roman"/>
                <a:cs typeface="Times New Roman"/>
              </a:rPr>
              <a:t>d</a:t>
            </a:r>
            <a:r>
              <a:rPr lang="en-US" spc="8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negative</a:t>
            </a:r>
            <a:r>
              <a:rPr lang="en-US" spc="-5" dirty="0">
                <a:latin typeface="Times New Roman"/>
                <a:cs typeface="Times New Roman"/>
              </a:rPr>
              <a:t>)</a:t>
            </a:r>
            <a:r>
              <a:rPr lang="en-US" spc="85" dirty="0">
                <a:latin typeface="Times New Roman"/>
                <a:cs typeface="Times New Roman"/>
              </a:rPr>
              <a:t> </a:t>
            </a:r>
            <a:r>
              <a:rPr lang="en-US" spc="-15" dirty="0">
                <a:latin typeface="Times New Roman"/>
                <a:cs typeface="Times New Roman"/>
              </a:rPr>
              <a:t>ma</a:t>
            </a:r>
            <a:r>
              <a:rPr lang="en-US" spc="-5" dirty="0">
                <a:latin typeface="Times New Roman"/>
                <a:cs typeface="Times New Roman"/>
              </a:rPr>
              <a:t>y</a:t>
            </a:r>
            <a:r>
              <a:rPr lang="en-US" spc="8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90" dirty="0">
                <a:latin typeface="Times New Roman"/>
                <a:cs typeface="Times New Roman"/>
              </a:rPr>
              <a:t> </a:t>
            </a:r>
            <a:r>
              <a:rPr lang="en-US" i="1" spc="-10" dirty="0">
                <a:latin typeface="Times New Roman"/>
                <a:cs typeface="Times New Roman"/>
              </a:rPr>
              <a:t>an</a:t>
            </a:r>
            <a:r>
              <a:rPr lang="en-US" i="1" spc="-5" dirty="0">
                <a:latin typeface="Times New Roman"/>
                <a:cs typeface="Times New Roman"/>
              </a:rPr>
              <a:t>y</a:t>
            </a:r>
            <a:r>
              <a:rPr lang="en-US" i="1" spc="85"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of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within the subinterval.</a:t>
            </a:r>
          </a:p>
          <a:p>
            <a:pPr marL="12700" marR="12700" indent="0">
              <a:lnSpc>
                <a:spcPct val="100000"/>
              </a:lnSpc>
              <a:buNone/>
            </a:pPr>
            <a:endParaRPr lang="en-US" dirty="0">
              <a:latin typeface="Times New Roman"/>
              <a:cs typeface="Times New Roman"/>
            </a:endParaRPr>
          </a:p>
          <a:p>
            <a:pPr marL="12064" indent="0">
              <a:lnSpc>
                <a:spcPct val="100000"/>
              </a:lnSpc>
              <a:buSzPct val="60000"/>
              <a:buNone/>
              <a:tabLst>
                <a:tab pos="113664" algn="l"/>
              </a:tabLst>
            </a:pPr>
            <a:r>
              <a:rPr lang="en-US" b="1" i="1" spc="-15" dirty="0"/>
              <a:t>Sampl</a:t>
            </a:r>
            <a:r>
              <a:rPr lang="en-US" b="1" i="1" spc="-5" dirty="0"/>
              <a:t>e</a:t>
            </a:r>
            <a:r>
              <a:rPr lang="en-US" b="1" i="1" spc="30" dirty="0"/>
              <a:t> </a:t>
            </a:r>
            <a:r>
              <a:rPr lang="en-US" b="1" i="1" spc="-10" dirty="0"/>
              <a:t>point</a:t>
            </a:r>
            <a:r>
              <a:rPr lang="en-US" b="1" i="1" spc="-5" dirty="0"/>
              <a:t>s</a:t>
            </a:r>
            <a:r>
              <a:rPr lang="en-US" b="1" i="1" spc="30" dirty="0"/>
              <a:t> </a:t>
            </a:r>
            <a:r>
              <a:rPr lang="en-US" i="1" spc="-10" dirty="0"/>
              <a:t>C</a:t>
            </a:r>
            <a:r>
              <a:rPr lang="en-US" i="1" spc="110" dirty="0"/>
              <a:t> </a:t>
            </a:r>
            <a:r>
              <a:rPr lang="en-US" spc="-25" dirty="0"/>
              <a:t>=</a:t>
            </a:r>
            <a:r>
              <a:rPr lang="en-US" spc="-40" dirty="0"/>
              <a:t> </a:t>
            </a:r>
            <a:r>
              <a:rPr lang="en-US" spc="40" dirty="0"/>
              <a:t>{</a:t>
            </a:r>
            <a:r>
              <a:rPr lang="en-US" i="1" spc="-10" dirty="0"/>
              <a:t>c</a:t>
            </a:r>
            <a:r>
              <a:rPr lang="en-US" spc="67" baseline="-25000" dirty="0"/>
              <a:t>1</a:t>
            </a:r>
            <a:r>
              <a:rPr lang="en-US" spc="-5" dirty="0"/>
              <a:t>,</a:t>
            </a:r>
            <a:r>
              <a:rPr lang="en-US" spc="-85" dirty="0"/>
              <a:t> </a:t>
            </a:r>
            <a:r>
              <a:rPr lang="en-US" i="1" spc="215" dirty="0"/>
              <a:t>..</a:t>
            </a:r>
            <a:r>
              <a:rPr lang="en-US" i="1" spc="50" dirty="0"/>
              <a:t>.</a:t>
            </a:r>
            <a:r>
              <a:rPr lang="en-US" i="1" spc="-110" dirty="0"/>
              <a:t> </a:t>
            </a:r>
            <a:r>
              <a:rPr lang="en-US" spc="-5" dirty="0"/>
              <a:t>,</a:t>
            </a:r>
            <a:r>
              <a:rPr lang="en-US" spc="-85" dirty="0"/>
              <a:t> </a:t>
            </a:r>
            <a:r>
              <a:rPr lang="en-US" i="1" spc="45" dirty="0" err="1"/>
              <a:t>c</a:t>
            </a:r>
            <a:r>
              <a:rPr lang="en-US" i="1" baseline="-25000" dirty="0" err="1"/>
              <a:t>N</a:t>
            </a:r>
            <a:r>
              <a:rPr lang="en-US" i="1" spc="-75" baseline="-11111" dirty="0"/>
              <a:t> </a:t>
            </a:r>
            <a:r>
              <a:rPr lang="en-US" spc="40" dirty="0"/>
              <a:t>}</a:t>
            </a:r>
            <a:r>
              <a:rPr lang="en-US" spc="-5" dirty="0"/>
              <a:t>:</a:t>
            </a:r>
            <a:r>
              <a:rPr lang="en-US" spc="30" dirty="0"/>
              <a:t> </a:t>
            </a:r>
            <a:r>
              <a:rPr lang="en-US" i="1" spc="-15" dirty="0"/>
              <a:t>c</a:t>
            </a:r>
            <a:r>
              <a:rPr lang="en-US" i="1" baseline="-25000" dirty="0"/>
              <a:t>i</a:t>
            </a:r>
            <a:r>
              <a:rPr lang="en-US" i="1" baseline="-11111" dirty="0"/>
              <a:t> </a:t>
            </a:r>
            <a:r>
              <a:rPr lang="en-US" spc="-10" dirty="0"/>
              <a:t>belong</a:t>
            </a:r>
            <a:r>
              <a:rPr lang="en-US" spc="-5" dirty="0"/>
              <a:t>s</a:t>
            </a:r>
            <a:r>
              <a:rPr lang="en-US" spc="30" dirty="0"/>
              <a:t> </a:t>
            </a:r>
            <a:r>
              <a:rPr lang="en-US" spc="-10" dirty="0"/>
              <a:t>t</a:t>
            </a:r>
            <a:r>
              <a:rPr lang="en-US" spc="-5" dirty="0"/>
              <a:t>o</a:t>
            </a:r>
            <a:r>
              <a:rPr lang="en-US" spc="30" dirty="0"/>
              <a:t> </a:t>
            </a:r>
            <a:r>
              <a:rPr lang="en-US" spc="-10" dirty="0"/>
              <a:t>th</a:t>
            </a:r>
            <a:r>
              <a:rPr lang="en-US" spc="-5" dirty="0"/>
              <a:t>e</a:t>
            </a:r>
            <a:r>
              <a:rPr lang="en-US" spc="30" dirty="0"/>
              <a:t> </a:t>
            </a:r>
            <a:r>
              <a:rPr lang="en-US" spc="-5" dirty="0"/>
              <a:t>s</a:t>
            </a:r>
            <a:r>
              <a:rPr lang="en-US" spc="-10" dirty="0"/>
              <a:t>ubinterva</a:t>
            </a:r>
            <a:r>
              <a:rPr lang="en-US" spc="-5" dirty="0"/>
              <a:t>l</a:t>
            </a:r>
            <a:r>
              <a:rPr lang="en-US" spc="30" dirty="0"/>
              <a:t> </a:t>
            </a:r>
            <a:r>
              <a:rPr lang="en-US" spc="20" dirty="0"/>
              <a:t>[</a:t>
            </a:r>
            <a:r>
              <a:rPr lang="en-US" i="1" spc="15" dirty="0"/>
              <a:t>x</a:t>
            </a:r>
            <a:r>
              <a:rPr lang="en-US" i="1" baseline="-25000" dirty="0"/>
              <a:t>i</a:t>
            </a:r>
            <a:r>
              <a:rPr lang="en-US" i="1" spc="-172" baseline="-25000" dirty="0"/>
              <a:t> </a:t>
            </a:r>
            <a:r>
              <a:rPr lang="en-US" spc="-22" baseline="-25000" dirty="0"/>
              <a:t>−</a:t>
            </a:r>
            <a:r>
              <a:rPr lang="en-US" spc="75" baseline="-25000" dirty="0"/>
              <a:t>1</a:t>
            </a:r>
            <a:r>
              <a:rPr lang="en-US" spc="-5" dirty="0"/>
              <a:t>,</a:t>
            </a:r>
            <a:r>
              <a:rPr lang="en-US" spc="-60" dirty="0"/>
              <a:t> </a:t>
            </a:r>
            <a:r>
              <a:rPr lang="en-US" i="1" spc="15" dirty="0"/>
              <a:t>x</a:t>
            </a:r>
            <a:r>
              <a:rPr lang="en-US" i="1" baseline="-25000" dirty="0"/>
              <a:t>i</a:t>
            </a:r>
            <a:r>
              <a:rPr lang="en-US" i="1" spc="-97" baseline="-11111" dirty="0"/>
              <a:t> </a:t>
            </a:r>
            <a:r>
              <a:rPr lang="en-US" spc="-5" dirty="0"/>
              <a:t>]</a:t>
            </a:r>
            <a:r>
              <a:rPr lang="en-US" spc="30" dirty="0"/>
              <a:t> </a:t>
            </a:r>
            <a:r>
              <a:rPr lang="en-US" spc="-5" dirty="0"/>
              <a:t>for</a:t>
            </a:r>
            <a:r>
              <a:rPr lang="en-US" spc="30" dirty="0"/>
              <a:t> </a:t>
            </a:r>
            <a:r>
              <a:rPr lang="en-US" spc="-10" dirty="0"/>
              <a:t>a</a:t>
            </a:r>
            <a:r>
              <a:rPr lang="en-US" spc="-5" dirty="0"/>
              <a:t>ll</a:t>
            </a:r>
            <a:endParaRPr lang="en-US" dirty="0"/>
          </a:p>
          <a:p>
            <a:pPr marL="0" indent="0">
              <a:lnSpc>
                <a:spcPct val="100000"/>
              </a:lnSpc>
              <a:buNone/>
            </a:pPr>
            <a:r>
              <a:rPr lang="en-US" i="1" spc="-5" dirty="0" err="1"/>
              <a:t>i</a:t>
            </a:r>
            <a:r>
              <a:rPr lang="en-US" i="1" spc="120" dirty="0"/>
              <a:t> </a:t>
            </a:r>
            <a:r>
              <a:rPr lang="en-US" spc="-25" dirty="0"/>
              <a:t>=</a:t>
            </a:r>
            <a:r>
              <a:rPr lang="en-US" spc="-40" dirty="0"/>
              <a:t> </a:t>
            </a:r>
            <a:r>
              <a:rPr lang="en-US" spc="-10" dirty="0"/>
              <a:t>1</a:t>
            </a:r>
            <a:r>
              <a:rPr lang="en-US" spc="-5" dirty="0"/>
              <a:t>,</a:t>
            </a:r>
            <a:r>
              <a:rPr lang="en-US" spc="-85" dirty="0"/>
              <a:t> </a:t>
            </a:r>
            <a:r>
              <a:rPr lang="en-US" i="1" spc="215" dirty="0"/>
              <a:t>..</a:t>
            </a:r>
            <a:r>
              <a:rPr lang="en-US" i="1" spc="50" dirty="0"/>
              <a:t>.</a:t>
            </a:r>
            <a:r>
              <a:rPr lang="en-US" i="1" spc="-110" dirty="0"/>
              <a:t> </a:t>
            </a:r>
            <a:r>
              <a:rPr lang="en-US" spc="-5" dirty="0"/>
              <a:t>,</a:t>
            </a:r>
            <a:r>
              <a:rPr lang="en-US" spc="-20" dirty="0"/>
              <a:t> </a:t>
            </a:r>
            <a:r>
              <a:rPr lang="en-US" i="1" spc="-10" dirty="0"/>
              <a:t>N</a:t>
            </a:r>
            <a:r>
              <a:rPr lang="en-US" spc="-5" dirty="0"/>
              <a:t> (</a:t>
            </a:r>
            <a:r>
              <a:rPr lang="en-US" spc="-10" dirty="0"/>
              <a:t>an</a:t>
            </a:r>
            <a:r>
              <a:rPr lang="en-US" spc="-5" dirty="0"/>
              <a:t>d </a:t>
            </a:r>
            <a:r>
              <a:rPr lang="en-US" spc="-10" dirty="0"/>
              <a:t>coul</a:t>
            </a:r>
            <a:r>
              <a:rPr lang="en-US" spc="-5" dirty="0"/>
              <a:t>d </a:t>
            </a:r>
            <a:r>
              <a:rPr lang="en-US" spc="-10" dirty="0"/>
              <a:t>b</a:t>
            </a:r>
            <a:r>
              <a:rPr lang="en-US" spc="-5" dirty="0"/>
              <a:t>e </a:t>
            </a:r>
            <a:r>
              <a:rPr lang="en-US" spc="-10" dirty="0"/>
              <a:t>an</a:t>
            </a:r>
            <a:r>
              <a:rPr lang="en-US" spc="-5" dirty="0"/>
              <a:t>y </a:t>
            </a:r>
            <a:r>
              <a:rPr lang="en-US" spc="-10" dirty="0"/>
              <a:t>poin</a:t>
            </a:r>
            <a:r>
              <a:rPr lang="en-US" spc="-5" dirty="0"/>
              <a:t>t </a:t>
            </a:r>
            <a:r>
              <a:rPr lang="en-US" spc="-10" dirty="0"/>
              <a:t>i</a:t>
            </a:r>
            <a:r>
              <a:rPr lang="en-US" spc="-5" dirty="0"/>
              <a:t>n </a:t>
            </a:r>
            <a:r>
              <a:rPr lang="en-US" spc="-10" dirty="0"/>
              <a:t>th</a:t>
            </a:r>
            <a:r>
              <a:rPr lang="en-US" spc="-5" dirty="0"/>
              <a:t>e s</a:t>
            </a:r>
            <a:r>
              <a:rPr lang="en-US" spc="-10" dirty="0"/>
              <a:t>ubinterval). Se</a:t>
            </a:r>
            <a:r>
              <a:rPr lang="en-US" spc="-5" dirty="0"/>
              <a:t>e </a:t>
            </a:r>
            <a:r>
              <a:rPr lang="en-US" spc="-10" dirty="0"/>
              <a:t>Figure</a:t>
            </a:r>
            <a:r>
              <a:rPr lang="en-US" spc="-5" dirty="0"/>
              <a:t>s 1 </a:t>
            </a:r>
            <a:r>
              <a:rPr lang="en-US" spc="-10" dirty="0"/>
              <a:t>an</a:t>
            </a:r>
            <a:r>
              <a:rPr lang="en-US" spc="-5" dirty="0"/>
              <a:t>d </a:t>
            </a:r>
            <a:r>
              <a:rPr lang="en-US" spc="-10" dirty="0"/>
              <a:t>2(A)</a:t>
            </a:r>
            <a:r>
              <a:rPr lang="en-US" spc="-5" dirty="0"/>
              <a:t>. </a:t>
            </a:r>
            <a:r>
              <a:rPr lang="en-US" spc="-15" dirty="0"/>
              <a:t>Th</a:t>
            </a:r>
            <a:r>
              <a:rPr lang="en-US" spc="-5" dirty="0"/>
              <a:t>e </a:t>
            </a:r>
            <a:r>
              <a:rPr lang="en-US" spc="-10" dirty="0"/>
              <a:t>lengt</a:t>
            </a:r>
            <a:r>
              <a:rPr lang="en-US" spc="-5" dirty="0"/>
              <a:t>h </a:t>
            </a:r>
            <a:r>
              <a:rPr lang="en-US" spc="-10" dirty="0"/>
              <a:t>o</a:t>
            </a:r>
            <a:r>
              <a:rPr lang="en-US" spc="-5" dirty="0"/>
              <a:t>f t</a:t>
            </a:r>
            <a:r>
              <a:rPr lang="en-US" spc="-10" dirty="0"/>
              <a:t>h</a:t>
            </a:r>
            <a:r>
              <a:rPr lang="en-US" spc="-5" dirty="0"/>
              <a:t>e</a:t>
            </a:r>
            <a:r>
              <a:rPr lang="en-US" spc="-10" dirty="0"/>
              <a:t> </a:t>
            </a:r>
            <a:r>
              <a:rPr lang="en-US" i="1" spc="-5" dirty="0" err="1"/>
              <a:t>i</a:t>
            </a:r>
            <a:r>
              <a:rPr lang="en-US" spc="-5" dirty="0" err="1"/>
              <a:t>th</a:t>
            </a:r>
            <a:r>
              <a:rPr lang="en-US" spc="-5" dirty="0"/>
              <a:t> subinterval </a:t>
            </a:r>
            <a:r>
              <a:rPr lang="en-US" spc="20" dirty="0"/>
              <a:t>[</a:t>
            </a:r>
            <a:r>
              <a:rPr lang="en-US" i="1" spc="15" dirty="0"/>
              <a:t>x</a:t>
            </a:r>
            <a:r>
              <a:rPr lang="en-US" i="1" baseline="-25000" dirty="0"/>
              <a:t>i</a:t>
            </a:r>
            <a:r>
              <a:rPr lang="en-US" spc="-22" baseline="-25000" dirty="0"/>
              <a:t>−</a:t>
            </a:r>
            <a:r>
              <a:rPr lang="en-US" baseline="-25000" dirty="0"/>
              <a:t>1</a:t>
            </a:r>
            <a:r>
              <a:rPr lang="en-US" spc="-5" dirty="0"/>
              <a:t>,</a:t>
            </a:r>
            <a:r>
              <a:rPr lang="en-US" spc="-60" dirty="0"/>
              <a:t> </a:t>
            </a:r>
            <a:r>
              <a:rPr lang="en-US" i="1" spc="-5" dirty="0"/>
              <a:t>x</a:t>
            </a:r>
            <a:r>
              <a:rPr lang="en-US" i="1" spc="-5" baseline="-25000" dirty="0"/>
              <a:t>i</a:t>
            </a:r>
            <a:r>
              <a:rPr lang="en-US" spc="-5" dirty="0"/>
              <a:t>] is </a:t>
            </a:r>
            <a:r>
              <a:rPr lang="el-GR" spc="-105" dirty="0"/>
              <a:t>Δ</a:t>
            </a:r>
            <a:r>
              <a:rPr lang="en-US" i="1" spc="15" dirty="0"/>
              <a:t>x</a:t>
            </a:r>
            <a:r>
              <a:rPr lang="en-US" i="1" baseline="-25000" dirty="0"/>
              <a:t>i</a:t>
            </a:r>
            <a:r>
              <a:rPr lang="en-US" i="1" baseline="-11111" dirty="0"/>
              <a:t> </a:t>
            </a:r>
            <a:r>
              <a:rPr lang="en-US" spc="-25" dirty="0"/>
              <a:t>=</a:t>
            </a:r>
            <a:r>
              <a:rPr lang="en-US" spc="-15" dirty="0"/>
              <a:t> </a:t>
            </a:r>
            <a:r>
              <a:rPr lang="en-US" i="1" spc="15" dirty="0"/>
              <a:t>x</a:t>
            </a:r>
            <a:r>
              <a:rPr lang="en-US" i="1" baseline="-25000" dirty="0"/>
              <a:t>i</a:t>
            </a:r>
            <a:r>
              <a:rPr lang="en-US" i="1" baseline="-11111" dirty="0"/>
              <a:t> </a:t>
            </a:r>
            <a:r>
              <a:rPr lang="en-US" spc="-185" dirty="0"/>
              <a:t>−</a:t>
            </a:r>
            <a:r>
              <a:rPr lang="en-US" spc="-70" dirty="0"/>
              <a:t> </a:t>
            </a:r>
            <a:r>
              <a:rPr lang="en-US" i="1" spc="15" dirty="0"/>
              <a:t>x</a:t>
            </a:r>
            <a:r>
              <a:rPr lang="en-US" i="1" baseline="-25000" dirty="0"/>
              <a:t>i-</a:t>
            </a:r>
            <a:r>
              <a:rPr lang="en-US" baseline="-25000" dirty="0"/>
              <a:t>1</a:t>
            </a:r>
          </a:p>
          <a:p>
            <a:pPr marL="36900" indent="0">
              <a:lnSpc>
                <a:spcPct val="100000"/>
              </a:lnSpc>
              <a:buNone/>
            </a:pPr>
            <a:endParaRPr lang="en-US" b="1" dirty="0"/>
          </a:p>
        </p:txBody>
      </p:sp>
    </p:spTree>
    <p:extLst>
      <p:ext uri="{BB962C8B-B14F-4D97-AF65-F5344CB8AC3E}">
        <p14:creationId xmlns:p14="http://schemas.microsoft.com/office/powerpoint/2010/main" val="3278674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 of 26)</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spc="-15" dirty="0"/>
              <a:t>Th</a:t>
            </a:r>
            <a:r>
              <a:rPr lang="en-US" spc="-5" dirty="0"/>
              <a:t>e </a:t>
            </a:r>
            <a:r>
              <a:rPr lang="en-US" b="1" i="1" spc="-10" dirty="0"/>
              <a:t>norm</a:t>
            </a:r>
            <a:r>
              <a:rPr lang="en-US" b="1" spc="-10" dirty="0"/>
              <a:t> </a:t>
            </a:r>
            <a:r>
              <a:rPr lang="en-US" spc="-5" dirty="0"/>
              <a:t>of the partition</a:t>
            </a:r>
            <a:r>
              <a:rPr lang="en-US" spc="85" dirty="0"/>
              <a:t> </a:t>
            </a:r>
            <a:r>
              <a:rPr lang="en-US" i="1" spc="70" dirty="0"/>
              <a:t>P</a:t>
            </a:r>
            <a:r>
              <a:rPr lang="en-US" spc="-5" dirty="0"/>
              <a:t>, </a:t>
            </a:r>
            <a:r>
              <a:rPr lang="en-US" spc="-10" dirty="0"/>
              <a:t>denote</a:t>
            </a:r>
            <a:r>
              <a:rPr lang="en-US" spc="-5" dirty="0"/>
              <a:t>d </a:t>
            </a:r>
            <a:r>
              <a:rPr lang="en-US" spc="204" dirty="0"/>
              <a:t>||</a:t>
            </a:r>
            <a:r>
              <a:rPr lang="en-US" spc="-229" dirty="0"/>
              <a:t> </a:t>
            </a:r>
            <a:r>
              <a:rPr lang="en-US" i="1" spc="70" dirty="0"/>
              <a:t>P</a:t>
            </a:r>
            <a:r>
              <a:rPr lang="en-US" spc="200" dirty="0"/>
              <a:t>||</a:t>
            </a:r>
            <a:r>
              <a:rPr lang="en-US" spc="-5" dirty="0"/>
              <a:t>, is t</a:t>
            </a:r>
            <a:r>
              <a:rPr lang="en-US" spc="-10" dirty="0"/>
              <a:t>h</a:t>
            </a:r>
            <a:r>
              <a:rPr lang="en-US" spc="-5" dirty="0"/>
              <a:t>e </a:t>
            </a:r>
            <a:r>
              <a:rPr lang="en-US" spc="-15" dirty="0"/>
              <a:t>maximu</a:t>
            </a:r>
            <a:r>
              <a:rPr lang="en-US" spc="-10" dirty="0"/>
              <a:t>m o</a:t>
            </a:r>
            <a:r>
              <a:rPr lang="en-US" spc="-5" dirty="0"/>
              <a:t>f t</a:t>
            </a:r>
            <a:r>
              <a:rPr lang="en-US" spc="-10" dirty="0"/>
              <a:t>h</a:t>
            </a:r>
            <a:r>
              <a:rPr lang="en-US" spc="-5" dirty="0"/>
              <a:t>e </a:t>
            </a:r>
            <a:r>
              <a:rPr lang="en-US" spc="-10" dirty="0"/>
              <a:t>length</a:t>
            </a:r>
            <a:r>
              <a:rPr lang="en-US" spc="-5" dirty="0"/>
              <a:t>s </a:t>
            </a:r>
            <a:r>
              <a:rPr lang="en-US" spc="-105" dirty="0">
                <a:latin typeface="Cambria Math" panose="02040503050406030204" pitchFamily="18" charset="0"/>
                <a:ea typeface="Cambria Math" panose="02040503050406030204" pitchFamily="18" charset="0"/>
              </a:rPr>
              <a:t>∆</a:t>
            </a:r>
            <a:r>
              <a:rPr lang="en-US" i="1" spc="15" dirty="0"/>
              <a:t>x</a:t>
            </a:r>
            <a:r>
              <a:rPr lang="en-US" i="1" baseline="-25000" dirty="0"/>
              <a:t>i</a:t>
            </a:r>
            <a:r>
              <a:rPr lang="en-US" i="1" spc="-97" baseline="-11111" dirty="0"/>
              <a:t> </a:t>
            </a:r>
            <a:r>
              <a:rPr lang="en-US" spc="-5" dirty="0"/>
              <a:t>.</a:t>
            </a:r>
            <a:endParaRPr lang="en-US" dirty="0"/>
          </a:p>
          <a:p>
            <a:pPr marL="12700" marR="12700" indent="0" algn="just">
              <a:lnSpc>
                <a:spcPct val="100000"/>
              </a:lnSpc>
              <a:spcBef>
                <a:spcPts val="35"/>
              </a:spcBef>
              <a:buNone/>
            </a:pPr>
            <a:r>
              <a:rPr lang="en-US" spc="-10" dirty="0"/>
              <a:t>Give</a:t>
            </a:r>
            <a:r>
              <a:rPr lang="en-US" spc="-5" dirty="0"/>
              <a:t>n</a:t>
            </a:r>
            <a:r>
              <a:rPr lang="en-US" spc="120" dirty="0"/>
              <a:t> </a:t>
            </a:r>
            <a:r>
              <a:rPr lang="en-US" i="1" spc="-10" dirty="0"/>
              <a:t>P</a:t>
            </a:r>
            <a:r>
              <a:rPr lang="en-US" i="1" spc="114" dirty="0"/>
              <a:t> </a:t>
            </a:r>
            <a:r>
              <a:rPr lang="en-US" spc="-10" dirty="0"/>
              <a:t>an</a:t>
            </a:r>
            <a:r>
              <a:rPr lang="en-US" spc="-5" dirty="0"/>
              <a:t>d</a:t>
            </a:r>
            <a:r>
              <a:rPr lang="en-US" spc="30" dirty="0"/>
              <a:t> </a:t>
            </a:r>
            <a:r>
              <a:rPr lang="en-US" i="1" spc="75" dirty="0"/>
              <a:t>C</a:t>
            </a:r>
            <a:r>
              <a:rPr lang="en-US" spc="-5" dirty="0"/>
              <a:t>,</a:t>
            </a:r>
            <a:r>
              <a:rPr lang="en-US" spc="35" dirty="0"/>
              <a:t> </a:t>
            </a:r>
            <a:r>
              <a:rPr lang="en-US" spc="-10" dirty="0"/>
              <a:t>a</a:t>
            </a:r>
            <a:r>
              <a:rPr lang="en-US" spc="-5" dirty="0"/>
              <a:t>s</a:t>
            </a:r>
            <a:r>
              <a:rPr lang="en-US" spc="35" dirty="0"/>
              <a:t> </a:t>
            </a:r>
            <a:r>
              <a:rPr lang="en-US" spc="-15" dirty="0"/>
              <a:t>F</a:t>
            </a:r>
            <a:r>
              <a:rPr lang="en-US" spc="-5" dirty="0"/>
              <a:t>igure</a:t>
            </a:r>
            <a:r>
              <a:rPr lang="en-US" spc="35" dirty="0"/>
              <a:t> </a:t>
            </a:r>
            <a:r>
              <a:rPr lang="en-US" spc="-10" dirty="0"/>
              <a:t>2</a:t>
            </a:r>
            <a:r>
              <a:rPr lang="en-US" spc="-5" dirty="0"/>
              <a:t>(B)</a:t>
            </a:r>
            <a:r>
              <a:rPr lang="en-US" spc="35" dirty="0"/>
              <a:t> </a:t>
            </a:r>
            <a:r>
              <a:rPr lang="en-US" spc="-5" dirty="0"/>
              <a:t>illustrates,</a:t>
            </a:r>
            <a:r>
              <a:rPr lang="en-US" spc="35" dirty="0"/>
              <a:t> </a:t>
            </a:r>
            <a:r>
              <a:rPr lang="en-US" spc="-5" dirty="0"/>
              <a:t>on</a:t>
            </a:r>
            <a:r>
              <a:rPr lang="en-US" spc="35" dirty="0"/>
              <a:t> </a:t>
            </a:r>
            <a:r>
              <a:rPr lang="en-US" spc="-5" dirty="0"/>
              <a:t>each</a:t>
            </a:r>
            <a:r>
              <a:rPr lang="en-US" spc="35" dirty="0"/>
              <a:t> </a:t>
            </a:r>
            <a:r>
              <a:rPr lang="en-US" spc="-5" dirty="0"/>
              <a:t>subinterval</a:t>
            </a:r>
            <a:r>
              <a:rPr lang="en-US" spc="35" dirty="0"/>
              <a:t> </a:t>
            </a:r>
            <a:r>
              <a:rPr lang="en-US" spc="20" dirty="0"/>
              <a:t>[</a:t>
            </a:r>
            <a:r>
              <a:rPr lang="en-US" i="1" spc="15" dirty="0"/>
              <a:t>x</a:t>
            </a:r>
            <a:r>
              <a:rPr lang="en-US" i="1" baseline="-25000" dirty="0"/>
              <a:t>i</a:t>
            </a:r>
            <a:r>
              <a:rPr lang="en-US" spc="-209" baseline="-25000" dirty="0"/>
              <a:t>−</a:t>
            </a:r>
            <a:r>
              <a:rPr lang="en-US" spc="75" baseline="-25000" dirty="0"/>
              <a:t>1</a:t>
            </a:r>
            <a:r>
              <a:rPr lang="en-US" spc="-5" dirty="0"/>
              <a:t>,</a:t>
            </a:r>
            <a:r>
              <a:rPr lang="en-US" spc="-60" dirty="0"/>
              <a:t> </a:t>
            </a:r>
            <a:r>
              <a:rPr lang="en-US" i="1" spc="15" dirty="0"/>
              <a:t>x</a:t>
            </a:r>
            <a:r>
              <a:rPr lang="en-US" i="1" baseline="-25000" dirty="0"/>
              <a:t>i</a:t>
            </a:r>
            <a:r>
              <a:rPr lang="en-US" i="1" spc="-97" baseline="-11111" dirty="0"/>
              <a:t> </a:t>
            </a:r>
            <a:r>
              <a:rPr lang="en-US" spc="-5" dirty="0"/>
              <a:t>]</a:t>
            </a:r>
            <a:r>
              <a:rPr lang="en-US" spc="35" dirty="0"/>
              <a:t> </a:t>
            </a:r>
            <a:r>
              <a:rPr lang="en-US" spc="-15" dirty="0"/>
              <a:t>w</a:t>
            </a:r>
            <a:r>
              <a:rPr lang="en-US" spc="-5" dirty="0"/>
              <a:t>e</a:t>
            </a:r>
            <a:r>
              <a:rPr lang="en-US" spc="35" dirty="0"/>
              <a:t> </a:t>
            </a:r>
            <a:r>
              <a:rPr lang="en-US" spc="-10" dirty="0"/>
              <a:t>hav</a:t>
            </a:r>
            <a:r>
              <a:rPr lang="en-US" spc="-5" dirty="0"/>
              <a:t>e</a:t>
            </a:r>
            <a:r>
              <a:rPr lang="en-US" spc="35" dirty="0"/>
              <a:t> </a:t>
            </a:r>
            <a:r>
              <a:rPr lang="en-US" spc="-5" dirty="0"/>
              <a:t>a </a:t>
            </a:r>
            <a:r>
              <a:rPr lang="en-US" spc="-10" dirty="0"/>
              <a:t>rectangl</a:t>
            </a:r>
            <a:r>
              <a:rPr lang="en-US" spc="-5" dirty="0"/>
              <a:t>e</a:t>
            </a:r>
            <a:r>
              <a:rPr lang="en-US" spc="40" dirty="0"/>
              <a:t> </a:t>
            </a:r>
            <a:r>
              <a:rPr lang="en-US" spc="-15" dirty="0"/>
              <a:t>whos</a:t>
            </a:r>
            <a:r>
              <a:rPr lang="en-US" spc="-5" dirty="0"/>
              <a:t>e</a:t>
            </a:r>
            <a:r>
              <a:rPr lang="en-US" spc="40" dirty="0"/>
              <a:t> </a:t>
            </a:r>
            <a:r>
              <a:rPr lang="en-US" spc="-10" dirty="0"/>
              <a:t>heigh</a:t>
            </a:r>
            <a:r>
              <a:rPr lang="en-US" spc="-5" dirty="0"/>
              <a:t>t</a:t>
            </a:r>
            <a:r>
              <a:rPr lang="en-US" spc="45" dirty="0"/>
              <a:t> </a:t>
            </a:r>
            <a:r>
              <a:rPr lang="en-US" spc="-10" dirty="0"/>
              <a:t>i</a:t>
            </a:r>
            <a:r>
              <a:rPr lang="en-US" spc="-5" dirty="0"/>
              <a:t>s </a:t>
            </a:r>
            <a:r>
              <a:rPr lang="en-US" i="1" spc="-5" dirty="0"/>
              <a:t>f</a:t>
            </a:r>
            <a:r>
              <a:rPr lang="en-US" i="1" spc="-45" dirty="0"/>
              <a:t> </a:t>
            </a:r>
            <a:r>
              <a:rPr lang="en-US" spc="-5" dirty="0"/>
              <a:t>(</a:t>
            </a:r>
            <a:r>
              <a:rPr lang="en-US" i="1" spc="-15" dirty="0"/>
              <a:t>c</a:t>
            </a:r>
            <a:r>
              <a:rPr lang="en-US" i="1" baseline="-11111" dirty="0"/>
              <a:t>i</a:t>
            </a:r>
            <a:r>
              <a:rPr lang="en-US" i="1" spc="-97" baseline="-11111" dirty="0"/>
              <a:t> </a:t>
            </a:r>
            <a:r>
              <a:rPr lang="en-US" spc="-5" dirty="0"/>
              <a:t>).</a:t>
            </a:r>
            <a:r>
              <a:rPr lang="en-US" spc="40" dirty="0"/>
              <a:t> </a:t>
            </a:r>
            <a:r>
              <a:rPr lang="en-US" spc="-10" dirty="0"/>
              <a:t>We</a:t>
            </a:r>
            <a:r>
              <a:rPr lang="en-US" spc="40" dirty="0"/>
              <a:t> </a:t>
            </a:r>
            <a:r>
              <a:rPr lang="en-US" spc="-10" dirty="0"/>
              <a:t>a</a:t>
            </a:r>
            <a:r>
              <a:rPr lang="en-US" spc="-5" dirty="0"/>
              <a:t>llow</a:t>
            </a:r>
            <a:r>
              <a:rPr lang="en-US" spc="40" dirty="0"/>
              <a:t> </a:t>
            </a:r>
            <a:r>
              <a:rPr lang="en-US" spc="-5" dirty="0"/>
              <a:t>the</a:t>
            </a:r>
            <a:r>
              <a:rPr lang="en-US" spc="40" dirty="0"/>
              <a:t> </a:t>
            </a:r>
            <a:r>
              <a:rPr lang="en-US" spc="-5" dirty="0"/>
              <a:t>possibility</a:t>
            </a:r>
            <a:r>
              <a:rPr lang="en-US" spc="40" dirty="0"/>
              <a:t> </a:t>
            </a:r>
            <a:r>
              <a:rPr lang="en-US" spc="-5" dirty="0"/>
              <a:t>that </a:t>
            </a:r>
            <a:r>
              <a:rPr lang="en-US" i="1" spc="-5" dirty="0"/>
              <a:t>f</a:t>
            </a:r>
            <a:r>
              <a:rPr lang="en-US" i="1" spc="-45" dirty="0"/>
              <a:t> </a:t>
            </a:r>
            <a:r>
              <a:rPr lang="en-US" spc="-5" dirty="0"/>
              <a:t>(</a:t>
            </a:r>
            <a:r>
              <a:rPr lang="en-US" i="1" spc="-15" dirty="0"/>
              <a:t>c</a:t>
            </a:r>
            <a:r>
              <a:rPr lang="en-US" i="1" baseline="-11111" dirty="0"/>
              <a:t>i</a:t>
            </a:r>
            <a:r>
              <a:rPr lang="en-US" i="1" spc="-97" baseline="-11111" dirty="0"/>
              <a:t> </a:t>
            </a:r>
            <a:r>
              <a:rPr lang="en-US" spc="-5" dirty="0"/>
              <a:t>)</a:t>
            </a:r>
            <a:r>
              <a:rPr lang="en-US" spc="25" dirty="0"/>
              <a:t> </a:t>
            </a:r>
            <a:r>
              <a:rPr lang="en-US" i="1" spc="85" dirty="0"/>
              <a:t>&lt; </a:t>
            </a:r>
            <a:r>
              <a:rPr lang="en-US" spc="-10" dirty="0"/>
              <a:t>0</a:t>
            </a:r>
            <a:r>
              <a:rPr lang="en-US" spc="-5" dirty="0"/>
              <a:t>.</a:t>
            </a:r>
            <a:r>
              <a:rPr lang="en-US" spc="40" dirty="0"/>
              <a:t> </a:t>
            </a:r>
            <a:r>
              <a:rPr lang="en-US" spc="-15" dirty="0"/>
              <a:t>Fo</a:t>
            </a:r>
            <a:r>
              <a:rPr lang="en-US" spc="-5" dirty="0"/>
              <a:t>r</a:t>
            </a:r>
            <a:r>
              <a:rPr lang="en-US" spc="40" dirty="0"/>
              <a:t> </a:t>
            </a:r>
            <a:r>
              <a:rPr lang="en-US" spc="-10" dirty="0"/>
              <a:t>eac</a:t>
            </a:r>
            <a:r>
              <a:rPr lang="en-US" spc="-5" dirty="0"/>
              <a:t>h</a:t>
            </a:r>
            <a:r>
              <a:rPr lang="en-US" spc="40" dirty="0"/>
              <a:t> </a:t>
            </a:r>
            <a:r>
              <a:rPr lang="en-US" spc="-10" dirty="0"/>
              <a:t>rectangle</a:t>
            </a:r>
            <a:r>
              <a:rPr lang="en-US" spc="-5" dirty="0"/>
              <a:t>, </a:t>
            </a:r>
            <a:r>
              <a:rPr lang="en-US" spc="-15" dirty="0"/>
              <a:t>w</a:t>
            </a:r>
            <a:r>
              <a:rPr lang="en-US" spc="-5" dirty="0"/>
              <a:t>e </a:t>
            </a:r>
            <a:r>
              <a:rPr lang="en-US" spc="-10" dirty="0"/>
              <a:t>refe</a:t>
            </a:r>
            <a:r>
              <a:rPr lang="en-US" spc="-5" dirty="0"/>
              <a:t>r to </a:t>
            </a:r>
            <a:r>
              <a:rPr lang="en-US" i="1" spc="-5" dirty="0"/>
              <a:t>f</a:t>
            </a:r>
            <a:r>
              <a:rPr lang="en-US" spc="-5" dirty="0"/>
              <a:t>(</a:t>
            </a:r>
            <a:r>
              <a:rPr lang="en-US" i="1" spc="-15" dirty="0"/>
              <a:t>c</a:t>
            </a:r>
            <a:r>
              <a:rPr lang="en-US" i="1" baseline="-25000" dirty="0"/>
              <a:t>i</a:t>
            </a:r>
            <a:r>
              <a:rPr lang="en-US" i="1" spc="-97" baseline="-11111" dirty="0"/>
              <a:t> </a:t>
            </a:r>
            <a:r>
              <a:rPr lang="en-US" spc="-5" dirty="0"/>
              <a:t>)</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15" dirty="0"/>
              <a:t>x</a:t>
            </a:r>
            <a:r>
              <a:rPr lang="en-US" i="1" baseline="-25000" dirty="0"/>
              <a:t>i </a:t>
            </a:r>
            <a:r>
              <a:rPr lang="en-US" spc="-5" dirty="0"/>
              <a:t>as its </a:t>
            </a:r>
            <a:r>
              <a:rPr lang="en-US" b="1" i="1" spc="-10" dirty="0"/>
              <a:t>signed</a:t>
            </a:r>
            <a:r>
              <a:rPr lang="en-US" b="1" i="1" spc="-5" dirty="0"/>
              <a:t> </a:t>
            </a:r>
            <a:r>
              <a:rPr lang="en-US" b="1" i="1" spc="-10" dirty="0"/>
              <a:t>are</a:t>
            </a:r>
            <a:r>
              <a:rPr lang="en-US" b="1" i="1" spc="-5" dirty="0"/>
              <a:t>a</a:t>
            </a:r>
            <a:r>
              <a:rPr lang="en-US" spc="-5" dirty="0"/>
              <a:t>. </a:t>
            </a:r>
            <a:r>
              <a:rPr lang="en-US" spc="-10" dirty="0"/>
              <a:t>Not</a:t>
            </a:r>
            <a:r>
              <a:rPr lang="en-US" spc="-5" dirty="0"/>
              <a:t>e t</a:t>
            </a:r>
            <a:r>
              <a:rPr lang="en-US" spc="-10" dirty="0"/>
              <a:t>hat</a:t>
            </a:r>
            <a:endParaRPr lang="en-US" dirty="0"/>
          </a:p>
          <a:p>
            <a:pPr marL="0" indent="0">
              <a:lnSpc>
                <a:spcPct val="100000"/>
              </a:lnSpc>
              <a:spcBef>
                <a:spcPts val="28"/>
              </a:spcBef>
              <a:buNone/>
            </a:pPr>
            <a:endParaRPr lang="en-US" dirty="0"/>
          </a:p>
          <a:p>
            <a:pPr marL="671195" indent="-342900">
              <a:lnSpc>
                <a:spcPct val="100000"/>
              </a:lnSpc>
              <a:buSzPct val="60000"/>
              <a:tabLst>
                <a:tab pos="429895" algn="l"/>
              </a:tabLst>
            </a:pPr>
            <a:r>
              <a:rPr lang="en-US" spc="-5" dirty="0"/>
              <a:t>If </a:t>
            </a:r>
            <a:r>
              <a:rPr lang="en-US" i="1" spc="-5" dirty="0"/>
              <a:t>f</a:t>
            </a:r>
            <a:r>
              <a:rPr lang="en-US" i="1" spc="-45" dirty="0"/>
              <a:t> </a:t>
            </a:r>
            <a:r>
              <a:rPr lang="en-US" spc="-5" dirty="0"/>
              <a:t>(</a:t>
            </a:r>
            <a:r>
              <a:rPr lang="en-US" i="1" spc="-15" dirty="0"/>
              <a:t>c</a:t>
            </a:r>
            <a:r>
              <a:rPr lang="en-US" i="1" baseline="-25000" dirty="0"/>
              <a:t>i</a:t>
            </a:r>
            <a:r>
              <a:rPr lang="en-US" i="1" spc="-97" baseline="-11111" dirty="0"/>
              <a:t> </a:t>
            </a:r>
            <a:r>
              <a:rPr lang="en-US" spc="-5" dirty="0"/>
              <a:t>)</a:t>
            </a:r>
            <a:r>
              <a:rPr lang="en-US" spc="25" dirty="0"/>
              <a:t> </a:t>
            </a:r>
            <a:r>
              <a:rPr lang="en-US" i="1" spc="85" dirty="0"/>
              <a:t>&gt; </a:t>
            </a:r>
            <a:r>
              <a:rPr lang="en-US" spc="-10" dirty="0"/>
              <a:t>0</a:t>
            </a:r>
            <a:r>
              <a:rPr lang="en-US" spc="-5" dirty="0"/>
              <a:t>, t</a:t>
            </a:r>
            <a:r>
              <a:rPr lang="en-US" spc="-10" dirty="0"/>
              <a:t>h</a:t>
            </a:r>
            <a:r>
              <a:rPr lang="en-US" spc="-5" dirty="0"/>
              <a:t>e </a:t>
            </a:r>
            <a:r>
              <a:rPr lang="en-US" spc="-10" dirty="0"/>
              <a:t>signe</a:t>
            </a:r>
            <a:r>
              <a:rPr lang="en-US" spc="-5" dirty="0"/>
              <a:t>d </a:t>
            </a:r>
            <a:r>
              <a:rPr lang="en-US" spc="-10" dirty="0"/>
              <a:t>are</a:t>
            </a:r>
            <a:r>
              <a:rPr lang="en-US" spc="-5" dirty="0"/>
              <a:t>a </a:t>
            </a:r>
            <a:r>
              <a:rPr lang="en-US" spc="-10" dirty="0"/>
              <a:t>i</a:t>
            </a:r>
            <a:r>
              <a:rPr lang="en-US" spc="-5" dirty="0"/>
              <a:t>s </a:t>
            </a:r>
            <a:r>
              <a:rPr lang="en-US" spc="-10" dirty="0"/>
              <a:t>positiv</a:t>
            </a:r>
            <a:r>
              <a:rPr lang="en-US" spc="-5" dirty="0"/>
              <a:t>e </a:t>
            </a:r>
            <a:r>
              <a:rPr lang="en-US" spc="-10" dirty="0"/>
              <a:t>an</a:t>
            </a:r>
            <a:r>
              <a:rPr lang="en-US" spc="-5" dirty="0"/>
              <a:t>d </a:t>
            </a:r>
            <a:r>
              <a:rPr lang="en-US" spc="-10" dirty="0"/>
              <a:t>i</a:t>
            </a:r>
            <a:r>
              <a:rPr lang="en-US" spc="-5" dirty="0"/>
              <a:t>s </a:t>
            </a:r>
            <a:r>
              <a:rPr lang="en-US" spc="-10" dirty="0"/>
              <a:t>equa</a:t>
            </a:r>
            <a:r>
              <a:rPr lang="en-US" spc="-5" dirty="0"/>
              <a:t>l </a:t>
            </a:r>
            <a:r>
              <a:rPr lang="en-US" spc="-10" dirty="0"/>
              <a:t>t</a:t>
            </a:r>
            <a:r>
              <a:rPr lang="en-US" spc="-5" dirty="0"/>
              <a:t>o </a:t>
            </a:r>
            <a:r>
              <a:rPr lang="en-US" spc="-10" dirty="0"/>
              <a:t>th</a:t>
            </a:r>
            <a:r>
              <a:rPr lang="en-US" spc="-5" dirty="0"/>
              <a:t>e </a:t>
            </a:r>
            <a:r>
              <a:rPr lang="en-US" spc="-10" dirty="0"/>
              <a:t>are</a:t>
            </a:r>
            <a:r>
              <a:rPr lang="en-US" spc="-5" dirty="0"/>
              <a:t>a </a:t>
            </a:r>
            <a:r>
              <a:rPr lang="en-US" spc="-10" dirty="0"/>
              <a:t>o</a:t>
            </a:r>
            <a:r>
              <a:rPr lang="en-US" spc="-5" dirty="0"/>
              <a:t>f t</a:t>
            </a:r>
            <a:r>
              <a:rPr lang="en-US" spc="-10" dirty="0"/>
              <a:t>h</a:t>
            </a:r>
            <a:r>
              <a:rPr lang="en-US" spc="-5" dirty="0"/>
              <a:t>e </a:t>
            </a:r>
            <a:r>
              <a:rPr lang="en-US" spc="-10" dirty="0"/>
              <a:t>rectangle.</a:t>
            </a:r>
            <a:endParaRPr lang="en-US" dirty="0"/>
          </a:p>
          <a:p>
            <a:pPr marL="671195" marR="12700" indent="-342900">
              <a:lnSpc>
                <a:spcPct val="100000"/>
              </a:lnSpc>
              <a:spcBef>
                <a:spcPts val="35"/>
              </a:spcBef>
              <a:buSzPct val="60000"/>
              <a:tabLst>
                <a:tab pos="429895" algn="l"/>
              </a:tabLst>
            </a:pPr>
            <a:r>
              <a:rPr lang="en-US" spc="-5" dirty="0"/>
              <a:t>If </a:t>
            </a:r>
            <a:r>
              <a:rPr lang="en-US" i="1" spc="-5" dirty="0"/>
              <a:t>f</a:t>
            </a:r>
            <a:r>
              <a:rPr lang="en-US" i="1" spc="-45" dirty="0"/>
              <a:t> </a:t>
            </a:r>
            <a:r>
              <a:rPr lang="en-US" spc="-5" dirty="0"/>
              <a:t>(</a:t>
            </a:r>
            <a:r>
              <a:rPr lang="en-US" i="1" spc="-15" dirty="0"/>
              <a:t>c</a:t>
            </a:r>
            <a:r>
              <a:rPr lang="en-US" i="1" baseline="-25000" dirty="0"/>
              <a:t>i</a:t>
            </a:r>
            <a:r>
              <a:rPr lang="en-US" i="1" spc="-97" baseline="-11111" dirty="0"/>
              <a:t> </a:t>
            </a:r>
            <a:r>
              <a:rPr lang="en-US" spc="-5" dirty="0"/>
              <a:t>)</a:t>
            </a:r>
            <a:r>
              <a:rPr lang="en-US" spc="25" dirty="0"/>
              <a:t> </a:t>
            </a:r>
            <a:r>
              <a:rPr lang="en-US" i="1" spc="85" dirty="0"/>
              <a:t>&lt; </a:t>
            </a:r>
            <a:r>
              <a:rPr lang="en-US" spc="-5" dirty="0"/>
              <a:t>0,</a:t>
            </a:r>
            <a:r>
              <a:rPr lang="en-US" spc="45" dirty="0"/>
              <a:t> </a:t>
            </a:r>
            <a:r>
              <a:rPr lang="en-US" spc="-10" dirty="0"/>
              <a:t>the</a:t>
            </a:r>
            <a:r>
              <a:rPr lang="en-US" spc="-5" dirty="0"/>
              <a:t>n</a:t>
            </a:r>
            <a:r>
              <a:rPr lang="en-US" spc="45" dirty="0"/>
              <a:t> </a:t>
            </a:r>
            <a:r>
              <a:rPr lang="en-US" spc="-10" dirty="0"/>
              <a:t>th</a:t>
            </a:r>
            <a:r>
              <a:rPr lang="en-US" spc="-5" dirty="0"/>
              <a:t>e</a:t>
            </a:r>
            <a:r>
              <a:rPr lang="en-US" spc="45" dirty="0"/>
              <a:t> </a:t>
            </a:r>
            <a:r>
              <a:rPr lang="en-US" spc="-5" dirty="0"/>
              <a:t>s</a:t>
            </a:r>
            <a:r>
              <a:rPr lang="en-US" spc="-10" dirty="0"/>
              <a:t>igne</a:t>
            </a:r>
            <a:r>
              <a:rPr lang="en-US" spc="-5" dirty="0"/>
              <a:t>d</a:t>
            </a:r>
            <a:r>
              <a:rPr lang="en-US" spc="45" dirty="0"/>
              <a:t> </a:t>
            </a:r>
            <a:r>
              <a:rPr lang="en-US" spc="-10" dirty="0"/>
              <a:t>are</a:t>
            </a:r>
            <a:r>
              <a:rPr lang="en-US" spc="-5" dirty="0"/>
              <a:t>a</a:t>
            </a:r>
            <a:r>
              <a:rPr lang="en-US" spc="45" dirty="0"/>
              <a:t> </a:t>
            </a:r>
            <a:r>
              <a:rPr lang="en-US" spc="-10" dirty="0"/>
              <a:t>i</a:t>
            </a:r>
            <a:r>
              <a:rPr lang="en-US" spc="-5" dirty="0"/>
              <a:t>s</a:t>
            </a:r>
            <a:r>
              <a:rPr lang="en-US" spc="45" dirty="0"/>
              <a:t> </a:t>
            </a:r>
            <a:r>
              <a:rPr lang="en-US" spc="-10" dirty="0"/>
              <a:t>negativ</a:t>
            </a:r>
            <a:r>
              <a:rPr lang="en-US" spc="-5" dirty="0"/>
              <a:t>e</a:t>
            </a:r>
            <a:r>
              <a:rPr lang="en-US" spc="45" dirty="0"/>
              <a:t> </a:t>
            </a:r>
            <a:r>
              <a:rPr lang="en-US" spc="-10" dirty="0"/>
              <a:t>an</a:t>
            </a:r>
            <a:r>
              <a:rPr lang="en-US" spc="-5" dirty="0"/>
              <a:t>d</a:t>
            </a:r>
            <a:r>
              <a:rPr lang="en-US" spc="45" dirty="0"/>
              <a:t> </a:t>
            </a:r>
            <a:r>
              <a:rPr lang="en-US" spc="-10" dirty="0"/>
              <a:t>i</a:t>
            </a:r>
            <a:r>
              <a:rPr lang="en-US" spc="-5" dirty="0"/>
              <a:t>s</a:t>
            </a:r>
            <a:r>
              <a:rPr lang="en-US" spc="45" dirty="0"/>
              <a:t> </a:t>
            </a:r>
            <a:r>
              <a:rPr lang="en-US" spc="-10" dirty="0"/>
              <a:t>equa</a:t>
            </a:r>
            <a:r>
              <a:rPr lang="en-US" spc="-5" dirty="0"/>
              <a:t>l</a:t>
            </a:r>
            <a:r>
              <a:rPr lang="en-US" spc="45" dirty="0"/>
              <a:t> </a:t>
            </a:r>
            <a:r>
              <a:rPr lang="en-US" spc="-10" dirty="0"/>
              <a:t>t</a:t>
            </a:r>
            <a:r>
              <a:rPr lang="en-US" spc="-5" dirty="0"/>
              <a:t>o</a:t>
            </a:r>
            <a:r>
              <a:rPr lang="en-US" spc="45" dirty="0"/>
              <a:t> </a:t>
            </a:r>
            <a:r>
              <a:rPr lang="en-US" spc="-10" dirty="0"/>
              <a:t>th</a:t>
            </a:r>
            <a:r>
              <a:rPr lang="en-US" spc="-5" dirty="0"/>
              <a:t>e</a:t>
            </a:r>
            <a:r>
              <a:rPr lang="en-US" spc="45" dirty="0"/>
              <a:t> </a:t>
            </a:r>
            <a:r>
              <a:rPr lang="en-US" spc="-10" dirty="0"/>
              <a:t>negativ</a:t>
            </a:r>
            <a:r>
              <a:rPr lang="en-US" spc="-5" dirty="0"/>
              <a:t>e</a:t>
            </a:r>
            <a:r>
              <a:rPr lang="en-US" spc="45" dirty="0"/>
              <a:t> </a:t>
            </a:r>
            <a:r>
              <a:rPr lang="en-US" spc="-10" dirty="0"/>
              <a:t>o</a:t>
            </a:r>
            <a:r>
              <a:rPr lang="en-US" spc="-5" dirty="0"/>
              <a:t>f</a:t>
            </a:r>
            <a:r>
              <a:rPr lang="en-US" spc="45" dirty="0"/>
              <a:t> </a:t>
            </a:r>
            <a:r>
              <a:rPr lang="en-US" spc="-5" dirty="0"/>
              <a:t>t</a:t>
            </a:r>
            <a:r>
              <a:rPr lang="en-US" spc="-10" dirty="0"/>
              <a:t>he are</a:t>
            </a:r>
            <a:r>
              <a:rPr lang="en-US" spc="-5" dirty="0"/>
              <a:t>a </a:t>
            </a:r>
            <a:r>
              <a:rPr lang="en-US" spc="-10" dirty="0"/>
              <a:t>o</a:t>
            </a:r>
            <a:r>
              <a:rPr lang="en-US" spc="-5" dirty="0"/>
              <a:t>f </a:t>
            </a:r>
            <a:r>
              <a:rPr lang="en-US" spc="-10" dirty="0"/>
              <a:t>th</a:t>
            </a:r>
            <a:r>
              <a:rPr lang="en-US" spc="-5" dirty="0"/>
              <a:t>e r</a:t>
            </a:r>
            <a:r>
              <a:rPr lang="en-US" spc="-10" dirty="0"/>
              <a:t>ectangle.</a:t>
            </a:r>
            <a:endParaRPr lang="en-US" dirty="0"/>
          </a:p>
          <a:p>
            <a:pPr marL="36900" indent="0">
              <a:lnSpc>
                <a:spcPct val="100000"/>
              </a:lnSpc>
              <a:buNone/>
            </a:pPr>
            <a:endParaRPr lang="en-US" dirty="0">
              <a:latin typeface="Times New Roman"/>
              <a:cs typeface="Times New Roman"/>
            </a:endParaRPr>
          </a:p>
          <a:p>
            <a:pPr marL="36900" indent="0">
              <a:lnSpc>
                <a:spcPct val="100000"/>
              </a:lnSpc>
              <a:buNone/>
            </a:pPr>
            <a:endParaRPr lang="en-US" b="1" dirty="0"/>
          </a:p>
        </p:txBody>
      </p:sp>
      <p:pic>
        <p:nvPicPr>
          <p:cNvPr id="5" name="Picture 4" descr="A number line starts at x subscript 0 equals a and ends at x subscript capital N equals b. &#10;The point c subscript 1 has a solid dot and lies to the right of a. There is a mark at x subscript 1, with a dot to its right labeled c subscript 2. Another mark on the axis has a dot to its right. X subscript i minus 1 and x subscript i have delta x labeled on an arrow between those two vertical lines and c subscript i is labeled on the number line in this interval. The point c subscript capital N is labeled to the left of b.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381" y="4446342"/>
            <a:ext cx="4351626" cy="1650211"/>
          </a:xfrm>
          <a:prstGeom prst="rect">
            <a:avLst/>
          </a:prstGeom>
        </p:spPr>
      </p:pic>
    </p:spTree>
    <p:extLst>
      <p:ext uri="{BB962C8B-B14F-4D97-AF65-F5344CB8AC3E}">
        <p14:creationId xmlns:p14="http://schemas.microsoft.com/office/powerpoint/2010/main" val="2680368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(3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15" dirty="0">
                    <a:solidFill>
                      <a:schemeClr val="tx1"/>
                    </a:solidFill>
                  </a:rPr>
                  <a:t> Rieman</a:t>
                </a:r>
                <a:r>
                  <a:rPr lang="en-US" spc="-5" dirty="0">
                    <a:solidFill>
                      <a:schemeClr val="tx1"/>
                    </a:solidFill>
                  </a:rPr>
                  <a:t>n</a:t>
                </a:r>
                <a:r>
                  <a:rPr lang="en-US" spc="-15" dirty="0">
                    <a:solidFill>
                      <a:schemeClr val="tx1"/>
                    </a:solidFill>
                  </a:rPr>
                  <a:t> </a:t>
                </a:r>
                <a:r>
                  <a:rPr lang="en-US" spc="-10" dirty="0">
                    <a:solidFill>
                      <a:schemeClr val="tx1"/>
                    </a:solidFill>
                  </a:rPr>
                  <a:t>sum</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5" dirty="0">
                    <a:solidFill>
                      <a:schemeClr val="tx1"/>
                    </a:solidFill>
                  </a:rPr>
                  <a:t> </a:t>
                </a:r>
                <a:r>
                  <a:rPr lang="en-US" spc="-10" dirty="0">
                    <a:solidFill>
                      <a:schemeClr val="tx1"/>
                    </a:solidFill>
                  </a:rPr>
                  <a:t>sum</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15" dirty="0">
                    <a:solidFill>
                      <a:schemeClr val="tx1"/>
                    </a:solidFill>
                  </a:rPr>
                  <a:t>c</a:t>
                </a:r>
                <a:r>
                  <a:rPr lang="en-US" i="1" baseline="-25000" dirty="0">
                    <a:solidFill>
                      <a:schemeClr val="tx1"/>
                    </a:solidFill>
                  </a:rPr>
                  <a:t>i</a:t>
                </a:r>
                <a:r>
                  <a:rPr lang="en-US" spc="-5" dirty="0">
                    <a:solidFill>
                      <a:schemeClr val="tx1"/>
                    </a:solidFill>
                  </a:rPr>
                  <a:t>)</a:t>
                </a:r>
                <a:r>
                  <a:rPr lang="en-US" i="1" spc="-105" dirty="0">
                    <a:solidFill>
                      <a:schemeClr val="tx1"/>
                    </a:solidFill>
                    <a:ea typeface="Cambria Math" panose="02040503050406030204" pitchFamily="18" charset="0"/>
                  </a:rPr>
                  <a:t>∆ </a:t>
                </a:r>
                <a:r>
                  <a:rPr lang="en-US" i="1" spc="15" dirty="0">
                    <a:solidFill>
                      <a:schemeClr val="tx1"/>
                    </a:solidFill>
                  </a:rPr>
                  <a:t>x</a:t>
                </a:r>
                <a:r>
                  <a:rPr lang="en-US" i="1" baseline="-25000" dirty="0">
                    <a:solidFill>
                      <a:schemeClr val="tx1"/>
                    </a:solidFill>
                  </a:rPr>
                  <a:t>i</a:t>
                </a:r>
                <a:r>
                  <a:rPr lang="en-US" i="1" baseline="-11111" dirty="0">
                    <a:solidFill>
                      <a:schemeClr val="tx1"/>
                    </a:solidFill>
                  </a:rPr>
                  <a:t>  </a:t>
                </a:r>
                <a:r>
                  <a:rPr lang="en-US" spc="-10" dirty="0">
                    <a:solidFill>
                      <a:schemeClr val="tx1"/>
                    </a:solidFill>
                  </a:rPr>
                  <a:t>term</a:t>
                </a:r>
                <a:r>
                  <a:rPr lang="en-US" spc="-5" dirty="0">
                    <a:solidFill>
                      <a:schemeClr val="tx1"/>
                    </a:solidFill>
                  </a:rPr>
                  <a:t>s</a:t>
                </a:r>
                <a:r>
                  <a:rPr lang="en-US" spc="-1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5" dirty="0">
                    <a:solidFill>
                      <a:schemeClr val="tx1"/>
                    </a:solidFill>
                  </a:rPr>
                  <a:t> </a:t>
                </a:r>
                <a:r>
                  <a:rPr lang="en-US" spc="-10" dirty="0">
                    <a:solidFill>
                      <a:schemeClr val="tx1"/>
                    </a:solidFill>
                  </a:rPr>
                  <a:t>ar</a:t>
                </a:r>
                <a:r>
                  <a:rPr lang="en-US" spc="-5" dirty="0">
                    <a:solidFill>
                      <a:schemeClr val="tx1"/>
                    </a:solidFill>
                  </a:rPr>
                  <a:t>e</a:t>
                </a:r>
                <a:r>
                  <a:rPr lang="en-US" spc="-15" dirty="0">
                    <a:solidFill>
                      <a:schemeClr val="tx1"/>
                    </a:solidFill>
                  </a:rPr>
                  <a:t> </a:t>
                </a:r>
                <a:r>
                  <a:rPr lang="en-US" spc="-10" dirty="0">
                    <a:solidFill>
                      <a:schemeClr val="tx1"/>
                    </a:solidFill>
                  </a:rPr>
                  <a:t>determine</a:t>
                </a:r>
                <a:r>
                  <a:rPr lang="en-US" spc="-5" dirty="0">
                    <a:solidFill>
                      <a:schemeClr val="tx1"/>
                    </a:solidFill>
                  </a:rPr>
                  <a:t>d</a:t>
                </a:r>
                <a:r>
                  <a:rPr lang="en-US" spc="-15" dirty="0">
                    <a:solidFill>
                      <a:schemeClr val="tx1"/>
                    </a:solidFill>
                  </a:rPr>
                  <a:t> </a:t>
                </a:r>
                <a:r>
                  <a:rPr lang="en-US" spc="-10" dirty="0">
                    <a:solidFill>
                      <a:schemeClr val="tx1"/>
                    </a:solidFill>
                  </a:rPr>
                  <a:t>b</a:t>
                </a:r>
                <a:r>
                  <a:rPr lang="en-US" spc="-5" dirty="0">
                    <a:solidFill>
                      <a:schemeClr val="tx1"/>
                    </a:solidFill>
                  </a:rPr>
                  <a:t>y</a:t>
                </a:r>
                <a:r>
                  <a:rPr lang="en-US" spc="75" dirty="0">
                    <a:solidFill>
                      <a:schemeClr val="tx1"/>
                    </a:solidFill>
                  </a:rPr>
                  <a:t> </a:t>
                </a:r>
                <a:r>
                  <a:rPr lang="en-US" i="1" spc="-10" dirty="0">
                    <a:solidFill>
                      <a:schemeClr val="tx1"/>
                    </a:solidFill>
                  </a:rPr>
                  <a:t>P</a:t>
                </a:r>
                <a:r>
                  <a:rPr lang="en-US" i="1" spc="70"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i="1" spc="75" dirty="0">
                    <a:solidFill>
                      <a:schemeClr val="tx1"/>
                    </a:solidFill>
                  </a:rPr>
                  <a:t>C</a:t>
                </a:r>
                <a:r>
                  <a:rPr lang="en-US" spc="-5" dirty="0">
                    <a:solidFill>
                      <a:schemeClr val="tx1"/>
                    </a:solidFill>
                  </a:rPr>
                  <a:t>,</a:t>
                </a:r>
                <a:r>
                  <a:rPr lang="en-US" spc="-15" dirty="0">
                    <a:solidFill>
                      <a:schemeClr val="tx1"/>
                    </a:solidFill>
                  </a:rPr>
                  <a:t> </a:t>
                </a:r>
                <a:r>
                  <a:rPr lang="en-US" spc="-10" dirty="0">
                    <a:solidFill>
                      <a:schemeClr val="tx1"/>
                    </a:solidFill>
                  </a:rPr>
                  <a:t>and </a:t>
                </a:r>
                <a:r>
                  <a:rPr lang="en-US" spc="-5" dirty="0">
                    <a:solidFill>
                      <a:schemeClr val="tx1"/>
                    </a:solidFill>
                  </a:rPr>
                  <a:t>it is expressed </a:t>
                </a:r>
                <a:r>
                  <a:rPr lang="en-US" spc="-10" dirty="0">
                    <a:solidFill>
                      <a:schemeClr val="tx1"/>
                    </a:solidFill>
                  </a:rPr>
                  <a:t>a</a:t>
                </a:r>
                <a:r>
                  <a:rPr lang="en-US" spc="-5" dirty="0">
                    <a:solidFill>
                      <a:schemeClr val="tx1"/>
                    </a:solidFill>
                  </a:rPr>
                  <a:t>s</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𝑅</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e>
                      </m:d>
                      <m:r>
                        <a:rPr lang="en-US" b="0" i="1" smtClean="0">
                          <a:solidFill>
                            <a:schemeClr val="tx1"/>
                          </a:solidFill>
                          <a:latin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𝑐</m:t>
                                  </m:r>
                                </m:e>
                                <m:sub>
                                  <m:r>
                                    <a:rPr lang="en-US" b="0" i="1" smtClean="0">
                                      <a:solidFill>
                                        <a:schemeClr val="tx1"/>
                                      </a:solidFill>
                                      <a:latin typeface="Cambria Math" panose="02040503050406030204" pitchFamily="18" charset="0"/>
                                      <a:cs typeface="Times New Roman"/>
                                    </a:rPr>
                                    <m:t>𝑖</m:t>
                                  </m:r>
                                </m:sub>
                              </m:sSub>
                            </m:e>
                          </m:d>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𝑓</m:t>
                          </m:r>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𝑐</m:t>
                              </m:r>
                            </m:e>
                            <m:sub>
                              <m:r>
                                <a:rPr lang="en-US" b="0" i="1" smtClean="0">
                                  <a:solidFill>
                                    <a:schemeClr val="tx1"/>
                                  </a:solidFill>
                                  <a:latin typeface="Cambria Math" panose="02040503050406030204" pitchFamily="18" charset="0"/>
                                  <a:ea typeface="Cambria Math" panose="02040503050406030204" pitchFamily="18" charset="0"/>
                                  <a:cs typeface="Times New Roman"/>
                                </a:rPr>
                                <m:t>1</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mtClean="0">
                                  <a:solidFill>
                                    <a:schemeClr val="tx1"/>
                                  </a:solidFill>
                                  <a:latin typeface="Cambria Math" panose="02040503050406030204" pitchFamily="18" charset="0"/>
                                  <a:ea typeface="Cambria Math" panose="02040503050406030204" pitchFamily="18" charset="0"/>
                                  <a:cs typeface="Times New Roman"/>
                                </a:rPr>
                                <m:t>1</m:t>
                              </m:r>
                            </m:sub>
                          </m:sSub>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𝑐</m:t>
                              </m:r>
                            </m:e>
                            <m:sub>
                              <m:r>
                                <a:rPr lang="en-US" b="0" i="1" smtClean="0">
                                  <a:solidFill>
                                    <a:schemeClr val="tx1"/>
                                  </a:solidFill>
                                  <a:latin typeface="Cambria Math" panose="02040503050406030204" pitchFamily="18" charset="0"/>
                                  <a:cs typeface="Times New Roman"/>
                                </a:rPr>
                                <m:t>2</m:t>
                              </m:r>
                            </m:sub>
                          </m:sSub>
                        </m:e>
                      </m:d>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mtClean="0">
                              <a:solidFill>
                                <a:schemeClr val="tx1"/>
                              </a:solidFill>
                              <a:latin typeface="Cambria Math" panose="02040503050406030204" pitchFamily="18" charset="0"/>
                              <a:ea typeface="Cambria Math" panose="02040503050406030204" pitchFamily="18" charset="0"/>
                              <a:cs typeface="Times New Roman"/>
                            </a:rPr>
                            <m:t>2</m:t>
                          </m:r>
                        </m:sub>
                      </m:sSub>
                      <m:r>
                        <a:rPr lang="en-US" b="0" i="0"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𝑓</m:t>
                      </m:r>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𝑐</m:t>
                          </m:r>
                        </m:e>
                        <m:sub>
                          <m:r>
                            <a:rPr lang="en-US" b="0" i="1" smtClean="0">
                              <a:solidFill>
                                <a:schemeClr val="tx1"/>
                              </a:solidFill>
                              <a:latin typeface="Cambria Math" panose="02040503050406030204" pitchFamily="18" charset="0"/>
                              <a:ea typeface="Cambria Math" panose="02040503050406030204" pitchFamily="18" charset="0"/>
                              <a:cs typeface="Times New Roman"/>
                            </a:rPr>
                            <m:t>𝑁</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mtClean="0">
                              <a:solidFill>
                                <a:schemeClr val="tx1"/>
                              </a:solidFill>
                              <a:latin typeface="Cambria Math" panose="02040503050406030204" pitchFamily="18" charset="0"/>
                              <a:ea typeface="Cambria Math" panose="02040503050406030204" pitchFamily="18" charset="0"/>
                              <a:cs typeface="Times New Roman"/>
                            </a:rPr>
                            <m:t>𝑁</m:t>
                          </m:r>
                        </m:sub>
                      </m:sSub>
                    </m:oMath>
                  </m:oMathPara>
                </a14:m>
                <a:endParaRPr lang="en-US" dirty="0"/>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pic>
        <p:nvPicPr>
          <p:cNvPr id="4" name="Picture 3" descr="Graphs A, B, and C of a curve y equals f of x show subintervals on the x axis, rectangles under the curve at heights f of c subscript i, and an increased number of rectangles under the curve. &#10;The graph of y equals f of x begins before x equals a increasing  to a maximum height and then decreasing and changing from concave down to concave up midway to the minimum height, then increases again past x equals b. Graph A, titled partition of a, b into subintervals, shows unevenly sized subdivisions on the x axis of x subscript 0 equals a, x subscript 1, x subscript 2, x subscript i minus 1, x subscript i, a tick mark, then x subscript capital N equals b. Solid dots are shown at the points c subscript 1 to the right of a, c subscript 2 to the right of x subscript 1, a solid dot to the right of x subscript 2, c subscript i to the right of x subscript i minus 1, a solid dot to the right of x subscript i, and c subscript capital N to the left of b. The point c subscript i is labeled i the intermediate point. An arrow stretching between x subscript 1 and x subscript 2 is labeled largest subinterval. Graph B, titled construct rectangle above each subinterval of height f of c subsript i, draws rectangles under the curve at each of the x values from graph A, with heights at the function values of the labeled intermediate points. The rectangle with height f of c subscript i is labeled rectangle has area f of c subscript i delta x subscript i. Graph C, titled rectangles corresponding to a Riemann sum with length P all (a large number of rectangles), shows about 20 unlabeled rectangles under the curv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17" y="3293092"/>
            <a:ext cx="10540364" cy="3038193"/>
          </a:xfrm>
          <a:prstGeom prst="rect">
            <a:avLst/>
          </a:prstGeom>
        </p:spPr>
      </p:pic>
    </p:spTree>
    <p:extLst>
      <p:ext uri="{BB962C8B-B14F-4D97-AF65-F5344CB8AC3E}">
        <p14:creationId xmlns:p14="http://schemas.microsoft.com/office/powerpoint/2010/main" val="144724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(4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711677" y="1371600"/>
                <a:ext cx="10896601" cy="4370567"/>
              </a:xfrm>
            </p:spPr>
            <p:txBody>
              <a:bodyPr>
                <a:noAutofit/>
              </a:bodyPr>
              <a:lstStyle/>
              <a:p>
                <a:pPr marL="0" indent="0">
                  <a:lnSpc>
                    <a:spcPct val="100000"/>
                  </a:lnSpc>
                  <a:buNone/>
                </a:pPr>
                <a:r>
                  <a:rPr lang="en-US" b="1" u="sng" spc="-170" dirty="0"/>
                  <a:t>E</a:t>
                </a:r>
                <a:r>
                  <a:rPr lang="en-US" b="1" u="sng" spc="-135" dirty="0"/>
                  <a:t>X</a:t>
                </a:r>
                <a:r>
                  <a:rPr lang="en-US" b="1" u="sng" spc="-170" dirty="0"/>
                  <a:t> </a:t>
                </a:r>
                <a:r>
                  <a:rPr lang="en-US" b="1" u="sng" spc="-20" dirty="0"/>
                  <a:t>AMPL</a:t>
                </a:r>
                <a:r>
                  <a:rPr lang="en-US" b="1" u="sng" spc="-120" dirty="0"/>
                  <a:t>E </a:t>
                </a:r>
                <a:r>
                  <a:rPr lang="en-US" b="1" spc="-135" dirty="0"/>
                  <a:t>:</a:t>
                </a:r>
                <a:r>
                  <a:rPr lang="en-US" spc="-40" dirty="0"/>
                  <a:t> </a:t>
                </a:r>
                <a:r>
                  <a:rPr lang="en-US" spc="-10" dirty="0"/>
                  <a:t>We calculat</a:t>
                </a:r>
                <a:r>
                  <a:rPr lang="en-US" spc="-5" dirty="0"/>
                  <a:t>e</a:t>
                </a:r>
                <a:r>
                  <a:rPr lang="en-US" spc="10" dirty="0"/>
                  <a:t> </a:t>
                </a:r>
                <a:r>
                  <a:rPr lang="en-US" spc="-5" dirty="0"/>
                  <a:t>t</a:t>
                </a:r>
                <a:r>
                  <a:rPr lang="en-US" spc="-10" dirty="0"/>
                  <a:t>h</a:t>
                </a:r>
                <a:r>
                  <a:rPr lang="en-US" spc="-5" dirty="0"/>
                  <a:t>e</a:t>
                </a:r>
                <a:r>
                  <a:rPr lang="en-US" spc="5" dirty="0"/>
                  <a:t> </a:t>
                </a:r>
                <a:r>
                  <a:rPr lang="en-US" spc="-15" dirty="0"/>
                  <a:t>Rieman</a:t>
                </a:r>
                <a:r>
                  <a:rPr lang="en-US" spc="-5" dirty="0"/>
                  <a:t>n</a:t>
                </a:r>
                <a:r>
                  <a:rPr lang="en-US" spc="10" dirty="0"/>
                  <a:t> </a:t>
                </a:r>
                <a:r>
                  <a:rPr lang="en-US" spc="-10" dirty="0"/>
                  <a:t>sum</a:t>
                </a:r>
                <a:r>
                  <a:rPr lang="en-US" spc="90" dirty="0"/>
                  <a:t> </a:t>
                </a:r>
                <a:r>
                  <a:rPr lang="en-US" i="1" spc="35" dirty="0"/>
                  <a:t>R</a:t>
                </a:r>
                <a:r>
                  <a:rPr lang="en-US" spc="-5" dirty="0"/>
                  <a:t>(</a:t>
                </a:r>
                <a:r>
                  <a:rPr lang="en-US" spc="-35" dirty="0"/>
                  <a:t> </a:t>
                </a:r>
                <a:r>
                  <a:rPr lang="en-US" i="1" spc="-5" dirty="0"/>
                  <a:t>f</a:t>
                </a:r>
                <a:r>
                  <a:rPr lang="en-US" spc="-5" dirty="0"/>
                  <a:t>, </a:t>
                </a:r>
                <a:r>
                  <a:rPr lang="en-US" i="1" spc="70" dirty="0"/>
                  <a:t>P</a:t>
                </a:r>
                <a:r>
                  <a:rPr lang="en-US" spc="-5" dirty="0"/>
                  <a:t>,</a:t>
                </a:r>
                <a:r>
                  <a:rPr lang="en-US" spc="-90" dirty="0"/>
                  <a:t> </a:t>
                </a:r>
                <a:r>
                  <a:rPr lang="en-US" i="1" spc="75" dirty="0"/>
                  <a:t>C</a:t>
                </a:r>
                <a:r>
                  <a:rPr lang="en-US" spc="-5" dirty="0"/>
                  <a:t>),</a:t>
                </a:r>
                <a:r>
                  <a:rPr lang="en-US" spc="10" dirty="0"/>
                  <a:t> </a:t>
                </a:r>
                <a:r>
                  <a:rPr lang="en-US" spc="-10" dirty="0"/>
                  <a:t>wher</a:t>
                </a:r>
                <a:r>
                  <a:rPr lang="en-US" spc="-5" dirty="0"/>
                  <a:t>e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8</a:t>
                </a:r>
                <a:r>
                  <a:rPr lang="en-US" spc="-30" dirty="0"/>
                  <a:t> </a:t>
                </a:r>
                <a:r>
                  <a:rPr lang="en-US" spc="-25" dirty="0"/>
                  <a:t>+</a:t>
                </a:r>
                <a:r>
                  <a:rPr lang="en-US" spc="-95" dirty="0"/>
                  <a:t> </a:t>
                </a:r>
                <a:r>
                  <a:rPr lang="en-US" spc="-5" dirty="0"/>
                  <a:t>12</a:t>
                </a:r>
                <a:r>
                  <a:rPr lang="en-US" spc="-85" dirty="0"/>
                  <a:t> </a:t>
                </a:r>
                <a:r>
                  <a:rPr lang="en-US" spc="-5" dirty="0"/>
                  <a:t>sin</a:t>
                </a:r>
                <a:r>
                  <a:rPr lang="en-US" spc="-60" dirty="0"/>
                  <a:t> </a:t>
                </a:r>
                <a:r>
                  <a:rPr lang="en-US" i="1" spc="-5" dirty="0"/>
                  <a:t>x</a:t>
                </a:r>
                <a:r>
                  <a:rPr lang="en-US" i="1" spc="60" dirty="0"/>
                  <a:t> </a:t>
                </a:r>
                <a:r>
                  <a:rPr lang="en-US" spc="-185" dirty="0"/>
                  <a:t>−</a:t>
                </a:r>
                <a:r>
                  <a:rPr lang="en-US" spc="-95" dirty="0"/>
                  <a:t> </a:t>
                </a:r>
                <a:r>
                  <a:rPr lang="en-US" spc="20" dirty="0"/>
                  <a:t>4</a:t>
                </a:r>
                <a:r>
                  <a:rPr lang="en-US" i="1" spc="-5" dirty="0"/>
                  <a:t>x</a:t>
                </a:r>
                <a:endParaRPr lang="en-US" dirty="0"/>
              </a:p>
              <a:p>
                <a:pPr marL="0" indent="0">
                  <a:lnSpc>
                    <a:spcPct val="100000"/>
                  </a:lnSpc>
                  <a:buNone/>
                </a:pPr>
                <a:r>
                  <a:rPr lang="en-US" spc="-10" dirty="0"/>
                  <a:t>o</a:t>
                </a:r>
                <a:r>
                  <a:rPr lang="en-US" spc="-5" dirty="0"/>
                  <a:t>n [0,</a:t>
                </a:r>
                <a:r>
                  <a:rPr lang="en-US" spc="-85" dirty="0"/>
                  <a:t> </a:t>
                </a:r>
                <a:r>
                  <a:rPr lang="en-US" spc="-10" dirty="0"/>
                  <a:t>4</a:t>
                </a:r>
                <a:r>
                  <a:rPr lang="en-US" spc="-5" dirty="0"/>
                  <a:t>] and </a:t>
                </a:r>
                <a:r>
                  <a:rPr lang="en-US" i="1" spc="-10" dirty="0"/>
                  <a:t>P</a:t>
                </a:r>
                <a:r>
                  <a:rPr lang="en-US" i="1" spc="105" dirty="0"/>
                  <a:t> </a:t>
                </a:r>
                <a:r>
                  <a:rPr lang="en-US" spc="-5" dirty="0"/>
                  <a:t>:</a:t>
                </a:r>
                <a:r>
                  <a:rPr lang="en-US" spc="50" dirty="0"/>
                  <a:t> </a:t>
                </a:r>
                <a:r>
                  <a:rPr lang="en-US" i="1" spc="20" dirty="0"/>
                  <a:t>x</a:t>
                </a:r>
                <a:r>
                  <a:rPr lang="en-US" baseline="-25000" dirty="0"/>
                  <a:t>0</a:t>
                </a:r>
                <a:r>
                  <a:rPr lang="en-US" baseline="-11111" dirty="0"/>
                  <a:t> </a:t>
                </a:r>
                <a:r>
                  <a:rPr lang="en-US" spc="-25" dirty="0"/>
                  <a:t>=</a:t>
                </a:r>
                <a:r>
                  <a:rPr lang="en-US" spc="-40" dirty="0"/>
                  <a:t> </a:t>
                </a:r>
                <a:r>
                  <a:rPr lang="en-US" spc="-10" dirty="0"/>
                  <a:t>0</a:t>
                </a:r>
                <a:r>
                  <a:rPr lang="en-US" spc="-5" dirty="0"/>
                  <a:t>,</a:t>
                </a:r>
                <a:r>
                  <a:rPr lang="en-US" spc="-60" dirty="0"/>
                  <a:t> </a:t>
                </a:r>
                <a:r>
                  <a:rPr lang="en-US" i="1" spc="20" dirty="0"/>
                  <a:t>x</a:t>
                </a:r>
                <a:r>
                  <a:rPr lang="en-US" baseline="-25000" dirty="0"/>
                  <a:t>1</a:t>
                </a:r>
                <a:r>
                  <a:rPr lang="en-US" baseline="-11111" dirty="0"/>
                  <a:t> </a:t>
                </a:r>
                <a:r>
                  <a:rPr lang="en-US" spc="-25" dirty="0"/>
                  <a:t>=</a:t>
                </a:r>
                <a:r>
                  <a:rPr lang="en-US" spc="-40" dirty="0"/>
                  <a:t> </a:t>
                </a:r>
                <a:r>
                  <a:rPr lang="en-US" spc="-10" dirty="0"/>
                  <a:t>1</a:t>
                </a:r>
                <a:r>
                  <a:rPr lang="en-US" spc="-5" dirty="0"/>
                  <a:t>,</a:t>
                </a:r>
                <a:r>
                  <a:rPr lang="en-US" spc="-60" dirty="0"/>
                  <a:t> </a:t>
                </a:r>
                <a:r>
                  <a:rPr lang="en-US" i="1" spc="20" dirty="0"/>
                  <a:t>x</a:t>
                </a:r>
                <a:r>
                  <a:rPr lang="en-US" baseline="-25000" dirty="0"/>
                  <a:t>2</a:t>
                </a:r>
                <a:r>
                  <a:rPr lang="en-US" baseline="-11111" dirty="0"/>
                  <a:t> </a:t>
                </a:r>
                <a:r>
                  <a:rPr lang="en-US" spc="-25" dirty="0"/>
                  <a:t>=</a:t>
                </a:r>
                <a:r>
                  <a:rPr lang="en-US" spc="-40" dirty="0"/>
                  <a:t> </a:t>
                </a:r>
                <a:r>
                  <a:rPr lang="en-US" spc="-10" dirty="0"/>
                  <a:t>1.8</a:t>
                </a:r>
                <a:r>
                  <a:rPr lang="en-US" spc="-5" dirty="0"/>
                  <a:t>,</a:t>
                </a:r>
                <a:r>
                  <a:rPr lang="en-US" spc="-60" dirty="0"/>
                  <a:t> </a:t>
                </a:r>
                <a:r>
                  <a:rPr lang="en-US" i="1" spc="20" dirty="0"/>
                  <a:t>x</a:t>
                </a:r>
                <a:r>
                  <a:rPr lang="en-US" baseline="-25000" dirty="0"/>
                  <a:t>3</a:t>
                </a:r>
                <a:r>
                  <a:rPr lang="en-US" baseline="-11111" dirty="0"/>
                  <a:t> </a:t>
                </a:r>
                <a:r>
                  <a:rPr lang="en-US" spc="-25" dirty="0"/>
                  <a:t>=</a:t>
                </a:r>
                <a:r>
                  <a:rPr lang="en-US" spc="-40" dirty="0"/>
                  <a:t> </a:t>
                </a:r>
                <a:r>
                  <a:rPr lang="en-US" spc="-10" dirty="0"/>
                  <a:t>2.9</a:t>
                </a:r>
                <a:r>
                  <a:rPr lang="en-US" spc="-5" dirty="0"/>
                  <a:t>,</a:t>
                </a:r>
                <a:r>
                  <a:rPr lang="en-US" spc="-60" dirty="0"/>
                  <a:t> </a:t>
                </a:r>
                <a:r>
                  <a:rPr lang="en-US" i="1" spc="20" dirty="0"/>
                  <a:t>x</a:t>
                </a:r>
                <a:r>
                  <a:rPr lang="en-US" baseline="-25000" dirty="0"/>
                  <a:t>4</a:t>
                </a:r>
                <a:r>
                  <a:rPr lang="en-US" baseline="-11111" dirty="0"/>
                  <a:t> </a:t>
                </a:r>
                <a:r>
                  <a:rPr lang="en-US" spc="-25" dirty="0"/>
                  <a:t>=</a:t>
                </a:r>
                <a:r>
                  <a:rPr lang="en-US" spc="-40" dirty="0"/>
                  <a:t> </a:t>
                </a:r>
                <a:r>
                  <a:rPr lang="en-US" spc="-5" dirty="0"/>
                  <a:t>4. </a:t>
                </a:r>
                <a:r>
                  <a:rPr lang="en-US" spc="-10" dirty="0"/>
                  <a:t>The</a:t>
                </a:r>
                <a:r>
                  <a:rPr lang="en-US" spc="-5" dirty="0"/>
                  <a:t> </a:t>
                </a:r>
                <a:r>
                  <a:rPr lang="en-US" spc="-15" dirty="0"/>
                  <a:t>w</a:t>
                </a:r>
                <a:r>
                  <a:rPr lang="en-US" spc="-5" dirty="0"/>
                  <a:t>idths </a:t>
                </a:r>
                <a:r>
                  <a:rPr lang="en-US" spc="-10" dirty="0"/>
                  <a:t>o</a:t>
                </a:r>
                <a:r>
                  <a:rPr lang="en-US" spc="-5" dirty="0"/>
                  <a:t>f the subintervals in the partition (Figure </a:t>
                </a:r>
                <a:r>
                  <a:rPr lang="en-US" spc="-10" dirty="0"/>
                  <a:t>3</a:t>
                </a:r>
                <a:r>
                  <a:rPr lang="en-US" spc="-5" dirty="0"/>
                  <a:t>) </a:t>
                </a:r>
                <a:r>
                  <a:rPr lang="en-US" spc="-10" dirty="0"/>
                  <a:t>a</a:t>
                </a:r>
                <a:r>
                  <a:rPr lang="en-US" spc="-5" dirty="0"/>
                  <a:t>re </a:t>
                </a:r>
                <a:r>
                  <a:rPr lang="fr-FR" spc="-105" dirty="0">
                    <a:latin typeface="Cambria Math" panose="02040503050406030204" pitchFamily="18" charset="0"/>
                    <a:ea typeface="Cambria Math" panose="02040503050406030204" pitchFamily="18" charset="0"/>
                    <a:cs typeface="Segoe UI"/>
                  </a:rPr>
                  <a:t>∆</a:t>
                </a:r>
                <a:r>
                  <a:rPr lang="fr-FR" i="1" spc="-105" dirty="0">
                    <a:latin typeface="Cambria Math" panose="02040503050406030204" pitchFamily="18" charset="0"/>
                    <a:ea typeface="Cambria Math" panose="02040503050406030204" pitchFamily="18" charset="0"/>
                    <a:cs typeface="Segoe UI"/>
                  </a:rPr>
                  <a:t> </a:t>
                </a:r>
                <a:r>
                  <a:rPr lang="fr-FR" i="1" spc="20" dirty="0">
                    <a:latin typeface="Times New Roman"/>
                    <a:cs typeface="Times New Roman"/>
                  </a:rPr>
                  <a:t>x</a:t>
                </a:r>
                <a:r>
                  <a:rPr lang="fr-FR" baseline="-25000" dirty="0">
                    <a:latin typeface="Times New Roman"/>
                    <a:cs typeface="Times New Roman"/>
                  </a:rPr>
                  <a:t>1</a:t>
                </a:r>
                <a:r>
                  <a:rPr lang="fr-FR" baseline="-11111" dirty="0">
                    <a:latin typeface="Times New Roman"/>
                    <a:cs typeface="Times New Roman"/>
                  </a:rPr>
                  <a:t> </a:t>
                </a:r>
                <a:r>
                  <a:rPr lang="fr-FR" spc="-25" dirty="0">
                    <a:latin typeface="Lucida Sans Unicode"/>
                    <a:cs typeface="Lucida Sans Unicode"/>
                  </a:rPr>
                  <a:t>=</a:t>
                </a:r>
                <a:r>
                  <a:rPr lang="fr-FR" spc="-15" dirty="0">
                    <a:latin typeface="Lucida Sans Unicode"/>
                    <a:cs typeface="Lucida Sans Unicode"/>
                  </a:rPr>
                  <a:t> </a:t>
                </a:r>
                <a:r>
                  <a:rPr lang="fr-FR" i="1" spc="20" dirty="0">
                    <a:latin typeface="Times New Roman"/>
                    <a:cs typeface="Times New Roman"/>
                  </a:rPr>
                  <a:t>x</a:t>
                </a:r>
                <a:r>
                  <a:rPr lang="fr-FR" baseline="-25000" dirty="0">
                    <a:latin typeface="Times New Roman"/>
                    <a:cs typeface="Times New Roman"/>
                  </a:rPr>
                  <a:t>1</a:t>
                </a:r>
                <a:r>
                  <a:rPr lang="fr-FR" spc="120" baseline="-11111" dirty="0">
                    <a:latin typeface="Times New Roman"/>
                    <a:cs typeface="Times New Roman"/>
                  </a:rPr>
                  <a:t> </a:t>
                </a:r>
                <a:r>
                  <a:rPr lang="fr-FR" spc="-185" dirty="0">
                    <a:latin typeface="Lucida Sans Unicode"/>
                    <a:cs typeface="Lucida Sans Unicode"/>
                  </a:rPr>
                  <a:t>−</a:t>
                </a:r>
                <a:r>
                  <a:rPr lang="fr-FR" spc="-70" dirty="0">
                    <a:latin typeface="Lucida Sans Unicode"/>
                    <a:cs typeface="Lucida Sans Unicode"/>
                  </a:rPr>
                  <a:t> </a:t>
                </a:r>
                <a:r>
                  <a:rPr lang="fr-FR" i="1" spc="20" dirty="0">
                    <a:latin typeface="Times New Roman"/>
                    <a:cs typeface="Times New Roman"/>
                  </a:rPr>
                  <a:t>x</a:t>
                </a:r>
                <a:r>
                  <a:rPr lang="fr-FR" baseline="-25000" dirty="0">
                    <a:latin typeface="Times New Roman"/>
                    <a:cs typeface="Times New Roman"/>
                  </a:rPr>
                  <a:t>0</a:t>
                </a:r>
                <a:r>
                  <a:rPr lang="fr-FR" baseline="-11111" dirty="0">
                    <a:latin typeface="Times New Roman"/>
                    <a:cs typeface="Times New Roman"/>
                  </a:rPr>
                  <a:t> </a:t>
                </a:r>
                <a:r>
                  <a:rPr lang="fr-FR" spc="-25" dirty="0">
                    <a:latin typeface="Lucida Sans Unicode"/>
                    <a:cs typeface="Lucida Sans Unicode"/>
                  </a:rPr>
                  <a:t>=</a:t>
                </a:r>
                <a:r>
                  <a:rPr lang="fr-FR" spc="-40" dirty="0">
                    <a:latin typeface="Lucida Sans Unicode"/>
                    <a:cs typeface="Lucida Sans Unicode"/>
                  </a:rPr>
                  <a:t> </a:t>
                </a:r>
                <a:r>
                  <a:rPr lang="fr-FR" spc="-5" dirty="0">
                    <a:latin typeface="Times New Roman"/>
                    <a:cs typeface="Times New Roman"/>
                  </a:rPr>
                  <a:t>1</a:t>
                </a:r>
                <a:r>
                  <a:rPr lang="fr-FR" spc="-30" dirty="0">
                    <a:latin typeface="Times New Roman"/>
                    <a:cs typeface="Times New Roman"/>
                  </a:rPr>
                  <a:t> </a:t>
                </a:r>
                <a:r>
                  <a:rPr lang="fr-FR" spc="-185" dirty="0">
                    <a:latin typeface="Lucida Sans Unicode"/>
                    <a:cs typeface="Lucida Sans Unicode"/>
                  </a:rPr>
                  <a:t>−</a:t>
                </a:r>
                <a:r>
                  <a:rPr lang="fr-FR" spc="-95" dirty="0">
                    <a:latin typeface="Lucida Sans Unicode"/>
                    <a:cs typeface="Lucida Sans Unicode"/>
                  </a:rPr>
                  <a:t> </a:t>
                </a:r>
                <a:r>
                  <a:rPr lang="fr-FR" spc="-5" dirty="0">
                    <a:latin typeface="Times New Roman"/>
                    <a:cs typeface="Times New Roman"/>
                  </a:rPr>
                  <a:t>0</a:t>
                </a:r>
                <a:r>
                  <a:rPr lang="fr-FR" spc="25" dirty="0">
                    <a:latin typeface="Times New Roman"/>
                    <a:cs typeface="Times New Roman"/>
                  </a:rPr>
                  <a:t> </a:t>
                </a:r>
                <a:r>
                  <a:rPr lang="fr-FR" spc="-25" dirty="0">
                    <a:latin typeface="Lucida Sans Unicode"/>
                    <a:cs typeface="Lucida Sans Unicode"/>
                  </a:rPr>
                  <a:t>=</a:t>
                </a:r>
                <a:r>
                  <a:rPr lang="fr-FR" spc="-40" dirty="0">
                    <a:latin typeface="Lucida Sans Unicode"/>
                    <a:cs typeface="Lucida Sans Unicode"/>
                  </a:rPr>
                  <a:t> </a:t>
                </a:r>
                <a:r>
                  <a:rPr lang="fr-FR" spc="-10" dirty="0">
                    <a:latin typeface="Times New Roman"/>
                    <a:cs typeface="Times New Roman"/>
                  </a:rPr>
                  <a:t>1,</a:t>
                </a:r>
                <a:r>
                  <a:rPr lang="en-US" i="1" spc="-105" dirty="0">
                    <a:latin typeface="Segoe UI"/>
                    <a:cs typeface="Segoe UI"/>
                  </a:rPr>
                  <a:t> </a:t>
                </a:r>
                <a:r>
                  <a:rPr lang="en-US" spc="-105" dirty="0">
                    <a:latin typeface="Cambria Math" panose="02040503050406030204" pitchFamily="18" charset="0"/>
                    <a:ea typeface="Cambria Math" panose="02040503050406030204" pitchFamily="18" charset="0"/>
                    <a:cs typeface="Segoe UI"/>
                  </a:rPr>
                  <a:t>∆ </a:t>
                </a:r>
                <a:r>
                  <a:rPr lang="en-US" i="1" spc="20" dirty="0">
                    <a:latin typeface="Times New Roman"/>
                    <a:cs typeface="Times New Roman"/>
                  </a:rPr>
                  <a:t>x</a:t>
                </a:r>
                <a:r>
                  <a:rPr lang="en-US" baseline="-25000" dirty="0">
                    <a:latin typeface="Times New Roman"/>
                    <a:cs typeface="Times New Roman"/>
                  </a:rPr>
                  <a:t>2</a:t>
                </a:r>
                <a:r>
                  <a:rPr lang="en-US" baseline="-11111"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20" dirty="0">
                    <a:latin typeface="Times New Roman"/>
                    <a:cs typeface="Times New Roman"/>
                  </a:rPr>
                  <a:t>x</a:t>
                </a:r>
                <a:r>
                  <a:rPr lang="en-US" baseline="-25000" dirty="0">
                    <a:latin typeface="Times New Roman"/>
                    <a:cs typeface="Times New Roman"/>
                  </a:rPr>
                  <a:t>2</a:t>
                </a:r>
                <a:r>
                  <a:rPr lang="en-US" spc="120" baseline="-11111" dirty="0">
                    <a:latin typeface="Times New Roman"/>
                    <a:cs typeface="Times New Roman"/>
                  </a:rPr>
                  <a:t> </a:t>
                </a:r>
                <a:r>
                  <a:rPr lang="en-US" spc="-185" dirty="0">
                    <a:latin typeface="Lucida Sans Unicode"/>
                    <a:cs typeface="Lucida Sans Unicode"/>
                  </a:rPr>
                  <a:t>−</a:t>
                </a:r>
                <a:r>
                  <a:rPr lang="en-US" spc="-70" dirty="0">
                    <a:latin typeface="Lucida Sans Unicode"/>
                    <a:cs typeface="Lucida Sans Unicode"/>
                  </a:rPr>
                  <a:t> </a:t>
                </a:r>
                <a:r>
                  <a:rPr lang="en-US" i="1" spc="20" dirty="0">
                    <a:latin typeface="Times New Roman"/>
                    <a:cs typeface="Times New Roman"/>
                  </a:rPr>
                  <a:t>x</a:t>
                </a:r>
                <a:r>
                  <a:rPr lang="en-US" baseline="-25000" dirty="0">
                    <a:latin typeface="Times New Roman"/>
                    <a:cs typeface="Times New Roman"/>
                  </a:rPr>
                  <a:t>1</a:t>
                </a:r>
                <a:r>
                  <a:rPr lang="en-US"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1.8</a:t>
                </a:r>
                <a:r>
                  <a:rPr lang="en-US" spc="-3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1</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0.8, </a:t>
                </a:r>
              </a:p>
              <a:p>
                <a:pPr marL="0" indent="0">
                  <a:lnSpc>
                    <a:spcPct val="100000"/>
                  </a:lnSpc>
                  <a:buNone/>
                </a:pPr>
                <a:r>
                  <a:rPr lang="fr-FR" spc="-105" dirty="0">
                    <a:latin typeface="Cambria Math" panose="02040503050406030204" pitchFamily="18" charset="0"/>
                    <a:ea typeface="Cambria Math" panose="02040503050406030204" pitchFamily="18" charset="0"/>
                    <a:cs typeface="Segoe UI"/>
                  </a:rPr>
                  <a:t>∆</a:t>
                </a:r>
                <a:r>
                  <a:rPr lang="fr-FR" i="1" spc="-105" dirty="0">
                    <a:latin typeface="Cambria Math" panose="02040503050406030204" pitchFamily="18" charset="0"/>
                    <a:ea typeface="Cambria Math" panose="02040503050406030204" pitchFamily="18" charset="0"/>
                    <a:cs typeface="Segoe UI"/>
                  </a:rPr>
                  <a:t> </a:t>
                </a:r>
                <a:r>
                  <a:rPr lang="fr-FR" i="1" spc="20" dirty="0">
                    <a:latin typeface="Times New Roman"/>
                    <a:cs typeface="Times New Roman"/>
                  </a:rPr>
                  <a:t>x</a:t>
                </a:r>
                <a:r>
                  <a:rPr lang="fr-FR" baseline="-25000" dirty="0">
                    <a:latin typeface="Times New Roman"/>
                    <a:cs typeface="Times New Roman"/>
                  </a:rPr>
                  <a:t>3</a:t>
                </a:r>
                <a:r>
                  <a:rPr lang="fr-FR" baseline="-11111" dirty="0">
                    <a:latin typeface="Times New Roman"/>
                    <a:cs typeface="Times New Roman"/>
                  </a:rPr>
                  <a:t> </a:t>
                </a:r>
                <a:r>
                  <a:rPr lang="fr-FR" spc="-25" dirty="0">
                    <a:latin typeface="Lucida Sans Unicode"/>
                    <a:cs typeface="Lucida Sans Unicode"/>
                  </a:rPr>
                  <a:t>=</a:t>
                </a:r>
                <a:r>
                  <a:rPr lang="fr-FR" spc="-15" dirty="0">
                    <a:latin typeface="Lucida Sans Unicode"/>
                    <a:cs typeface="Lucida Sans Unicode"/>
                  </a:rPr>
                  <a:t> </a:t>
                </a:r>
                <a:r>
                  <a:rPr lang="fr-FR" i="1" spc="20" dirty="0">
                    <a:latin typeface="Times New Roman"/>
                    <a:cs typeface="Times New Roman"/>
                  </a:rPr>
                  <a:t>x</a:t>
                </a:r>
                <a:r>
                  <a:rPr lang="fr-FR" baseline="-25000" dirty="0">
                    <a:latin typeface="Times New Roman"/>
                    <a:cs typeface="Times New Roman"/>
                  </a:rPr>
                  <a:t>3</a:t>
                </a:r>
                <a:r>
                  <a:rPr lang="fr-FR" spc="120" baseline="-11111" dirty="0">
                    <a:latin typeface="Times New Roman"/>
                    <a:cs typeface="Times New Roman"/>
                  </a:rPr>
                  <a:t> </a:t>
                </a:r>
                <a:r>
                  <a:rPr lang="fr-FR" spc="-185" dirty="0">
                    <a:latin typeface="Lucida Sans Unicode"/>
                    <a:cs typeface="Lucida Sans Unicode"/>
                  </a:rPr>
                  <a:t>−</a:t>
                </a:r>
                <a:r>
                  <a:rPr lang="fr-FR" spc="-70" dirty="0">
                    <a:latin typeface="Lucida Sans Unicode"/>
                    <a:cs typeface="Lucida Sans Unicode"/>
                  </a:rPr>
                  <a:t> </a:t>
                </a:r>
                <a:r>
                  <a:rPr lang="fr-FR" i="1" spc="20" dirty="0">
                    <a:latin typeface="Times New Roman"/>
                    <a:cs typeface="Times New Roman"/>
                  </a:rPr>
                  <a:t>x</a:t>
                </a:r>
                <a:r>
                  <a:rPr lang="fr-FR" baseline="-25000" dirty="0">
                    <a:latin typeface="Times New Roman"/>
                    <a:cs typeface="Times New Roman"/>
                  </a:rPr>
                  <a:t>2</a:t>
                </a:r>
                <a:r>
                  <a:rPr lang="fr-FR" baseline="-11111" dirty="0">
                    <a:latin typeface="Times New Roman"/>
                    <a:cs typeface="Times New Roman"/>
                  </a:rPr>
                  <a:t> </a:t>
                </a:r>
                <a:r>
                  <a:rPr lang="fr-FR" spc="-25" dirty="0">
                    <a:latin typeface="Lucida Sans Unicode"/>
                    <a:cs typeface="Lucida Sans Unicode"/>
                  </a:rPr>
                  <a:t>=</a:t>
                </a:r>
                <a:r>
                  <a:rPr lang="fr-FR" spc="-40" dirty="0">
                    <a:latin typeface="Lucida Sans Unicode"/>
                    <a:cs typeface="Lucida Sans Unicode"/>
                  </a:rPr>
                  <a:t> </a:t>
                </a:r>
                <a:r>
                  <a:rPr lang="fr-FR" spc="-5" dirty="0">
                    <a:latin typeface="Times New Roman"/>
                    <a:cs typeface="Times New Roman"/>
                  </a:rPr>
                  <a:t>2.9</a:t>
                </a:r>
                <a:r>
                  <a:rPr lang="fr-FR" spc="-30" dirty="0">
                    <a:latin typeface="Times New Roman"/>
                    <a:cs typeface="Times New Roman"/>
                  </a:rPr>
                  <a:t> </a:t>
                </a:r>
                <a:r>
                  <a:rPr lang="fr-FR" spc="-185" dirty="0">
                    <a:latin typeface="Lucida Sans Unicode"/>
                    <a:cs typeface="Lucida Sans Unicode"/>
                  </a:rPr>
                  <a:t>−</a:t>
                </a:r>
                <a:r>
                  <a:rPr lang="fr-FR" spc="-95" dirty="0">
                    <a:latin typeface="Lucida Sans Unicode"/>
                    <a:cs typeface="Lucida Sans Unicode"/>
                  </a:rPr>
                  <a:t> </a:t>
                </a:r>
                <a:r>
                  <a:rPr lang="fr-FR" spc="-5" dirty="0">
                    <a:latin typeface="Times New Roman"/>
                    <a:cs typeface="Times New Roman"/>
                  </a:rPr>
                  <a:t>1.8</a:t>
                </a:r>
                <a:r>
                  <a:rPr lang="fr-FR" spc="25" dirty="0">
                    <a:latin typeface="Times New Roman"/>
                    <a:cs typeface="Times New Roman"/>
                  </a:rPr>
                  <a:t> </a:t>
                </a:r>
                <a:r>
                  <a:rPr lang="fr-FR" spc="-25" dirty="0">
                    <a:latin typeface="Lucida Sans Unicode"/>
                    <a:cs typeface="Lucida Sans Unicode"/>
                  </a:rPr>
                  <a:t>=</a:t>
                </a:r>
                <a:r>
                  <a:rPr lang="fr-FR" spc="-40" dirty="0">
                    <a:latin typeface="Lucida Sans Unicode"/>
                    <a:cs typeface="Lucida Sans Unicode"/>
                  </a:rPr>
                  <a:t> </a:t>
                </a:r>
                <a:r>
                  <a:rPr lang="fr-FR" spc="-10" dirty="0">
                    <a:latin typeface="Times New Roman"/>
                    <a:cs typeface="Times New Roman"/>
                  </a:rPr>
                  <a:t>1.1, </a:t>
                </a:r>
                <a:r>
                  <a:rPr lang="en-US" dirty="0">
                    <a:latin typeface="Times New Roman"/>
                    <a:cs typeface="Times New Roman"/>
                  </a:rPr>
                  <a:t>and </a:t>
                </a:r>
                <a:r>
                  <a:rPr lang="en-US" spc="-105" dirty="0">
                    <a:latin typeface="Cambria Math" panose="02040503050406030204" pitchFamily="18" charset="0"/>
                    <a:ea typeface="Cambria Math" panose="02040503050406030204" pitchFamily="18" charset="0"/>
                    <a:cs typeface="Segoe UI"/>
                  </a:rPr>
                  <a:t>∆</a:t>
                </a:r>
                <a:r>
                  <a:rPr lang="en-US" i="1" spc="-105" dirty="0">
                    <a:latin typeface="Cambria Math" panose="02040503050406030204" pitchFamily="18" charset="0"/>
                    <a:ea typeface="Cambria Math" panose="02040503050406030204" pitchFamily="18" charset="0"/>
                    <a:cs typeface="Segoe UI"/>
                  </a:rPr>
                  <a:t> </a:t>
                </a:r>
                <a:r>
                  <a:rPr lang="en-US" i="1" spc="20" dirty="0">
                    <a:latin typeface="Times New Roman"/>
                    <a:cs typeface="Times New Roman"/>
                  </a:rPr>
                  <a:t>x</a:t>
                </a:r>
                <a:r>
                  <a:rPr lang="en-US" baseline="-25000" dirty="0">
                    <a:latin typeface="Times New Roman"/>
                    <a:cs typeface="Times New Roman"/>
                  </a:rPr>
                  <a:t>4</a:t>
                </a:r>
                <a:r>
                  <a:rPr lang="en-US" baseline="-11111"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20" dirty="0">
                    <a:latin typeface="Times New Roman"/>
                    <a:cs typeface="Times New Roman"/>
                  </a:rPr>
                  <a:t>x</a:t>
                </a:r>
                <a:r>
                  <a:rPr lang="en-US" baseline="-25000" dirty="0">
                    <a:latin typeface="Times New Roman"/>
                    <a:cs typeface="Times New Roman"/>
                  </a:rPr>
                  <a:t>4</a:t>
                </a:r>
                <a:r>
                  <a:rPr lang="en-US" spc="120" baseline="-11111" dirty="0">
                    <a:latin typeface="Times New Roman"/>
                    <a:cs typeface="Times New Roman"/>
                  </a:rPr>
                  <a:t> </a:t>
                </a:r>
                <a:r>
                  <a:rPr lang="en-US" spc="-185" dirty="0">
                    <a:latin typeface="Lucida Sans Unicode"/>
                    <a:cs typeface="Lucida Sans Unicode"/>
                  </a:rPr>
                  <a:t>−</a:t>
                </a:r>
                <a:r>
                  <a:rPr lang="en-US" spc="-70" dirty="0">
                    <a:latin typeface="Lucida Sans Unicode"/>
                    <a:cs typeface="Lucida Sans Unicode"/>
                  </a:rPr>
                  <a:t> </a:t>
                </a:r>
                <a:r>
                  <a:rPr lang="en-US" i="1" spc="20" dirty="0">
                    <a:latin typeface="Times New Roman"/>
                    <a:cs typeface="Times New Roman"/>
                  </a:rPr>
                  <a:t>x</a:t>
                </a:r>
                <a:r>
                  <a:rPr lang="en-US" baseline="-11000" dirty="0">
                    <a:latin typeface="Times New Roman"/>
                    <a:cs typeface="Times New Roman"/>
                  </a:rPr>
                  <a:t>3</a:t>
                </a:r>
                <a:r>
                  <a:rPr lang="en-US"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4</a:t>
                </a:r>
                <a:r>
                  <a:rPr lang="en-US" spc="-3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2.9</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 </a:t>
                </a:r>
              </a:p>
              <a:p>
                <a:pPr marL="0" indent="0">
                  <a:lnSpc>
                    <a:spcPct val="100000"/>
                  </a:lnSpc>
                  <a:buNone/>
                </a:pPr>
                <a:r>
                  <a:rPr lang="en-US" spc="-5" dirty="0">
                    <a:latin typeface="Times New Roman"/>
                    <a:cs typeface="Times New Roman"/>
                  </a:rPr>
                  <a:t>Therefore, ||</a:t>
                </a:r>
                <a:r>
                  <a:rPr lang="en-US" i="1" spc="-5" dirty="0">
                    <a:latin typeface="Times New Roman"/>
                    <a:cs typeface="Times New Roman"/>
                  </a:rPr>
                  <a:t>P</a:t>
                </a:r>
                <a:r>
                  <a:rPr lang="en-US" spc="-5" dirty="0">
                    <a:latin typeface="Times New Roman"/>
                    <a:cs typeface="Times New Roman"/>
                  </a:rPr>
                  <a:t>|| = 1.1. </a:t>
                </a:r>
              </a:p>
              <a:p>
                <a:pPr marL="0" indent="0">
                  <a:lnSpc>
                    <a:spcPct val="100000"/>
                  </a:lnSpc>
                  <a:buNone/>
                </a:pPr>
                <a:r>
                  <a:rPr lang="en-US" spc="-5" dirty="0">
                    <a:latin typeface="Times New Roman"/>
                    <a:cs typeface="Times New Roman"/>
                  </a:rPr>
                  <a:t>Choosing </a:t>
                </a:r>
                <a:r>
                  <a:rPr lang="en-US" i="1" spc="-10" dirty="0"/>
                  <a:t>C</a:t>
                </a:r>
                <a:r>
                  <a:rPr lang="en-US" i="1" spc="110" dirty="0"/>
                  <a:t> </a:t>
                </a:r>
                <a:r>
                  <a:rPr lang="en-US" spc="-5" dirty="0"/>
                  <a:t>:</a:t>
                </a:r>
                <a:r>
                  <a:rPr lang="en-US" spc="25" dirty="0"/>
                  <a:t> </a:t>
                </a:r>
                <a:r>
                  <a:rPr lang="en-US" i="1" spc="-10" dirty="0"/>
                  <a:t>c</a:t>
                </a:r>
                <a:r>
                  <a:rPr lang="en-US" baseline="-25000" dirty="0"/>
                  <a:t>1</a:t>
                </a:r>
                <a:r>
                  <a:rPr lang="en-US" baseline="-11111" dirty="0"/>
                  <a:t> </a:t>
                </a:r>
                <a:r>
                  <a:rPr lang="en-US" spc="-25" dirty="0"/>
                  <a:t>=</a:t>
                </a:r>
                <a:r>
                  <a:rPr lang="en-US" spc="-40" dirty="0"/>
                  <a:t> </a:t>
                </a:r>
                <a:r>
                  <a:rPr lang="en-US" spc="-10" dirty="0"/>
                  <a:t>0.4</a:t>
                </a:r>
                <a:r>
                  <a:rPr lang="en-US" spc="-5" dirty="0"/>
                  <a:t>,</a:t>
                </a:r>
                <a:r>
                  <a:rPr lang="en-US" spc="-85" dirty="0"/>
                  <a:t> </a:t>
                </a:r>
                <a:r>
                  <a:rPr lang="en-US" i="1" spc="-10" dirty="0"/>
                  <a:t>c</a:t>
                </a:r>
                <a:r>
                  <a:rPr lang="en-US" baseline="-25000" dirty="0"/>
                  <a:t>2</a:t>
                </a:r>
                <a:r>
                  <a:rPr lang="en-US" baseline="-11111" dirty="0"/>
                  <a:t> </a:t>
                </a:r>
                <a:r>
                  <a:rPr lang="en-US" spc="-25" dirty="0"/>
                  <a:t>=</a:t>
                </a:r>
                <a:r>
                  <a:rPr lang="en-US" spc="-40" dirty="0"/>
                  <a:t> </a:t>
                </a:r>
                <a:r>
                  <a:rPr lang="en-US" spc="-10" dirty="0"/>
                  <a:t>1.2</a:t>
                </a:r>
                <a:r>
                  <a:rPr lang="en-US" spc="-5" dirty="0"/>
                  <a:t>,</a:t>
                </a:r>
                <a:r>
                  <a:rPr lang="en-US" spc="-85" dirty="0"/>
                  <a:t> </a:t>
                </a:r>
                <a:r>
                  <a:rPr lang="en-US" i="1" spc="-10" dirty="0"/>
                  <a:t>c</a:t>
                </a:r>
                <a:r>
                  <a:rPr lang="en-US" baseline="-25000" dirty="0"/>
                  <a:t>3</a:t>
                </a:r>
                <a:r>
                  <a:rPr lang="en-US" baseline="-11111" dirty="0"/>
                  <a:t> </a:t>
                </a:r>
                <a:r>
                  <a:rPr lang="en-US" spc="-25" dirty="0"/>
                  <a:t>=</a:t>
                </a:r>
                <a:r>
                  <a:rPr lang="en-US" spc="-40" dirty="0"/>
                  <a:t> </a:t>
                </a:r>
                <a:r>
                  <a:rPr lang="en-US" spc="-10" dirty="0"/>
                  <a:t>2</a:t>
                </a:r>
                <a:r>
                  <a:rPr lang="en-US" spc="-5" dirty="0"/>
                  <a:t>,</a:t>
                </a:r>
                <a:r>
                  <a:rPr lang="en-US" spc="-85" dirty="0"/>
                  <a:t> </a:t>
                </a:r>
                <a:r>
                  <a:rPr lang="en-US" i="1" spc="-10" dirty="0"/>
                  <a:t>c</a:t>
                </a:r>
                <a:r>
                  <a:rPr lang="en-US" baseline="-25000" dirty="0"/>
                  <a:t>4</a:t>
                </a:r>
                <a:r>
                  <a:rPr lang="en-US" baseline="-11111" dirty="0"/>
                  <a:t> </a:t>
                </a:r>
                <a:r>
                  <a:rPr lang="en-US" spc="-25" dirty="0"/>
                  <a:t>=</a:t>
                </a:r>
                <a:r>
                  <a:rPr lang="en-US" spc="-40" dirty="0"/>
                  <a:t> </a:t>
                </a:r>
                <a:r>
                  <a:rPr lang="en-US" spc="-5" dirty="0"/>
                  <a:t>3.</a:t>
                </a:r>
                <a:r>
                  <a:rPr lang="en-US" spc="-10" dirty="0"/>
                  <a:t>5, we have</a:t>
                </a:r>
                <a:endParaRPr lang="en-US" dirty="0"/>
              </a:p>
              <a:p>
                <a:pPr marL="0" indent="0">
                  <a:lnSpc>
                    <a:spcPts val="750"/>
                  </a:lnSpc>
                  <a:spcBef>
                    <a:spcPts val="3"/>
                  </a:spcBef>
                  <a:buNone/>
                </a:pPr>
                <a:endParaRPr lang="en-US" dirty="0"/>
              </a:p>
              <a:p>
                <a:pPr marL="0" indent="0">
                  <a:lnSpc>
                    <a:spcPct val="100000"/>
                  </a:lnSpc>
                  <a:buNone/>
                </a:pPr>
                <a14:m>
                  <m:oMath xmlns:m="http://schemas.openxmlformats.org/officeDocument/2006/math">
                    <m:r>
                      <a:rPr lang="en-US" b="0" i="1" spc="-10" smtClean="0">
                        <a:latin typeface="Cambria Math" panose="02040503050406030204" pitchFamily="18" charset="0"/>
                      </a:rPr>
                      <m:t>𝑅</m:t>
                    </m:r>
                    <m:d>
                      <m:dPr>
                        <m:ctrlPr>
                          <a:rPr lang="en-US" b="0" i="1" spc="-10" smtClean="0">
                            <a:latin typeface="Cambria Math" panose="02040503050406030204" pitchFamily="18" charset="0"/>
                          </a:rPr>
                        </m:ctrlPr>
                      </m:dPr>
                      <m:e>
                        <m:r>
                          <a:rPr lang="en-US" b="0" i="1" spc="-10" smtClean="0">
                            <a:latin typeface="Cambria Math" panose="02040503050406030204" pitchFamily="18" charset="0"/>
                          </a:rPr>
                          <m:t>𝑓</m:t>
                        </m:r>
                        <m:r>
                          <a:rPr lang="en-US" b="0" i="1" spc="-10" smtClean="0">
                            <a:latin typeface="Cambria Math" panose="02040503050406030204" pitchFamily="18" charset="0"/>
                          </a:rPr>
                          <m:t>,</m:t>
                        </m:r>
                        <m:r>
                          <a:rPr lang="en-US" b="0" i="1" spc="-10" smtClean="0">
                            <a:latin typeface="Cambria Math" panose="02040503050406030204" pitchFamily="18" charset="0"/>
                          </a:rPr>
                          <m:t>𝑃</m:t>
                        </m:r>
                        <m:r>
                          <a:rPr lang="en-US" b="0" i="1" spc="-10" smtClean="0">
                            <a:latin typeface="Cambria Math" panose="02040503050406030204" pitchFamily="18" charset="0"/>
                          </a:rPr>
                          <m:t>,</m:t>
                        </m:r>
                        <m:r>
                          <a:rPr lang="en-US" b="0" i="1" spc="-10" smtClean="0">
                            <a:latin typeface="Cambria Math" panose="02040503050406030204" pitchFamily="18" charset="0"/>
                          </a:rPr>
                          <m:t>𝐶</m:t>
                        </m:r>
                      </m:e>
                    </m:d>
                    <m:r>
                      <a:rPr lang="en-US" b="0" i="1" spc="-10" smtClean="0">
                        <a:latin typeface="Cambria Math" panose="02040503050406030204" pitchFamily="18" charset="0"/>
                      </a:rPr>
                      <m:t>=</m:t>
                    </m:r>
                    <m:r>
                      <a:rPr lang="en-US" b="0" i="1" spc="-10" smtClean="0">
                        <a:latin typeface="Cambria Math" panose="02040503050406030204" pitchFamily="18" charset="0"/>
                      </a:rPr>
                      <m:t>𝑓</m:t>
                    </m:r>
                    <m:d>
                      <m:dPr>
                        <m:ctrlPr>
                          <a:rPr lang="en-US" b="0" i="1" spc="-10" smtClean="0">
                            <a:latin typeface="Cambria Math" panose="02040503050406030204" pitchFamily="18" charset="0"/>
                          </a:rPr>
                        </m:ctrlPr>
                      </m:dPr>
                      <m:e>
                        <m:sSub>
                          <m:sSubPr>
                            <m:ctrlPr>
                              <a:rPr lang="en-US" b="0" i="1" spc="-10" smtClean="0">
                                <a:latin typeface="Cambria Math" panose="02040503050406030204" pitchFamily="18" charset="0"/>
                              </a:rPr>
                            </m:ctrlPr>
                          </m:sSubPr>
                          <m:e>
                            <m:r>
                              <a:rPr lang="en-US" b="0" i="1" spc="-10" smtClean="0">
                                <a:latin typeface="Cambria Math" panose="02040503050406030204" pitchFamily="18" charset="0"/>
                              </a:rPr>
                              <m:t>𝑐</m:t>
                            </m:r>
                          </m:e>
                          <m:sub>
                            <m:r>
                              <a:rPr lang="en-US" b="0" i="1" spc="-10" smtClean="0">
                                <a:latin typeface="Cambria Math" panose="02040503050406030204" pitchFamily="18" charset="0"/>
                              </a:rPr>
                              <m:t>1</m:t>
                            </m:r>
                          </m:sub>
                        </m:sSub>
                      </m:e>
                    </m:d>
                    <m:r>
                      <a:rPr lang="en-US" b="0" i="1" spc="-10" smtClean="0">
                        <a:latin typeface="Cambria Math" panose="02040503050406030204" pitchFamily="18" charset="0"/>
                        <a:ea typeface="Cambria Math" panose="02040503050406030204" pitchFamily="18" charset="0"/>
                      </a:rPr>
                      <m:t>∆</m:t>
                    </m:r>
                    <m:sSub>
                      <m:sSubPr>
                        <m:ctrlPr>
                          <a:rPr lang="en-US" b="0" i="1" spc="-10" smtClean="0">
                            <a:latin typeface="Cambria Math" panose="02040503050406030204" pitchFamily="18" charset="0"/>
                            <a:ea typeface="Cambria Math" panose="02040503050406030204" pitchFamily="18" charset="0"/>
                          </a:rPr>
                        </m:ctrlPr>
                      </m:sSubPr>
                      <m:e>
                        <m:r>
                          <a:rPr lang="en-US" b="0" i="1" spc="-10" smtClean="0">
                            <a:latin typeface="Cambria Math" panose="02040503050406030204" pitchFamily="18" charset="0"/>
                            <a:ea typeface="Cambria Math" panose="02040503050406030204" pitchFamily="18" charset="0"/>
                          </a:rPr>
                          <m:t>𝑥</m:t>
                        </m:r>
                      </m:e>
                      <m:sub>
                        <m:r>
                          <a:rPr lang="en-US" b="0" i="1" spc="-10" smtClean="0">
                            <a:latin typeface="Cambria Math" panose="02040503050406030204" pitchFamily="18" charset="0"/>
                            <a:ea typeface="Cambria Math" panose="02040503050406030204" pitchFamily="18" charset="0"/>
                          </a:rPr>
                          <m:t>1</m:t>
                        </m:r>
                      </m:sub>
                    </m:sSub>
                    <m:r>
                      <a:rPr lang="en-US" b="0" i="1" spc="-10" smtClean="0">
                        <a:latin typeface="Cambria Math" panose="02040503050406030204" pitchFamily="18" charset="0"/>
                        <a:ea typeface="Cambria Math" panose="02040503050406030204" pitchFamily="18" charset="0"/>
                      </a:rPr>
                      <m:t>+</m:t>
                    </m:r>
                    <m:r>
                      <a:rPr lang="en-US" i="1" spc="-10">
                        <a:latin typeface="Cambria Math" panose="02040503050406030204" pitchFamily="18" charset="0"/>
                      </a:rPr>
                      <m:t>𝑓</m:t>
                    </m:r>
                    <m:d>
                      <m:dPr>
                        <m:ctrlPr>
                          <a:rPr lang="en-US" i="1" spc="-10">
                            <a:latin typeface="Cambria Math" panose="02040503050406030204" pitchFamily="18" charset="0"/>
                          </a:rPr>
                        </m:ctrlPr>
                      </m:dPr>
                      <m:e>
                        <m:sSub>
                          <m:sSubPr>
                            <m:ctrlPr>
                              <a:rPr lang="en-US" i="1" spc="-10">
                                <a:latin typeface="Cambria Math" panose="02040503050406030204" pitchFamily="18" charset="0"/>
                              </a:rPr>
                            </m:ctrlPr>
                          </m:sSubPr>
                          <m:e>
                            <m:r>
                              <a:rPr lang="en-US" i="1" spc="-10">
                                <a:latin typeface="Cambria Math" panose="02040503050406030204" pitchFamily="18" charset="0"/>
                              </a:rPr>
                              <m:t>𝑐</m:t>
                            </m:r>
                          </m:e>
                          <m:sub>
                            <m:r>
                              <a:rPr lang="en-US" b="0" i="1" spc="-10" smtClean="0">
                                <a:latin typeface="Cambria Math" panose="02040503050406030204" pitchFamily="18" charset="0"/>
                              </a:rPr>
                              <m:t>2</m:t>
                            </m:r>
                          </m:sub>
                        </m:sSub>
                      </m:e>
                    </m:d>
                    <m:r>
                      <a:rPr lang="en-US" i="1" spc="-10">
                        <a:latin typeface="Cambria Math" panose="02040503050406030204" pitchFamily="18" charset="0"/>
                        <a:ea typeface="Cambria Math" panose="02040503050406030204" pitchFamily="18" charset="0"/>
                      </a:rPr>
                      <m:t>∆</m:t>
                    </m:r>
                    <m:sSub>
                      <m:sSubPr>
                        <m:ctrlPr>
                          <a:rPr lang="en-US" i="1" spc="-10">
                            <a:latin typeface="Cambria Math" panose="02040503050406030204" pitchFamily="18" charset="0"/>
                            <a:ea typeface="Cambria Math" panose="02040503050406030204" pitchFamily="18" charset="0"/>
                          </a:rPr>
                        </m:ctrlPr>
                      </m:sSubPr>
                      <m:e>
                        <m:r>
                          <a:rPr lang="en-US" i="1" spc="-10">
                            <a:latin typeface="Cambria Math" panose="02040503050406030204" pitchFamily="18" charset="0"/>
                            <a:ea typeface="Cambria Math" panose="02040503050406030204" pitchFamily="18" charset="0"/>
                          </a:rPr>
                          <m:t>𝑥</m:t>
                        </m:r>
                      </m:e>
                      <m:sub>
                        <m:r>
                          <a:rPr lang="en-US" b="0" i="1" spc="-10" smtClean="0">
                            <a:latin typeface="Cambria Math" panose="02040503050406030204" pitchFamily="18" charset="0"/>
                            <a:ea typeface="Cambria Math" panose="02040503050406030204" pitchFamily="18" charset="0"/>
                          </a:rPr>
                          <m:t>2</m:t>
                        </m:r>
                      </m:sub>
                    </m:sSub>
                    <m:r>
                      <a:rPr lang="en-US" i="1" spc="-10">
                        <a:latin typeface="Cambria Math" panose="02040503050406030204" pitchFamily="18" charset="0"/>
                        <a:ea typeface="Cambria Math" panose="02040503050406030204" pitchFamily="18" charset="0"/>
                      </a:rPr>
                      <m:t>+</m:t>
                    </m:r>
                    <m:r>
                      <a:rPr lang="en-US" i="1" spc="-10">
                        <a:latin typeface="Cambria Math" panose="02040503050406030204" pitchFamily="18" charset="0"/>
                      </a:rPr>
                      <m:t>𝑓</m:t>
                    </m:r>
                    <m:d>
                      <m:dPr>
                        <m:ctrlPr>
                          <a:rPr lang="en-US" i="1" spc="-10">
                            <a:latin typeface="Cambria Math" panose="02040503050406030204" pitchFamily="18" charset="0"/>
                          </a:rPr>
                        </m:ctrlPr>
                      </m:dPr>
                      <m:e>
                        <m:sSub>
                          <m:sSubPr>
                            <m:ctrlPr>
                              <a:rPr lang="en-US" i="1" spc="-10">
                                <a:latin typeface="Cambria Math" panose="02040503050406030204" pitchFamily="18" charset="0"/>
                              </a:rPr>
                            </m:ctrlPr>
                          </m:sSubPr>
                          <m:e>
                            <m:r>
                              <a:rPr lang="en-US" i="1" spc="-10">
                                <a:latin typeface="Cambria Math" panose="02040503050406030204" pitchFamily="18" charset="0"/>
                              </a:rPr>
                              <m:t>𝑐</m:t>
                            </m:r>
                          </m:e>
                          <m:sub>
                            <m:r>
                              <a:rPr lang="en-US" b="0" i="1" spc="-10" smtClean="0">
                                <a:latin typeface="Cambria Math" panose="02040503050406030204" pitchFamily="18" charset="0"/>
                              </a:rPr>
                              <m:t>3</m:t>
                            </m:r>
                          </m:sub>
                        </m:sSub>
                      </m:e>
                    </m:d>
                    <m:r>
                      <a:rPr lang="en-US" i="1" spc="-10">
                        <a:latin typeface="Cambria Math" panose="02040503050406030204" pitchFamily="18" charset="0"/>
                        <a:ea typeface="Cambria Math" panose="02040503050406030204" pitchFamily="18" charset="0"/>
                      </a:rPr>
                      <m:t>∆</m:t>
                    </m:r>
                    <m:sSub>
                      <m:sSubPr>
                        <m:ctrlPr>
                          <a:rPr lang="en-US" i="1" spc="-10">
                            <a:latin typeface="Cambria Math" panose="02040503050406030204" pitchFamily="18" charset="0"/>
                            <a:ea typeface="Cambria Math" panose="02040503050406030204" pitchFamily="18" charset="0"/>
                          </a:rPr>
                        </m:ctrlPr>
                      </m:sSubPr>
                      <m:e>
                        <m:r>
                          <a:rPr lang="en-US" i="1" spc="-10">
                            <a:latin typeface="Cambria Math" panose="02040503050406030204" pitchFamily="18" charset="0"/>
                            <a:ea typeface="Cambria Math" panose="02040503050406030204" pitchFamily="18" charset="0"/>
                          </a:rPr>
                          <m:t>𝑥</m:t>
                        </m:r>
                      </m:e>
                      <m:sub>
                        <m:r>
                          <a:rPr lang="en-US" b="0" i="1" spc="-10" smtClean="0">
                            <a:latin typeface="Cambria Math" panose="02040503050406030204" pitchFamily="18" charset="0"/>
                            <a:ea typeface="Cambria Math" panose="02040503050406030204" pitchFamily="18" charset="0"/>
                          </a:rPr>
                          <m:t>3</m:t>
                        </m:r>
                      </m:sub>
                    </m:sSub>
                    <m:r>
                      <a:rPr lang="en-US" i="1" spc="-10">
                        <a:latin typeface="Cambria Math" panose="02040503050406030204" pitchFamily="18" charset="0"/>
                        <a:ea typeface="Cambria Math" panose="02040503050406030204" pitchFamily="18" charset="0"/>
                      </a:rPr>
                      <m:t>+</m:t>
                    </m:r>
                    <m:r>
                      <a:rPr lang="en-US" i="1" spc="-10">
                        <a:latin typeface="Cambria Math" panose="02040503050406030204" pitchFamily="18" charset="0"/>
                      </a:rPr>
                      <m:t>𝑓</m:t>
                    </m:r>
                    <m:d>
                      <m:dPr>
                        <m:ctrlPr>
                          <a:rPr lang="en-US" i="1" spc="-10">
                            <a:latin typeface="Cambria Math" panose="02040503050406030204" pitchFamily="18" charset="0"/>
                          </a:rPr>
                        </m:ctrlPr>
                      </m:dPr>
                      <m:e>
                        <m:sSub>
                          <m:sSubPr>
                            <m:ctrlPr>
                              <a:rPr lang="en-US" i="1" spc="-10">
                                <a:latin typeface="Cambria Math" panose="02040503050406030204" pitchFamily="18" charset="0"/>
                              </a:rPr>
                            </m:ctrlPr>
                          </m:sSubPr>
                          <m:e>
                            <m:r>
                              <a:rPr lang="en-US" i="1" spc="-10">
                                <a:latin typeface="Cambria Math" panose="02040503050406030204" pitchFamily="18" charset="0"/>
                              </a:rPr>
                              <m:t>𝑐</m:t>
                            </m:r>
                          </m:e>
                          <m:sub>
                            <m:r>
                              <a:rPr lang="en-US" b="0" i="1" spc="-10" smtClean="0">
                                <a:latin typeface="Cambria Math" panose="02040503050406030204" pitchFamily="18" charset="0"/>
                              </a:rPr>
                              <m:t>4</m:t>
                            </m:r>
                          </m:sub>
                        </m:sSub>
                      </m:e>
                    </m:d>
                    <m:r>
                      <a:rPr lang="en-US" i="1" spc="-10">
                        <a:latin typeface="Cambria Math" panose="02040503050406030204" pitchFamily="18" charset="0"/>
                        <a:ea typeface="Cambria Math" panose="02040503050406030204" pitchFamily="18" charset="0"/>
                      </a:rPr>
                      <m:t>∆</m:t>
                    </m:r>
                    <m:sSub>
                      <m:sSubPr>
                        <m:ctrlPr>
                          <a:rPr lang="en-US" i="1" spc="-10">
                            <a:latin typeface="Cambria Math" panose="02040503050406030204" pitchFamily="18" charset="0"/>
                            <a:ea typeface="Cambria Math" panose="02040503050406030204" pitchFamily="18" charset="0"/>
                          </a:rPr>
                        </m:ctrlPr>
                      </m:sSubPr>
                      <m:e>
                        <m:r>
                          <a:rPr lang="en-US" i="1" spc="-10">
                            <a:latin typeface="Cambria Math" panose="02040503050406030204" pitchFamily="18" charset="0"/>
                            <a:ea typeface="Cambria Math" panose="02040503050406030204" pitchFamily="18" charset="0"/>
                          </a:rPr>
                          <m:t>𝑥</m:t>
                        </m:r>
                      </m:e>
                      <m:sub>
                        <m:r>
                          <a:rPr lang="en-US" b="0" i="1" spc="-10" smtClean="0">
                            <a:latin typeface="Cambria Math" panose="02040503050406030204" pitchFamily="18" charset="0"/>
                            <a:ea typeface="Cambria Math" panose="02040503050406030204" pitchFamily="18" charset="0"/>
                          </a:rPr>
                          <m:t>4</m:t>
                        </m:r>
                      </m:sub>
                    </m:sSub>
                  </m:oMath>
                </a14:m>
                <a:r>
                  <a:rPr lang="en-US" i="1" spc="-10" dirty="0">
                    <a:latin typeface="Cambria Math" panose="02040503050406030204" pitchFamily="18" charset="0"/>
                    <a:ea typeface="Cambria Math" panose="02040503050406030204" pitchFamily="18" charset="0"/>
                  </a:rPr>
                  <a:t>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spc="-10" smtClean="0">
                          <a:latin typeface="Cambria Math" panose="02040503050406030204" pitchFamily="18" charset="0"/>
                          <a:ea typeface="Cambria Math" panose="02040503050406030204" pitchFamily="18" charset="0"/>
                        </a:rPr>
                        <m:t>≈</m:t>
                      </m:r>
                      <m:r>
                        <a:rPr lang="en-US" b="0" i="1" spc="-10" smtClean="0">
                          <a:latin typeface="Cambria Math" panose="02040503050406030204" pitchFamily="18" charset="0"/>
                          <a:ea typeface="Cambria Math" panose="02040503050406030204" pitchFamily="18" charset="0"/>
                        </a:rPr>
                        <m:t>23.35</m:t>
                      </m:r>
                    </m:oMath>
                  </m:oMathPara>
                </a14:m>
                <a:endParaRPr lang="en-US" spc="-10" dirty="0"/>
              </a:p>
              <a:p>
                <a:pPr marL="36900" indent="0">
                  <a:lnSpc>
                    <a:spcPct val="100000"/>
                  </a:lnSpc>
                  <a:buNone/>
                </a:pPr>
                <a:endParaRPr lang="en-US" b="1" dirty="0"/>
              </a:p>
            </p:txBody>
          </p:sp>
        </mc:Choice>
        <mc:Fallback xmlns="">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711677" y="1371600"/>
                <a:ext cx="10896601" cy="4370567"/>
              </a:xfrm>
              <a:blipFill rotWithShape="0">
                <a:blip r:embed="rId2"/>
                <a:stretch>
                  <a:fillRect l="-727" t="-976"/>
                </a:stretch>
              </a:blipFill>
            </p:spPr>
            <p:txBody>
              <a:bodyPr/>
              <a:lstStyle/>
              <a:p>
                <a:r>
                  <a:rPr lang="en-US">
                    <a:noFill/>
                  </a:rPr>
                  <a:t> </a:t>
                </a:r>
              </a:p>
            </p:txBody>
          </p:sp>
        </mc:Fallback>
      </mc:AlternateContent>
      <p:pic>
        <p:nvPicPr>
          <p:cNvPr id="4" name="Picture 3" descr="A graph of f of x equals 8 plus 12 sine of x minus 4x is shown on the interval [0, 4] with 4 rectangles drawn corresponding to the partition points and the C values on the partition. &#10;The x axis is labeled from 0 to 4 with points 0.4, 1, 1.2, 1.8, 2, 2.9, 3.5 and 4. The y axis is labeled from negative 15 to 10 in increments of 5. The sine curve begins at 8 and increases to a maximum at approximately (1.2, 14), then decreases to approximately (0, 2.9) and continues to decrease. It passes through additional points with approximate y values of (0.4, 11), (1, 13), (1.8, 12), (2, 11), (3.5, negative 10), and (4, negative 15). The four rectangles have heights drawn at 0.4, 1.2, 2, and 3.5. They begin at 0 and have right endpoints of 1, 1.8, 2.9, and 4.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605" y="3006953"/>
            <a:ext cx="3700745" cy="3051491"/>
          </a:xfrm>
          <a:prstGeom prst="rect">
            <a:avLst/>
          </a:prstGeom>
        </p:spPr>
      </p:pic>
    </p:spTree>
    <p:extLst>
      <p:ext uri="{BB962C8B-B14F-4D97-AF65-F5344CB8AC3E}">
        <p14:creationId xmlns:p14="http://schemas.microsoft.com/office/powerpoint/2010/main" val="66119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(5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12700" marR="12700" indent="0" algn="just">
                  <a:lnSpc>
                    <a:spcPct val="100000"/>
                  </a:lnSpc>
                  <a:buNone/>
                </a:pPr>
                <a:r>
                  <a:rPr lang="en-US" spc="-5" dirty="0"/>
                  <a:t>Note in Figure</a:t>
                </a:r>
                <a:r>
                  <a:rPr lang="en-US" spc="5" dirty="0"/>
                  <a:t> </a:t>
                </a:r>
                <a:r>
                  <a:rPr lang="en-US" spc="-10" dirty="0"/>
                  <a:t>2</a:t>
                </a:r>
                <a:r>
                  <a:rPr lang="en-US" spc="-5" dirty="0"/>
                  <a:t>(C) that</a:t>
                </a:r>
                <a:r>
                  <a:rPr lang="en-US" spc="5" dirty="0"/>
                  <a:t> </a:t>
                </a:r>
                <a:r>
                  <a:rPr lang="en-US" spc="-5" dirty="0"/>
                  <a:t>as</a:t>
                </a:r>
                <a:r>
                  <a:rPr lang="en-US" spc="5" dirty="0"/>
                  <a:t> </a:t>
                </a:r>
                <a:r>
                  <a:rPr lang="en-US" spc="-5" dirty="0"/>
                  <a:t>the </a:t>
                </a:r>
                <a:r>
                  <a:rPr lang="en-US" spc="-10" dirty="0"/>
                  <a:t>norm ||</a:t>
                </a:r>
                <a:r>
                  <a:rPr lang="en-US" i="1" spc="70" dirty="0"/>
                  <a:t>P</a:t>
                </a:r>
                <a:r>
                  <a:rPr lang="en-US" spc="204" dirty="0"/>
                  <a:t>||</a:t>
                </a:r>
                <a:r>
                  <a:rPr lang="en-US" spc="-65" dirty="0"/>
                  <a:t> </a:t>
                </a:r>
                <a:r>
                  <a:rPr lang="en-US" spc="-10" dirty="0"/>
                  <a:t>tend</a:t>
                </a:r>
                <a:r>
                  <a:rPr lang="en-US" spc="-5" dirty="0"/>
                  <a:t>s</a:t>
                </a:r>
                <a:r>
                  <a:rPr lang="en-US" spc="5" dirty="0"/>
                  <a:t> </a:t>
                </a:r>
                <a:r>
                  <a:rPr lang="en-US" spc="-10" dirty="0"/>
                  <a:t>t</a:t>
                </a:r>
                <a:r>
                  <a:rPr lang="en-US" spc="-5" dirty="0"/>
                  <a:t>o </a:t>
                </a:r>
                <a:r>
                  <a:rPr lang="en-US" spc="-10" dirty="0"/>
                  <a:t>zer</a:t>
                </a:r>
                <a:r>
                  <a:rPr lang="en-US" spc="-5" dirty="0"/>
                  <a:t>o</a:t>
                </a:r>
                <a:r>
                  <a:rPr lang="en-US" spc="5" dirty="0"/>
                  <a:t> </a:t>
                </a:r>
                <a:r>
                  <a:rPr lang="en-US" spc="-5" dirty="0"/>
                  <a:t>(</a:t>
                </a:r>
                <a:r>
                  <a:rPr lang="en-US" spc="-10" dirty="0"/>
                  <a:t>meanin</a:t>
                </a:r>
                <a:r>
                  <a:rPr lang="en-US" spc="-5" dirty="0"/>
                  <a:t>g</a:t>
                </a:r>
                <a:r>
                  <a:rPr lang="en-US" spc="5" dirty="0"/>
                  <a:t> </a:t>
                </a:r>
                <a:r>
                  <a:rPr lang="en-US" spc="-10" dirty="0"/>
                  <a:t>tha</a:t>
                </a:r>
                <a:r>
                  <a:rPr lang="en-US" spc="-5" dirty="0"/>
                  <a:t>t</a:t>
                </a:r>
                <a:r>
                  <a:rPr lang="en-US" spc="5" dirty="0"/>
                  <a:t> </a:t>
                </a:r>
                <a:r>
                  <a:rPr lang="en-US" spc="-10" dirty="0"/>
                  <a:t>th</a:t>
                </a:r>
                <a:r>
                  <a:rPr lang="en-US" spc="-5" dirty="0"/>
                  <a:t>e r</a:t>
                </a:r>
                <a:r>
                  <a:rPr lang="en-US" spc="-10" dirty="0"/>
                  <a:t>ectangles ge</a:t>
                </a:r>
                <a:r>
                  <a:rPr lang="en-US" spc="-5" dirty="0"/>
                  <a:t>t</a:t>
                </a:r>
                <a:r>
                  <a:rPr lang="en-US" spc="-15" dirty="0"/>
                  <a:t> </a:t>
                </a:r>
                <a:r>
                  <a:rPr lang="en-US" spc="-10" dirty="0"/>
                  <a:t>thinner)</a:t>
                </a:r>
                <a:r>
                  <a:rPr lang="en-US" spc="-5" dirty="0"/>
                  <a:t>,</a:t>
                </a:r>
                <a:r>
                  <a:rPr lang="en-US" spc="-20" dirty="0"/>
                  <a:t> </a:t>
                </a:r>
                <a:r>
                  <a:rPr lang="en-US" spc="-10" dirty="0"/>
                  <a:t>th</a:t>
                </a:r>
                <a:r>
                  <a:rPr lang="en-US" spc="-5" dirty="0"/>
                  <a:t>e</a:t>
                </a:r>
                <a:r>
                  <a:rPr lang="en-US" spc="-15" dirty="0"/>
                  <a:t> numbe</a:t>
                </a:r>
                <a:r>
                  <a:rPr lang="en-US" spc="-5" dirty="0"/>
                  <a:t>r</a:t>
                </a:r>
                <a:r>
                  <a:rPr lang="en-US" spc="-15" dirty="0"/>
                  <a:t> </a:t>
                </a:r>
                <a:r>
                  <a:rPr lang="en-US" spc="-10" dirty="0"/>
                  <a:t>o</a:t>
                </a:r>
                <a:r>
                  <a:rPr lang="en-US" spc="-5" dirty="0"/>
                  <a:t>f</a:t>
                </a:r>
                <a:r>
                  <a:rPr lang="en-US" spc="-20" dirty="0"/>
                  <a:t> </a:t>
                </a:r>
                <a:r>
                  <a:rPr lang="en-US" spc="-10" dirty="0"/>
                  <a:t>rectangle</a:t>
                </a:r>
                <a:r>
                  <a:rPr lang="en-US" spc="-5" dirty="0"/>
                  <a:t>s</a:t>
                </a:r>
                <a:r>
                  <a:rPr lang="en-US" spc="50" dirty="0"/>
                  <a:t> </a:t>
                </a:r>
                <a:r>
                  <a:rPr lang="en-US" i="1" spc="-10" dirty="0"/>
                  <a:t>N</a:t>
                </a:r>
                <a:r>
                  <a:rPr lang="en-US" i="1" spc="100" dirty="0"/>
                  <a:t> </a:t>
                </a:r>
                <a:r>
                  <a:rPr lang="en-US" spc="-5" dirty="0"/>
                  <a:t>tends</a:t>
                </a:r>
                <a:r>
                  <a:rPr lang="en-US" spc="-15" dirty="0"/>
                  <a:t> </a:t>
                </a:r>
                <a:r>
                  <a:rPr lang="en-US" spc="-5" dirty="0"/>
                  <a:t>to</a:t>
                </a:r>
                <a:r>
                  <a:rPr lang="en-US" spc="-20" dirty="0"/>
                  <a:t> </a:t>
                </a:r>
                <a:r>
                  <a:rPr lang="en-US" spc="75" dirty="0"/>
                  <a:t>∞</a:t>
                </a:r>
                <a:r>
                  <a:rPr lang="en-US" spc="-85" dirty="0"/>
                  <a:t> </a:t>
                </a:r>
                <a:r>
                  <a:rPr lang="en-US" spc="-10" dirty="0"/>
                  <a:t>an</a:t>
                </a:r>
                <a:r>
                  <a:rPr lang="en-US" spc="-5" dirty="0"/>
                  <a:t>d</a:t>
                </a:r>
                <a:r>
                  <a:rPr lang="en-US" spc="-15" dirty="0"/>
                  <a:t> </a:t>
                </a:r>
                <a:r>
                  <a:rPr lang="en-US" spc="-10" dirty="0"/>
                  <a:t>th</a:t>
                </a:r>
                <a:r>
                  <a:rPr lang="en-US" spc="-5" dirty="0"/>
                  <a:t>e</a:t>
                </a:r>
                <a:r>
                  <a:rPr lang="en-US" spc="-20" dirty="0"/>
                  <a:t> </a:t>
                </a:r>
                <a:r>
                  <a:rPr lang="en-US" spc="-5" dirty="0"/>
                  <a:t>s</a:t>
                </a:r>
                <a:r>
                  <a:rPr lang="en-US" spc="-15" dirty="0"/>
                  <a:t>um</a:t>
                </a:r>
                <a:r>
                  <a:rPr lang="en-US" spc="-5" dirty="0"/>
                  <a:t>s</a:t>
                </a:r>
                <a:r>
                  <a:rPr lang="en-US" spc="65" dirty="0"/>
                  <a:t> </a:t>
                </a:r>
                <a:r>
                  <a:rPr lang="en-US" i="1" spc="35" dirty="0"/>
                  <a:t>R</a:t>
                </a:r>
                <a:r>
                  <a:rPr lang="en-US" spc="-5" dirty="0"/>
                  <a:t>(</a:t>
                </a:r>
                <a:r>
                  <a:rPr lang="en-US" spc="-35" dirty="0"/>
                  <a:t> </a:t>
                </a:r>
                <a:r>
                  <a:rPr lang="en-US" i="1" spc="-5" dirty="0"/>
                  <a:t>f</a:t>
                </a:r>
                <a:r>
                  <a:rPr lang="en-US" spc="-5" dirty="0"/>
                  <a:t>, </a:t>
                </a:r>
                <a:r>
                  <a:rPr lang="en-US" i="1" spc="70" dirty="0"/>
                  <a:t>P</a:t>
                </a:r>
                <a:r>
                  <a:rPr lang="en-US" spc="-5" dirty="0"/>
                  <a:t>,</a:t>
                </a:r>
                <a:r>
                  <a:rPr lang="en-US" spc="-90" dirty="0"/>
                  <a:t> </a:t>
                </a:r>
                <a:r>
                  <a:rPr lang="en-US" i="1" spc="75" dirty="0"/>
                  <a:t>C</a:t>
                </a:r>
                <a:r>
                  <a:rPr lang="en-US" spc="-5" dirty="0"/>
                  <a:t>)</a:t>
                </a:r>
                <a:r>
                  <a:rPr lang="en-US" spc="-15" dirty="0"/>
                  <a:t> </a:t>
                </a:r>
                <a:r>
                  <a:rPr lang="en-US" spc="-10" dirty="0"/>
                  <a:t>approac</a:t>
                </a:r>
                <a:r>
                  <a:rPr lang="en-US" spc="-5" dirty="0"/>
                  <a:t>h</a:t>
                </a:r>
                <a:r>
                  <a:rPr lang="en-US" spc="-15" dirty="0"/>
                  <a:t> </a:t>
                </a:r>
                <a:r>
                  <a:rPr lang="en-US" spc="-5" dirty="0"/>
                  <a:t>a limiting value. This</a:t>
                </a:r>
                <a:r>
                  <a:rPr lang="en-US" spc="55" dirty="0"/>
                  <a:t> </a:t>
                </a:r>
                <a:r>
                  <a:rPr lang="en-US" spc="-5" dirty="0"/>
                  <a:t>leads</a:t>
                </a:r>
                <a:r>
                  <a:rPr lang="en-US" spc="55" dirty="0"/>
                  <a:t> </a:t>
                </a:r>
                <a:r>
                  <a:rPr lang="en-US" spc="-5" dirty="0"/>
                  <a:t>to</a:t>
                </a:r>
                <a:r>
                  <a:rPr lang="en-US" spc="55" dirty="0"/>
                  <a:t> </a:t>
                </a:r>
                <a:r>
                  <a:rPr lang="en-US" spc="-5" dirty="0"/>
                  <a:t>the</a:t>
                </a:r>
                <a:r>
                  <a:rPr lang="en-US" spc="55" dirty="0"/>
                  <a:t> </a:t>
                </a:r>
                <a:r>
                  <a:rPr lang="en-US" spc="-5" dirty="0"/>
                  <a:t>following</a:t>
                </a:r>
                <a:r>
                  <a:rPr lang="en-US" spc="55" dirty="0"/>
                  <a:t> </a:t>
                </a:r>
                <a:r>
                  <a:rPr lang="en-US" spc="-5" dirty="0"/>
                  <a:t>definition: </a:t>
                </a:r>
              </a:p>
              <a:p>
                <a:pPr marL="0" indent="0">
                  <a:buNone/>
                </a:pPr>
                <a:r>
                  <a:rPr lang="en-US" b="1" u="sng" spc="-5" dirty="0"/>
                  <a:t>DEFINITION</a:t>
                </a:r>
                <a:r>
                  <a:rPr lang="en-US" b="1" spc="-5" dirty="0"/>
                  <a:t>: </a:t>
                </a:r>
                <a:r>
                  <a:rPr lang="en-US" spc="-5" dirty="0"/>
                  <a:t>A function</a:t>
                </a:r>
                <a:r>
                  <a:rPr lang="en-US" spc="25" dirty="0"/>
                  <a:t> </a:t>
                </a:r>
                <a:r>
                  <a:rPr lang="en-US" i="1" spc="-5" dirty="0"/>
                  <a:t>f </a:t>
                </a:r>
                <a:r>
                  <a:rPr lang="en-US" spc="-5" dirty="0"/>
                  <a:t>is</a:t>
                </a:r>
                <a:r>
                  <a:rPr lang="en-US" spc="55" dirty="0"/>
                  <a:t> </a:t>
                </a:r>
                <a:r>
                  <a:rPr lang="en-US" b="1" i="1" spc="-10" dirty="0"/>
                  <a:t>integrabl</a:t>
                </a:r>
                <a:r>
                  <a:rPr lang="en-US" b="1" i="1" spc="-5" dirty="0"/>
                  <a:t>e</a:t>
                </a:r>
                <a:r>
                  <a:rPr lang="en-US" b="1" spc="60" dirty="0"/>
                  <a:t> </a:t>
                </a:r>
                <a:r>
                  <a:rPr lang="en-US" spc="-10" dirty="0"/>
                  <a:t>ove</a:t>
                </a:r>
                <a:r>
                  <a:rPr lang="en-US" spc="-5" dirty="0"/>
                  <a:t>r</a:t>
                </a:r>
                <a:r>
                  <a:rPr lang="en-US" spc="55" dirty="0"/>
                  <a:t> </a:t>
                </a:r>
                <a:r>
                  <a:rPr lang="en-US" spc="-10" dirty="0"/>
                  <a:t>[</a:t>
                </a:r>
                <a:r>
                  <a:rPr lang="en-US" i="1" spc="35" dirty="0"/>
                  <a:t>a</a:t>
                </a:r>
                <a:r>
                  <a:rPr lang="en-US" spc="-5" dirty="0"/>
                  <a:t>,</a:t>
                </a:r>
                <a:r>
                  <a:rPr lang="en-US" spc="-85" dirty="0"/>
                  <a:t> </a:t>
                </a:r>
                <a:r>
                  <a:rPr lang="en-US" i="1" spc="5" dirty="0"/>
                  <a:t>b</a:t>
                </a:r>
                <a:r>
                  <a:rPr lang="en-US" spc="-5" dirty="0"/>
                  <a:t>]</a:t>
                </a:r>
                <a:r>
                  <a:rPr lang="en-US" spc="55" dirty="0"/>
                  <a:t> </a:t>
                </a:r>
                <a:r>
                  <a:rPr lang="en-US" spc="-5" dirty="0"/>
                  <a:t>if</a:t>
                </a:r>
                <a:r>
                  <a:rPr lang="en-US" spc="55" dirty="0"/>
                  <a:t> </a:t>
                </a:r>
                <a:r>
                  <a:rPr lang="en-US" i="1" spc="-5" dirty="0"/>
                  <a:t>all</a:t>
                </a:r>
                <a:r>
                  <a:rPr lang="en-US" i="1" spc="55" dirty="0"/>
                  <a:t> </a:t>
                </a:r>
                <a:r>
                  <a:rPr lang="en-US" spc="-10" dirty="0"/>
                  <a:t>o</a:t>
                </a:r>
                <a:r>
                  <a:rPr lang="en-US" spc="-5" dirty="0"/>
                  <a:t>f</a:t>
                </a:r>
                <a:r>
                  <a:rPr lang="en-US" spc="55" dirty="0"/>
                  <a:t> </a:t>
                </a:r>
                <a:r>
                  <a:rPr lang="en-US" spc="-10" dirty="0"/>
                  <a:t>th</a:t>
                </a:r>
                <a:r>
                  <a:rPr lang="en-US" spc="-5" dirty="0"/>
                  <a:t>e</a:t>
                </a:r>
                <a:r>
                  <a:rPr lang="en-US" spc="55" dirty="0"/>
                  <a:t> </a:t>
                </a:r>
                <a:r>
                  <a:rPr lang="en-US" spc="-10" dirty="0"/>
                  <a:t>Rie</a:t>
                </a:r>
                <a:r>
                  <a:rPr lang="en-US" spc="-15" dirty="0"/>
                  <a:t>man</a:t>
                </a:r>
                <a:r>
                  <a:rPr lang="en-US" spc="-5" dirty="0"/>
                  <a:t>n</a:t>
                </a:r>
                <a:r>
                  <a:rPr lang="en-US" spc="75" dirty="0"/>
                  <a:t> </a:t>
                </a:r>
                <a:r>
                  <a:rPr lang="en-US" spc="-15" dirty="0"/>
                  <a:t>sum</a:t>
                </a:r>
                <a:r>
                  <a:rPr lang="en-US" spc="-5" dirty="0"/>
                  <a:t>s</a:t>
                </a:r>
                <a:r>
                  <a:rPr lang="en-US" spc="75" dirty="0"/>
                  <a:t> </a:t>
                </a:r>
                <a:r>
                  <a:rPr lang="en-US" spc="-10" dirty="0"/>
                  <a:t>approac</a:t>
                </a:r>
                <a:r>
                  <a:rPr lang="en-US" spc="-5" dirty="0"/>
                  <a:t>h</a:t>
                </a:r>
                <a:r>
                  <a:rPr lang="en-US" spc="80" dirty="0"/>
                  <a:t> </a:t>
                </a:r>
                <a:r>
                  <a:rPr lang="en-US" spc="-10" dirty="0"/>
                  <a:t>on</a:t>
                </a:r>
                <a:r>
                  <a:rPr lang="en-US" spc="-5" dirty="0"/>
                  <a:t>e</a:t>
                </a:r>
                <a:r>
                  <a:rPr lang="en-US" spc="75" dirty="0"/>
                  <a:t> </a:t>
                </a:r>
                <a:r>
                  <a:rPr lang="en-US" spc="-10" dirty="0"/>
                  <a:t>an</a:t>
                </a:r>
                <a:r>
                  <a:rPr lang="en-US" spc="-5" dirty="0"/>
                  <a:t>d</a:t>
                </a:r>
                <a:r>
                  <a:rPr lang="en-US" spc="75" dirty="0"/>
                  <a:t> </a:t>
                </a:r>
                <a:r>
                  <a:rPr lang="en-US" spc="-10" dirty="0"/>
                  <a:t>the </a:t>
                </a:r>
                <a:r>
                  <a:rPr lang="en-US" spc="-5" dirty="0"/>
                  <a:t>same limit</a:t>
                </a:r>
                <a:r>
                  <a:rPr lang="en-US" spc="50" dirty="0"/>
                  <a:t> </a:t>
                </a:r>
                <a:r>
                  <a:rPr lang="en-US" i="1" spc="-10" dirty="0"/>
                  <a:t>L</a:t>
                </a:r>
                <a:r>
                  <a:rPr lang="en-US" i="1" spc="75" dirty="0"/>
                  <a:t> </a:t>
                </a:r>
                <a:r>
                  <a:rPr lang="en-US" spc="-10" dirty="0"/>
                  <a:t>a</a:t>
                </a:r>
                <a:r>
                  <a:rPr lang="en-US" spc="-5" dirty="0"/>
                  <a:t>s </a:t>
                </a:r>
                <a:r>
                  <a:rPr lang="en-US" spc="204" dirty="0"/>
                  <a:t>||</a:t>
                </a:r>
                <a:r>
                  <a:rPr lang="en-US" i="1" spc="70" dirty="0"/>
                  <a:t>P</a:t>
                </a:r>
                <a:r>
                  <a:rPr lang="en-US" spc="204" dirty="0"/>
                  <a:t>||</a:t>
                </a:r>
                <a:r>
                  <a:rPr lang="en-US" spc="-70" dirty="0"/>
                  <a:t> </a:t>
                </a:r>
                <a:r>
                  <a:rPr lang="en-US" spc="-5" dirty="0"/>
                  <a:t>tends to zero. </a:t>
                </a:r>
                <a:r>
                  <a:rPr lang="en-US" dirty="0"/>
                  <a:t>The limit </a:t>
                </a:r>
                <a:r>
                  <a:rPr lang="en-US" i="1" dirty="0"/>
                  <a:t>L </a:t>
                </a:r>
                <a:r>
                  <a:rPr lang="en-US" dirty="0"/>
                  <a:t>is called the </a:t>
                </a:r>
                <a:r>
                  <a:rPr lang="en-US" b="1" i="1" dirty="0"/>
                  <a:t>definite integral </a:t>
                </a:r>
                <a:r>
                  <a:rPr lang="en-US" dirty="0"/>
                  <a:t>of </a:t>
                </a:r>
                <a:r>
                  <a:rPr lang="en-US" i="1" dirty="0"/>
                  <a:t>f </a:t>
                </a:r>
                <a:r>
                  <a:rPr lang="en-US" dirty="0"/>
                  <a:t>over [</a:t>
                </a:r>
                <a:r>
                  <a:rPr lang="en-US" i="1" dirty="0"/>
                  <a:t>a</a:t>
                </a:r>
                <a:r>
                  <a:rPr lang="en-US" dirty="0"/>
                  <a:t>, </a:t>
                </a:r>
                <a:r>
                  <a:rPr lang="en-US" i="1" dirty="0"/>
                  <a:t>b</a:t>
                </a:r>
                <a:r>
                  <a:rPr lang="en-US" dirty="0"/>
                  <a:t>], and is denoted by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𝑎</m:t>
                        </m:r>
                      </m:sub>
                      <m:sup>
                        <m:r>
                          <a:rPr lang="en-US" i="1">
                            <a:latin typeface="Cambria Math" panose="02040503050406030204" pitchFamily="18" charset="0"/>
                          </a:rPr>
                          <m:t>𝑏</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oMath>
                </a14:m>
                <a:r>
                  <a:rPr lang="en-US" b="1" dirty="0"/>
                  <a:t>. </a:t>
                </a:r>
                <a:r>
                  <a:rPr lang="en-US" spc="-5" dirty="0"/>
                  <a:t>Formally, </a:t>
                </a:r>
                <a:r>
                  <a:rPr lang="en-US" spc="-15" dirty="0"/>
                  <a:t>w</a:t>
                </a:r>
                <a:r>
                  <a:rPr lang="en-US" spc="-5" dirty="0"/>
                  <a:t>e </a:t>
                </a:r>
                <a:r>
                  <a:rPr lang="en-US" spc="-15" dirty="0"/>
                  <a:t>w</a:t>
                </a:r>
                <a:r>
                  <a:rPr lang="en-US" spc="-5" dirty="0"/>
                  <a:t>rite</a:t>
                </a:r>
              </a:p>
              <a:p>
                <a:pPr marL="12700" marR="1270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𝑏</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r>
                            <a:rPr lang="en-US" b="0" i="1" smtClean="0">
                              <a:latin typeface="Cambria Math" panose="02040503050406030204" pitchFamily="18" charset="0"/>
                            </a:rPr>
                            <m:t>=</m:t>
                          </m:r>
                        </m:e>
                      </m:nary>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lim>
                          </m:limLow>
                        </m:fName>
                        <m:e>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 </m:t>
                              </m:r>
                              <m:r>
                                <a:rPr lang="en-US" b="0" i="1" smtClean="0">
                                  <a:latin typeface="Cambria Math" panose="02040503050406030204" pitchFamily="18" charset="0"/>
                                </a:rPr>
                                <m:t>𝐶</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lim>
                          </m:limLow>
                        </m:fName>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e>
                      </m:func>
                    </m:oMath>
                  </m:oMathPara>
                </a14:m>
                <a:endParaRPr lang="en-US" dirty="0"/>
              </a:p>
              <a:p>
                <a:pPr marL="0" indent="0">
                  <a:buNone/>
                </a:pPr>
                <a:endParaRPr lang="en-US" dirty="0"/>
              </a:p>
              <a:p>
                <a:pPr marL="0" indent="0">
                  <a:buNone/>
                </a:pPr>
                <a:r>
                  <a:rPr lang="en-US" dirty="0"/>
                  <a:t>This means that |</a:t>
                </a:r>
                <a:r>
                  <a:rPr lang="en-US" i="1" dirty="0"/>
                  <a:t>R</a:t>
                </a:r>
                <a:r>
                  <a:rPr lang="en-US" dirty="0"/>
                  <a:t>( </a:t>
                </a:r>
                <a:r>
                  <a:rPr lang="en-US" i="1" dirty="0"/>
                  <a:t>f </a:t>
                </a:r>
                <a:r>
                  <a:rPr lang="en-US" dirty="0"/>
                  <a:t>, </a:t>
                </a:r>
                <a:r>
                  <a:rPr lang="en-US" i="1" dirty="0"/>
                  <a:t>P</a:t>
                </a:r>
                <a:r>
                  <a:rPr lang="en-US" dirty="0"/>
                  <a:t>,</a:t>
                </a:r>
                <a:r>
                  <a:rPr lang="en-US" i="1" dirty="0"/>
                  <a:t>C</a:t>
                </a:r>
                <a:r>
                  <a:rPr lang="en-US" dirty="0"/>
                  <a:t>) − </a:t>
                </a:r>
                <a:r>
                  <a:rPr lang="en-US" i="1" dirty="0"/>
                  <a:t>L</a:t>
                </a:r>
                <a:r>
                  <a:rPr lang="en-US" dirty="0"/>
                  <a:t>| gets arbitrarily small as the norm </a:t>
                </a:r>
                <a:r>
                  <a:rPr lang="en-US" i="1" dirty="0"/>
                  <a:t>P </a:t>
                </a:r>
                <a:r>
                  <a:rPr lang="en-US" dirty="0"/>
                  <a:t>tends to zero, no matter how we choose the partition and sample points. </a:t>
                </a: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559" b="-2232"/>
                </a:stretch>
              </a:blipFill>
            </p:spPr>
            <p:txBody>
              <a:bodyPr/>
              <a:lstStyle/>
              <a:p>
                <a:r>
                  <a:rPr lang="en-US">
                    <a:noFill/>
                  </a:rPr>
                  <a:t> </a:t>
                </a:r>
              </a:p>
            </p:txBody>
          </p:sp>
        </mc:Fallback>
      </mc:AlternateContent>
    </p:spTree>
    <p:extLst>
      <p:ext uri="{BB962C8B-B14F-4D97-AF65-F5344CB8AC3E}">
        <p14:creationId xmlns:p14="http://schemas.microsoft.com/office/powerpoint/2010/main" val="2507959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(6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latin typeface="Times New Roman"/>
                    <a:cs typeface="Times New Roman"/>
                  </a:rPr>
                  <a:t>The</a:t>
                </a:r>
                <a:r>
                  <a:rPr lang="en-US" spc="25" dirty="0">
                    <a:latin typeface="Times New Roman"/>
                    <a:cs typeface="Times New Roman"/>
                  </a:rPr>
                  <a:t> </a:t>
                </a:r>
                <a:r>
                  <a:rPr lang="en-US" spc="-5" dirty="0">
                    <a:latin typeface="Times New Roman"/>
                    <a:cs typeface="Times New Roman"/>
                  </a:rPr>
                  <a:t>definite</a:t>
                </a:r>
                <a:r>
                  <a:rPr lang="en-US" spc="25" dirty="0">
                    <a:latin typeface="Times New Roman"/>
                    <a:cs typeface="Times New Roman"/>
                  </a:rPr>
                  <a:t> </a:t>
                </a:r>
                <a:r>
                  <a:rPr lang="en-US" spc="-5" dirty="0">
                    <a:latin typeface="Times New Roman"/>
                    <a:cs typeface="Times New Roman"/>
                  </a:rPr>
                  <a:t>integral</a:t>
                </a:r>
                <a:r>
                  <a:rPr lang="en-US" spc="25" dirty="0">
                    <a:latin typeface="Times New Roman"/>
                    <a:cs typeface="Times New Roman"/>
                  </a:rPr>
                  <a:t> </a:t>
                </a:r>
                <a:r>
                  <a:rPr lang="en-US" spc="-5" dirty="0">
                    <a:latin typeface="Times New Roman"/>
                    <a:cs typeface="Times New Roman"/>
                  </a:rPr>
                  <a:t>is</a:t>
                </a:r>
                <a:r>
                  <a:rPr lang="en-US" spc="25" dirty="0">
                    <a:latin typeface="Times New Roman"/>
                    <a:cs typeface="Times New Roman"/>
                  </a:rPr>
                  <a:t> </a:t>
                </a:r>
                <a:r>
                  <a:rPr lang="en-US" spc="-5" dirty="0">
                    <a:latin typeface="Times New Roman"/>
                    <a:cs typeface="Times New Roman"/>
                  </a:rPr>
                  <a:t>often</a:t>
                </a:r>
                <a:r>
                  <a:rPr lang="en-US" spc="25" dirty="0">
                    <a:latin typeface="Times New Roman"/>
                    <a:cs typeface="Times New Roman"/>
                  </a:rPr>
                  <a:t> </a:t>
                </a:r>
                <a:r>
                  <a:rPr lang="en-US" spc="-5" dirty="0">
                    <a:latin typeface="Times New Roman"/>
                    <a:cs typeface="Times New Roman"/>
                  </a:rPr>
                  <a:t>called,</a:t>
                </a:r>
                <a:r>
                  <a:rPr lang="en-US" spc="25" dirty="0">
                    <a:latin typeface="Times New Roman"/>
                    <a:cs typeface="Times New Roman"/>
                  </a:rPr>
                  <a:t> </a:t>
                </a:r>
                <a:r>
                  <a:rPr lang="en-US" spc="-5" dirty="0">
                    <a:latin typeface="Times New Roman"/>
                    <a:cs typeface="Times New Roman"/>
                  </a:rPr>
                  <a:t>more</a:t>
                </a:r>
                <a:r>
                  <a:rPr lang="en-US" spc="25" dirty="0">
                    <a:latin typeface="Times New Roman"/>
                    <a:cs typeface="Times New Roman"/>
                  </a:rPr>
                  <a:t> </a:t>
                </a:r>
                <a:r>
                  <a:rPr lang="en-US" spc="-5" dirty="0">
                    <a:latin typeface="Times New Roman"/>
                    <a:cs typeface="Times New Roman"/>
                  </a:rPr>
                  <a:t>simply,</a:t>
                </a:r>
                <a:r>
                  <a:rPr lang="en-US" spc="25" dirty="0">
                    <a:latin typeface="Times New Roman"/>
                    <a:cs typeface="Times New Roman"/>
                  </a:rPr>
                  <a:t> </a:t>
                </a:r>
                <a:r>
                  <a:rPr lang="en-US" spc="-5" dirty="0">
                    <a:latin typeface="Times New Roman"/>
                    <a:cs typeface="Times New Roman"/>
                  </a:rPr>
                  <a:t>the</a:t>
                </a:r>
                <a:r>
                  <a:rPr lang="en-US" spc="25" dirty="0">
                    <a:latin typeface="Times New Roman"/>
                    <a:cs typeface="Times New Roman"/>
                  </a:rPr>
                  <a:t> </a:t>
                </a:r>
                <a:r>
                  <a:rPr lang="en-US" i="1" spc="-10" dirty="0">
                    <a:latin typeface="Times New Roman"/>
                    <a:cs typeface="Times New Roman"/>
                  </a:rPr>
                  <a:t>integra</a:t>
                </a:r>
                <a:r>
                  <a:rPr lang="en-US" i="1" spc="-5" dirty="0">
                    <a:latin typeface="Times New Roman"/>
                    <a:cs typeface="Times New Roman"/>
                  </a:rPr>
                  <a:t>l</a:t>
                </a:r>
                <a:r>
                  <a:rPr lang="en-US" i="1"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i="1" spc="-5" dirty="0">
                    <a:latin typeface="Times New Roman"/>
                    <a:cs typeface="Times New Roman"/>
                  </a:rPr>
                  <a:t>f </a:t>
                </a:r>
                <a:r>
                  <a:rPr lang="en-US" spc="-10" dirty="0">
                    <a:latin typeface="Times New Roman"/>
                    <a:cs typeface="Times New Roman"/>
                  </a:rPr>
                  <a:t>ove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25" dirty="0">
                    <a:latin typeface="Times New Roman"/>
                    <a:cs typeface="Times New Roman"/>
                  </a:rPr>
                  <a:t> </a:t>
                </a:r>
                <a:r>
                  <a:rPr lang="en-US" spc="-1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proces</a:t>
                </a:r>
                <a:r>
                  <a:rPr lang="en-US" spc="-5" dirty="0">
                    <a:latin typeface="Times New Roman"/>
                    <a:cs typeface="Times New Roman"/>
                  </a:rPr>
                  <a:t>s</a:t>
                </a:r>
                <a:r>
                  <a:rPr lang="en-US" spc="8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80" dirty="0">
                    <a:latin typeface="Times New Roman"/>
                    <a:cs typeface="Times New Roman"/>
                  </a:rPr>
                  <a:t> </a:t>
                </a:r>
                <a:r>
                  <a:rPr lang="en-US" spc="-10" dirty="0">
                    <a:latin typeface="Times New Roman"/>
                    <a:cs typeface="Times New Roman"/>
                  </a:rPr>
                  <a:t>computin</a:t>
                </a:r>
                <a:r>
                  <a:rPr lang="en-US" spc="-5" dirty="0">
                    <a:latin typeface="Times New Roman"/>
                    <a:cs typeface="Times New Roman"/>
                  </a:rPr>
                  <a:t>g</a:t>
                </a:r>
                <a:r>
                  <a:rPr lang="en-US" spc="8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ntegral</a:t>
                </a:r>
                <a:r>
                  <a:rPr lang="en-US" spc="-5" dirty="0">
                    <a:latin typeface="Times New Roman"/>
                    <a:cs typeface="Times New Roman"/>
                  </a:rPr>
                  <a:t>s</a:t>
                </a:r>
                <a:r>
                  <a:rPr lang="en-US" spc="80" dirty="0">
                    <a:latin typeface="Times New Roman"/>
                    <a:cs typeface="Times New Roman"/>
                  </a:rPr>
                  <a:t> </a:t>
                </a:r>
                <a:r>
                  <a:rPr lang="en-US" spc="-5" dirty="0">
                    <a:latin typeface="Times New Roman"/>
                    <a:cs typeface="Times New Roman"/>
                  </a:rPr>
                  <a:t>is</a:t>
                </a:r>
                <a:r>
                  <a:rPr lang="en-US" spc="80"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80" dirty="0">
                    <a:latin typeface="Times New Roman"/>
                    <a:cs typeface="Times New Roman"/>
                  </a:rPr>
                  <a:t> </a:t>
                </a:r>
                <a:r>
                  <a:rPr lang="en-US" b="1" i="1" spc="-5" dirty="0">
                    <a:latin typeface="Times New Roman"/>
                    <a:cs typeface="Times New Roman"/>
                  </a:rPr>
                  <a:t>integratio</a:t>
                </a:r>
                <a:r>
                  <a:rPr lang="en-US" b="1" spc="-5" dirty="0">
                    <a:latin typeface="Times New Roman"/>
                    <a:cs typeface="Times New Roman"/>
                  </a:rPr>
                  <a:t>n</a:t>
                </a:r>
                <a:r>
                  <a:rPr lang="en-US" b="1" spc="8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80" dirty="0">
                    <a:latin typeface="Times New Roman"/>
                    <a:cs typeface="Times New Roman"/>
                  </a:rPr>
                  <a:t> </a:t>
                </a:r>
                <a:r>
                  <a:rPr lang="en-US" spc="-5" dirty="0">
                    <a:latin typeface="Times New Roman"/>
                    <a:cs typeface="Times New Roman"/>
                  </a:rPr>
                  <a:t>is</a:t>
                </a:r>
                <a:r>
                  <a:rPr lang="en-US" spc="80" dirty="0">
                    <a:latin typeface="Times New Roman"/>
                    <a:cs typeface="Times New Roman"/>
                  </a:rPr>
                  <a:t> </a:t>
                </a:r>
                <a:r>
                  <a:rPr lang="en-US" spc="-5" dirty="0">
                    <a:latin typeface="Times New Roman"/>
                    <a:cs typeface="Times New Roman"/>
                  </a:rPr>
                  <a:t>called</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b="1" i="1" spc="-10" dirty="0">
                    <a:latin typeface="Times New Roman"/>
                    <a:cs typeface="Times New Roman"/>
                  </a:rPr>
                  <a:t>integrand</a:t>
                </a:r>
                <a:r>
                  <a:rPr lang="en-US" spc="-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endpoint</a:t>
                </a:r>
                <a:r>
                  <a:rPr lang="en-US" spc="-5" dirty="0">
                    <a:latin typeface="Times New Roman"/>
                    <a:cs typeface="Times New Roman"/>
                  </a:rPr>
                  <a:t>s</a:t>
                </a:r>
                <a:r>
                  <a:rPr lang="en-US" spc="35" dirty="0">
                    <a:latin typeface="Times New Roman"/>
                    <a:cs typeface="Times New Roman"/>
                  </a:rPr>
                  <a:t> </a:t>
                </a:r>
                <a:r>
                  <a:rPr lang="en-US" i="1" spc="-5" dirty="0">
                    <a:latin typeface="Times New Roman"/>
                    <a:cs typeface="Times New Roman"/>
                  </a:rPr>
                  <a:t>a</a:t>
                </a:r>
                <a:r>
                  <a:rPr lang="en-US" i="1" spc="8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40" dirty="0">
                    <a:latin typeface="Times New Roman"/>
                    <a:cs typeface="Times New Roman"/>
                  </a:rPr>
                  <a:t> </a:t>
                </a:r>
                <a:r>
                  <a:rPr lang="en-US" i="1" spc="-5" dirty="0">
                    <a:latin typeface="Times New Roman"/>
                    <a:cs typeface="Times New Roman"/>
                  </a:rPr>
                  <a:t>b</a:t>
                </a:r>
                <a:r>
                  <a:rPr lang="en-US" i="1" spc="6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5" dirty="0">
                    <a:latin typeface="Times New Roman"/>
                    <a:cs typeface="Times New Roman"/>
                  </a:rPr>
                  <a:t> </a:t>
                </a:r>
                <a:r>
                  <a:rPr lang="en-US" b="1" i="1" spc="-5" dirty="0">
                    <a:latin typeface="Times New Roman"/>
                    <a:cs typeface="Times New Roman"/>
                  </a:rPr>
                  <a:t>limits</a:t>
                </a:r>
                <a:r>
                  <a:rPr lang="en-US" b="1" i="1" spc="35" dirty="0">
                    <a:latin typeface="Times New Roman"/>
                    <a:cs typeface="Times New Roman"/>
                  </a:rPr>
                  <a:t> </a:t>
                </a:r>
                <a:r>
                  <a:rPr lang="en-US" b="1" i="1" spc="-10" dirty="0">
                    <a:latin typeface="Times New Roman"/>
                    <a:cs typeface="Times New Roman"/>
                  </a:rPr>
                  <a:t>o</a:t>
                </a:r>
                <a:r>
                  <a:rPr lang="en-US" b="1" i="1" spc="-5" dirty="0">
                    <a:latin typeface="Times New Roman"/>
                    <a:cs typeface="Times New Roman"/>
                  </a:rPr>
                  <a:t>f</a:t>
                </a:r>
                <a:r>
                  <a:rPr lang="en-US" b="1" i="1" spc="40" dirty="0">
                    <a:latin typeface="Times New Roman"/>
                    <a:cs typeface="Times New Roman"/>
                  </a:rPr>
                  <a:t> </a:t>
                </a:r>
                <a:r>
                  <a:rPr lang="en-US" b="1" i="1" spc="-5" dirty="0">
                    <a:latin typeface="Times New Roman"/>
                    <a:cs typeface="Times New Roman"/>
                  </a:rPr>
                  <a:t>integration</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F</a:t>
                </a:r>
                <a:r>
                  <a:rPr lang="en-US" spc="-5" dirty="0">
                    <a:latin typeface="Times New Roman"/>
                    <a:cs typeface="Times New Roman"/>
                  </a:rPr>
                  <a:t>inally,</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5" dirty="0">
                    <a:latin typeface="Times New Roman"/>
                    <a:cs typeface="Times New Roman"/>
                  </a:rPr>
                  <a:t> </a:t>
                </a:r>
                <a:r>
                  <a:rPr lang="en-US" spc="-5" dirty="0">
                    <a:latin typeface="Times New Roman"/>
                    <a:cs typeface="Times New Roman"/>
                  </a:rPr>
                  <a:t>remark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an</a:t>
                </a:r>
                <a:r>
                  <a:rPr lang="en-US" spc="-5" dirty="0">
                    <a:latin typeface="Times New Roman"/>
                    <a:cs typeface="Times New Roman"/>
                  </a:rPr>
                  <a:t>y </a:t>
                </a:r>
                <a:r>
                  <a:rPr lang="en-US" spc="-10" dirty="0">
                    <a:latin typeface="Times New Roman"/>
                    <a:cs typeface="Times New Roman"/>
                  </a:rPr>
                  <a:t>variabl</a:t>
                </a:r>
                <a:r>
                  <a:rPr lang="en-US" spc="-5" dirty="0">
                    <a:latin typeface="Times New Roman"/>
                    <a:cs typeface="Times New Roman"/>
                  </a:rPr>
                  <a:t>e </a:t>
                </a:r>
                <a:r>
                  <a:rPr lang="en-US" spc="-15" dirty="0">
                    <a:latin typeface="Times New Roman"/>
                    <a:cs typeface="Times New Roman"/>
                  </a:rPr>
                  <a:t>ma</a:t>
                </a:r>
                <a:r>
                  <a:rPr lang="en-US" spc="-5" dirty="0">
                    <a:latin typeface="Times New Roman"/>
                    <a:cs typeface="Times New Roman"/>
                  </a:rPr>
                  <a:t>y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use</a:t>
                </a:r>
                <a:r>
                  <a:rPr lang="en-US" spc="-5" dirty="0">
                    <a:latin typeface="Times New Roman"/>
                    <a:cs typeface="Times New Roman"/>
                  </a:rPr>
                  <a:t>d </a:t>
                </a:r>
                <a:r>
                  <a:rPr lang="en-US" spc="-10" dirty="0">
                    <a:latin typeface="Times New Roman"/>
                    <a:cs typeface="Times New Roman"/>
                  </a:rPr>
                  <a:t>a</a:t>
                </a:r>
                <a:r>
                  <a:rPr lang="en-US" spc="-5" dirty="0">
                    <a:latin typeface="Times New Roman"/>
                    <a:cs typeface="Times New Roman"/>
                  </a:rPr>
                  <a:t>s a </a:t>
                </a:r>
                <a:r>
                  <a:rPr lang="en-US" spc="-10" dirty="0">
                    <a:latin typeface="Times New Roman"/>
                    <a:cs typeface="Times New Roman"/>
                  </a:rPr>
                  <a:t>variabl</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 i</a:t>
                </a:r>
                <a:r>
                  <a:rPr lang="en-US" spc="-10" dirty="0">
                    <a:latin typeface="Times New Roman"/>
                    <a:cs typeface="Times New Roman"/>
                  </a:rPr>
                  <a:t>ntegration</a:t>
                </a:r>
                <a:r>
                  <a:rPr lang="en-US" spc="-5" dirty="0">
                    <a:latin typeface="Times New Roman"/>
                    <a:cs typeface="Times New Roman"/>
                  </a:rPr>
                  <a:t>; t</a:t>
                </a:r>
                <a:r>
                  <a:rPr lang="en-US" spc="-15"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is</a:t>
                </a:r>
                <a:r>
                  <a:rPr lang="en-US" spc="-5" dirty="0">
                    <a:latin typeface="Times New Roman"/>
                    <a:cs typeface="Times New Roman"/>
                  </a:rPr>
                  <a:t>,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variabl</a:t>
                </a:r>
                <a:r>
                  <a:rPr lang="en-US" spc="-5" dirty="0">
                    <a:latin typeface="Times New Roman"/>
                    <a:cs typeface="Times New Roman"/>
                  </a:rPr>
                  <a:t>e is a </a:t>
                </a:r>
                <a:r>
                  <a:rPr lang="en-US" spc="-15" dirty="0">
                    <a:latin typeface="Times New Roman"/>
                    <a:cs typeface="Times New Roman"/>
                  </a:rPr>
                  <a:t>dumm</a:t>
                </a:r>
                <a:r>
                  <a:rPr lang="en-US" spc="-5" dirty="0">
                    <a:latin typeface="Times New Roman"/>
                    <a:cs typeface="Times New Roman"/>
                  </a:rPr>
                  <a:t>y </a:t>
                </a:r>
                <a:r>
                  <a:rPr lang="en-US" spc="-10" dirty="0">
                    <a:latin typeface="Times New Roman"/>
                    <a:cs typeface="Times New Roman"/>
                  </a:rPr>
                  <a:t>variable</a:t>
                </a:r>
                <a:r>
                  <a:rPr lang="en-US" spc="-5" dirty="0">
                    <a:latin typeface="Times New Roman"/>
                    <a:cs typeface="Times New Roman"/>
                  </a:rPr>
                  <a:t>. </a:t>
                </a:r>
                <a:r>
                  <a:rPr lang="en-US" spc="-10" dirty="0">
                    <a:latin typeface="Times New Roman"/>
                    <a:cs typeface="Times New Roman"/>
                  </a:rPr>
                  <a:t>Thus</a:t>
                </a:r>
                <a:r>
                  <a:rPr lang="en-US" spc="-5" dirty="0">
                    <a:latin typeface="Times New Roman"/>
                    <a:cs typeface="Times New Roman"/>
                  </a:rPr>
                  <a:t>,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followin</a:t>
                </a:r>
                <a:r>
                  <a:rPr lang="en-US" spc="-5" dirty="0">
                    <a:latin typeface="Times New Roman"/>
                    <a:cs typeface="Times New Roman"/>
                  </a:rPr>
                  <a:t>g </a:t>
                </a:r>
                <a:r>
                  <a:rPr lang="en-US" spc="-10" dirty="0">
                    <a:latin typeface="Times New Roman"/>
                    <a:cs typeface="Times New Roman"/>
                  </a:rPr>
                  <a:t>thre</a:t>
                </a:r>
                <a:r>
                  <a:rPr lang="en-US" spc="-5" dirty="0">
                    <a:latin typeface="Times New Roman"/>
                    <a:cs typeface="Times New Roman"/>
                  </a:rPr>
                  <a:t>e i</a:t>
                </a:r>
                <a:r>
                  <a:rPr lang="en-US" spc="-10" dirty="0">
                    <a:latin typeface="Times New Roman"/>
                    <a:cs typeface="Times New Roman"/>
                  </a:rPr>
                  <a:t>ntegral</a:t>
                </a:r>
                <a:r>
                  <a:rPr lang="en-US" spc="-5" dirty="0">
                    <a:latin typeface="Times New Roman"/>
                    <a:cs typeface="Times New Roman"/>
                  </a:rPr>
                  <a:t>s </a:t>
                </a:r>
                <a:r>
                  <a:rPr lang="en-US" spc="-10" dirty="0">
                    <a:latin typeface="Times New Roman"/>
                    <a:cs typeface="Times New Roman"/>
                  </a:rPr>
                  <a:t>al</a:t>
                </a:r>
                <a:r>
                  <a:rPr lang="en-US" spc="-5" dirty="0">
                    <a:latin typeface="Times New Roman"/>
                    <a:cs typeface="Times New Roman"/>
                  </a:rPr>
                  <a:t>l </a:t>
                </a:r>
                <a:r>
                  <a:rPr lang="en-US" spc="-10" dirty="0">
                    <a:latin typeface="Times New Roman"/>
                    <a:cs typeface="Times New Roman"/>
                  </a:rPr>
                  <a:t>denot</a:t>
                </a:r>
                <a:r>
                  <a:rPr lang="en-US" spc="-5" dirty="0">
                    <a:latin typeface="Times New Roman"/>
                    <a:cs typeface="Times New Roman"/>
                  </a:rPr>
                  <a:t>e t</a:t>
                </a:r>
                <a:r>
                  <a:rPr lang="en-US" spc="-10" dirty="0">
                    <a:latin typeface="Times New Roman"/>
                    <a:cs typeface="Times New Roman"/>
                  </a:rPr>
                  <a:t>h</a:t>
                </a:r>
                <a:r>
                  <a:rPr lang="en-US" spc="-5" dirty="0">
                    <a:latin typeface="Times New Roman"/>
                    <a:cs typeface="Times New Roman"/>
                  </a:rPr>
                  <a:t>e </a:t>
                </a:r>
                <a:r>
                  <a:rPr lang="en-US" spc="-15" dirty="0">
                    <a:latin typeface="Times New Roman"/>
                    <a:cs typeface="Times New Roman"/>
                  </a:rPr>
                  <a:t>sam</a:t>
                </a:r>
                <a:r>
                  <a:rPr lang="en-US" spc="-5" dirty="0">
                    <a:latin typeface="Times New Roman"/>
                    <a:cs typeface="Times New Roman"/>
                  </a:rPr>
                  <a:t>e </a:t>
                </a:r>
                <a:r>
                  <a:rPr lang="en-US" spc="-10" dirty="0">
                    <a:latin typeface="Times New Roman"/>
                    <a:cs typeface="Times New Roman"/>
                  </a:rPr>
                  <a:t>quantity:</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𝑎</m:t>
                          </m:r>
                        </m:sub>
                        <m:sup>
                          <m:r>
                            <a:rPr lang="en-US" b="0" i="1" smtClean="0">
                              <a:latin typeface="Cambria Math" panose="02040503050406030204" pitchFamily="18" charset="0"/>
                            </a:rPr>
                            <m:t>𝑏</m:t>
                          </m:r>
                        </m:sup>
                        <m:e>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𝑥</m:t>
                              </m:r>
                            </m:e>
                          </m:func>
                          <m:r>
                            <a:rPr lang="en-US" b="0" i="1" smtClean="0">
                              <a:latin typeface="Cambria Math" panose="02040503050406030204" pitchFamily="18" charset="0"/>
                            </a:rPr>
                            <m:t>𝑑𝑥</m:t>
                          </m:r>
                          <m:r>
                            <a:rPr lang="en-US" b="0" i="1" smtClean="0">
                              <a:latin typeface="Cambria Math" panose="02040503050406030204" pitchFamily="18" charset="0"/>
                            </a:rPr>
                            <m:t>, </m:t>
                          </m:r>
                        </m:e>
                      </m:nary>
                      <m:nary>
                        <m:naryPr>
                          <m:limLoc m:val="undOvr"/>
                          <m:ctrlPr>
                            <a:rPr lang="en-US" i="1">
                              <a:latin typeface="Cambria Math" panose="02040503050406030204" pitchFamily="18" charset="0"/>
                            </a:rPr>
                          </m:ctrlPr>
                        </m:naryPr>
                        <m:sub>
                          <m:r>
                            <m:rPr>
                              <m:brk m:alnAt="24"/>
                            </m:rPr>
                            <a:rPr lang="en-US" b="0" i="1">
                              <a:latin typeface="Cambria Math" panose="02040503050406030204" pitchFamily="18" charset="0"/>
                            </a:rPr>
                            <m:t>𝑎</m:t>
                          </m:r>
                        </m:sub>
                        <m:sup>
                          <m:r>
                            <a:rPr lang="en-US" b="0" i="1">
                              <a:latin typeface="Cambria Math" panose="02040503050406030204" pitchFamily="18" charset="0"/>
                            </a:rPr>
                            <m:t>𝑏</m:t>
                          </m:r>
                        </m:sup>
                        <m:e>
                          <m:func>
                            <m:funcPr>
                              <m:ctrlPr>
                                <a:rPr lang="en-US" i="1">
                                  <a:latin typeface="Cambria Math" panose="02040503050406030204" pitchFamily="18" charset="0"/>
                                </a:rPr>
                              </m:ctrlPr>
                            </m:funcPr>
                            <m:fName>
                              <m:r>
                                <m:rPr>
                                  <m:sty m:val="p"/>
                                </m:rPr>
                                <a:rPr lang="en-US" b="0">
                                  <a:latin typeface="Cambria Math" panose="02040503050406030204" pitchFamily="18" charset="0"/>
                                </a:rPr>
                                <m:t>sin</m:t>
                              </m:r>
                            </m:fName>
                            <m:e>
                              <m:r>
                                <a:rPr lang="en-US" b="0" i="1" smtClean="0">
                                  <a:latin typeface="Cambria Math" panose="02040503050406030204" pitchFamily="18" charset="0"/>
                                </a:rPr>
                                <m:t>𝑡</m:t>
                              </m:r>
                            </m:e>
                          </m:func>
                          <m:r>
                            <a:rPr lang="en-US" b="0" i="1">
                              <a:latin typeface="Cambria Math" panose="02040503050406030204" pitchFamily="18" charset="0"/>
                            </a:rPr>
                            <m:t>𝑑</m:t>
                          </m:r>
                          <m:r>
                            <a:rPr lang="en-US" b="0" i="1" smtClean="0">
                              <a:latin typeface="Cambria Math" panose="02040503050406030204" pitchFamily="18" charset="0"/>
                            </a:rPr>
                            <m:t>𝑡</m:t>
                          </m:r>
                          <m:r>
                            <a:rPr lang="en-US" b="0" i="1">
                              <a:latin typeface="Cambria Math" panose="02040503050406030204" pitchFamily="18" charset="0"/>
                            </a:rPr>
                            <m:t>, </m:t>
                          </m:r>
                        </m:e>
                      </m:nary>
                      <m:nary>
                        <m:naryPr>
                          <m:limLoc m:val="undOvr"/>
                          <m:ctrlPr>
                            <a:rPr lang="en-US" i="1">
                              <a:latin typeface="Cambria Math" panose="02040503050406030204" pitchFamily="18" charset="0"/>
                            </a:rPr>
                          </m:ctrlPr>
                        </m:naryPr>
                        <m:sub>
                          <m:r>
                            <m:rPr>
                              <m:brk m:alnAt="24"/>
                            </m:rPr>
                            <a:rPr lang="en-US" b="0" i="1">
                              <a:latin typeface="Cambria Math" panose="02040503050406030204" pitchFamily="18" charset="0"/>
                            </a:rPr>
                            <m:t>𝑎</m:t>
                          </m:r>
                        </m:sub>
                        <m:sup>
                          <m:r>
                            <a:rPr lang="en-US" b="0" i="1">
                              <a:latin typeface="Cambria Math" panose="02040503050406030204" pitchFamily="18" charset="0"/>
                            </a:rPr>
                            <m:t>𝑏</m:t>
                          </m:r>
                        </m:sup>
                        <m:e>
                          <m:func>
                            <m:funcPr>
                              <m:ctrlPr>
                                <a:rPr lang="en-US" i="1">
                                  <a:latin typeface="Cambria Math" panose="02040503050406030204" pitchFamily="18" charset="0"/>
                                </a:rPr>
                              </m:ctrlPr>
                            </m:funcPr>
                            <m:fName>
                              <m:r>
                                <m:rPr>
                                  <m:sty m:val="p"/>
                                </m:rPr>
                                <a:rPr lang="en-US" b="0">
                                  <a:latin typeface="Cambria Math" panose="02040503050406030204" pitchFamily="18" charset="0"/>
                                </a:rPr>
                                <m:t>sin</m:t>
                              </m:r>
                            </m:fName>
                            <m:e>
                              <m:r>
                                <a:rPr lang="en-US" b="0" i="1" smtClean="0">
                                  <a:latin typeface="Cambria Math" panose="02040503050406030204" pitchFamily="18" charset="0"/>
                                </a:rPr>
                                <m:t>𝑢</m:t>
                              </m:r>
                            </m:e>
                          </m:func>
                          <m:r>
                            <a:rPr lang="en-US" b="0" i="1" smtClean="0">
                              <a:latin typeface="Cambria Math" panose="02040503050406030204" pitchFamily="18" charset="0"/>
                            </a:rPr>
                            <m:t>𝑑𝑢</m:t>
                          </m:r>
                          <m:r>
                            <a:rPr lang="en-US" b="0" i="1">
                              <a:latin typeface="Cambria Math" panose="02040503050406030204" pitchFamily="18" charset="0"/>
                            </a:rPr>
                            <m:t> </m:t>
                          </m:r>
                        </m:e>
                      </m:nary>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1007"/>
                </a:stretch>
              </a:blipFill>
            </p:spPr>
            <p:txBody>
              <a:bodyPr/>
              <a:lstStyle/>
              <a:p>
                <a:r>
                  <a:rPr lang="en-US">
                    <a:noFill/>
                  </a:rPr>
                  <a:t> </a:t>
                </a:r>
              </a:p>
            </p:txBody>
          </p:sp>
        </mc:Fallback>
      </mc:AlternateContent>
    </p:spTree>
    <p:extLst>
      <p:ext uri="{BB962C8B-B14F-4D97-AF65-F5344CB8AC3E}">
        <p14:creationId xmlns:p14="http://schemas.microsoft.com/office/powerpoint/2010/main" val="213800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800" y="1371600"/>
            <a:ext cx="10599516" cy="4370567"/>
          </a:xfrm>
        </p:spPr>
        <p:txBody>
          <a:bodyPr>
            <a:noAutofit/>
          </a:bodyPr>
          <a:lstStyle/>
          <a:p>
            <a:pPr marL="0" indent="0" eaLnBrk="0" hangingPunct="0">
              <a:buNone/>
            </a:pPr>
            <a:r>
              <a:rPr lang="en-US" dirty="0"/>
              <a:t>There is, however, an important difference between these two equations: The first makes sense only if velocity </a:t>
            </a:r>
            <a:r>
              <a:rPr lang="en-US" i="1" dirty="0"/>
              <a:t>v </a:t>
            </a:r>
            <a:r>
              <a:rPr lang="en-US" dirty="0"/>
              <a:t>is constant, whereas the second is correct </a:t>
            </a:r>
            <a:r>
              <a:rPr lang="en-US" i="1" dirty="0"/>
              <a:t>even if the velocity changes with time</a:t>
            </a:r>
            <a:r>
              <a:rPr lang="en-US" dirty="0"/>
              <a:t>. Thus, the advantage of expressing distance traveled as an area is that it enables us to deal with much more general types of motion.</a:t>
            </a:r>
          </a:p>
        </p:txBody>
      </p:sp>
      <p:pic>
        <p:nvPicPr>
          <p:cNvPr id="4" name="Picture 3" descr="A graph shows the area, v delta t, of a shaded rectangle underneath a horizontal line v.&#10;The horizontal axis t in seconds has a marking for t subscript 1, which is to the left of the marking for t subscript 2; and the vertical axis v is in meters per second. The area of the shaded rectangle is bounded by the horizontal axis from t subscript 1 to t subscript 2, the horizontal line v, and the vertical lines that connect v with t subscript 1 and t subscript 2. A line with a double-headed arrow under the horizontal axis from t subscript 1 to t subscript 2 reads: delta t equals t subscript 2 minus t subscript 1.">
            <a:extLst>
              <a:ext uri="{FF2B5EF4-FFF2-40B4-BE49-F238E27FC236}">
                <a16:creationId xmlns:a16="http://schemas.microsoft.com/office/drawing/2014/main" id="{7D451E15-0ECE-465B-918B-DB70C348F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670" y="3842795"/>
            <a:ext cx="6622234" cy="2617002"/>
          </a:xfrm>
          <a:prstGeom prst="rect">
            <a:avLst/>
          </a:prstGeom>
        </p:spPr>
      </p:pic>
    </p:spTree>
    <p:extLst>
      <p:ext uri="{BB962C8B-B14F-4D97-AF65-F5344CB8AC3E}">
        <p14:creationId xmlns:p14="http://schemas.microsoft.com/office/powerpoint/2010/main" val="2878275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(7 of 26)</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t>Th</a:t>
            </a:r>
            <a:r>
              <a:rPr lang="en-US" spc="-5" dirty="0"/>
              <a:t>e </a:t>
            </a:r>
            <a:r>
              <a:rPr lang="en-US" spc="-10" dirty="0"/>
              <a:t>nex</a:t>
            </a:r>
            <a:r>
              <a:rPr lang="en-US" spc="-5" dirty="0"/>
              <a:t>t </a:t>
            </a:r>
            <a:r>
              <a:rPr lang="en-US" spc="-10" dirty="0"/>
              <a:t>theorem assure</a:t>
            </a:r>
            <a:r>
              <a:rPr lang="en-US" spc="-5" dirty="0"/>
              <a:t>s </a:t>
            </a:r>
            <a:r>
              <a:rPr lang="en-US" spc="-10" dirty="0"/>
              <a:t>u</a:t>
            </a:r>
            <a:r>
              <a:rPr lang="en-US" spc="-5" dirty="0"/>
              <a:t>s t</a:t>
            </a:r>
            <a:r>
              <a:rPr lang="en-US" spc="-10" dirty="0"/>
              <a:t>ha</a:t>
            </a:r>
            <a:r>
              <a:rPr lang="en-US" spc="-5" dirty="0"/>
              <a:t>t </a:t>
            </a:r>
            <a:r>
              <a:rPr lang="en-US" spc="-10" dirty="0"/>
              <a:t>continuou</a:t>
            </a:r>
            <a:r>
              <a:rPr lang="en-US" spc="-5" dirty="0"/>
              <a:t>s </a:t>
            </a:r>
            <a:r>
              <a:rPr lang="en-US" spc="-10" dirty="0"/>
              <a:t>function</a:t>
            </a:r>
            <a:r>
              <a:rPr lang="en-US" spc="-5" dirty="0"/>
              <a:t>s </a:t>
            </a:r>
            <a:r>
              <a:rPr lang="en-US" spc="-10" dirty="0"/>
              <a:t>(an</a:t>
            </a:r>
            <a:r>
              <a:rPr lang="en-US" spc="-5" dirty="0"/>
              <a:t>d </a:t>
            </a:r>
            <a:r>
              <a:rPr lang="en-US" spc="-10" dirty="0"/>
              <a:t>eve</a:t>
            </a:r>
            <a:r>
              <a:rPr lang="en-US" spc="-5" dirty="0"/>
              <a:t>n </a:t>
            </a:r>
            <a:r>
              <a:rPr lang="en-US" spc="-10" dirty="0"/>
              <a:t>function</a:t>
            </a:r>
            <a:r>
              <a:rPr lang="en-US" spc="-5" dirty="0"/>
              <a:t>s </a:t>
            </a:r>
            <a:r>
              <a:rPr lang="en-US" spc="-10" dirty="0"/>
              <a:t>with </a:t>
            </a:r>
            <a:r>
              <a:rPr lang="en-US" spc="-5" dirty="0"/>
              <a:t>finitely </a:t>
            </a:r>
            <a:r>
              <a:rPr lang="en-US" spc="-10" dirty="0"/>
              <a:t>many</a:t>
            </a:r>
            <a:r>
              <a:rPr lang="en-US" spc="5" dirty="0"/>
              <a:t> </a:t>
            </a:r>
            <a:r>
              <a:rPr lang="en-US" spc="-5" dirty="0"/>
              <a:t>jump</a:t>
            </a:r>
            <a:r>
              <a:rPr lang="en-US" spc="5" dirty="0"/>
              <a:t> </a:t>
            </a:r>
            <a:r>
              <a:rPr lang="en-US" spc="-5" dirty="0"/>
              <a:t>discontinuities)</a:t>
            </a:r>
            <a:r>
              <a:rPr lang="en-US" spc="5" dirty="0"/>
              <a:t> </a:t>
            </a:r>
            <a:r>
              <a:rPr lang="en-US" spc="-5" dirty="0"/>
              <a:t>are</a:t>
            </a:r>
            <a:r>
              <a:rPr lang="en-US" spc="5" dirty="0"/>
              <a:t> </a:t>
            </a:r>
            <a:r>
              <a:rPr lang="en-US" spc="-5" dirty="0"/>
              <a:t>integrable</a:t>
            </a:r>
            <a:r>
              <a:rPr lang="en-US" spc="5" dirty="0"/>
              <a:t> </a:t>
            </a:r>
            <a:r>
              <a:rPr lang="en-US" spc="-5" dirty="0"/>
              <a:t>(see</a:t>
            </a:r>
            <a:r>
              <a:rPr lang="en-US" spc="5" dirty="0"/>
              <a:t> </a:t>
            </a:r>
            <a:r>
              <a:rPr lang="en-US" spc="-15" dirty="0"/>
              <a:t>A</a:t>
            </a:r>
            <a:r>
              <a:rPr lang="en-US" spc="-5" dirty="0"/>
              <a:t>ppendix</a:t>
            </a:r>
            <a:r>
              <a:rPr lang="en-US" spc="5" dirty="0"/>
              <a:t> </a:t>
            </a:r>
            <a:r>
              <a:rPr lang="en-US" spc="-10" dirty="0"/>
              <a:t>D</a:t>
            </a:r>
            <a:r>
              <a:rPr lang="en-US" spc="5" dirty="0"/>
              <a:t> </a:t>
            </a:r>
            <a:r>
              <a:rPr lang="en-US" spc="-5" dirty="0"/>
              <a:t>for a</a:t>
            </a:r>
            <a:r>
              <a:rPr lang="en-US" spc="5" dirty="0"/>
              <a:t> </a:t>
            </a:r>
            <a:r>
              <a:rPr lang="en-US" spc="-5" dirty="0"/>
              <a:t>proof).</a:t>
            </a:r>
            <a:r>
              <a:rPr lang="en-US" spc="5" dirty="0"/>
              <a:t> </a:t>
            </a:r>
            <a:r>
              <a:rPr lang="en-US" spc="-5" dirty="0"/>
              <a:t>In practice,</a:t>
            </a:r>
            <a:r>
              <a:rPr lang="en-US" spc="-30" dirty="0"/>
              <a:t> </a:t>
            </a:r>
            <a:r>
              <a:rPr lang="en-US" spc="-10" dirty="0"/>
              <a:t>we</a:t>
            </a:r>
            <a:r>
              <a:rPr lang="en-US" spc="-30" dirty="0"/>
              <a:t> </a:t>
            </a:r>
            <a:r>
              <a:rPr lang="en-US" spc="-5" dirty="0"/>
              <a:t>rely</a:t>
            </a:r>
            <a:r>
              <a:rPr lang="en-US" spc="-30" dirty="0"/>
              <a:t> </a:t>
            </a:r>
            <a:r>
              <a:rPr lang="en-US" spc="-5" dirty="0"/>
              <a:t>on</a:t>
            </a:r>
            <a:r>
              <a:rPr lang="en-US" spc="-30" dirty="0"/>
              <a:t> </a:t>
            </a:r>
            <a:r>
              <a:rPr lang="en-US" spc="-5" dirty="0"/>
              <a:t>this</a:t>
            </a:r>
            <a:r>
              <a:rPr lang="en-US" spc="-30" dirty="0"/>
              <a:t> </a:t>
            </a:r>
            <a:r>
              <a:rPr lang="en-US" spc="-5" dirty="0"/>
              <a:t>theorem</a:t>
            </a:r>
            <a:r>
              <a:rPr lang="en-US" spc="-30" dirty="0"/>
              <a:t> </a:t>
            </a:r>
            <a:r>
              <a:rPr lang="en-US" spc="-5" dirty="0"/>
              <a:t>rather</a:t>
            </a:r>
            <a:r>
              <a:rPr lang="en-US" spc="-30" dirty="0"/>
              <a:t> </a:t>
            </a:r>
            <a:r>
              <a:rPr lang="en-US" spc="-5" dirty="0"/>
              <a:t>than</a:t>
            </a:r>
            <a:r>
              <a:rPr lang="en-US" spc="-30" dirty="0"/>
              <a:t> </a:t>
            </a:r>
            <a:r>
              <a:rPr lang="en-US" spc="-5" dirty="0"/>
              <a:t>attempting</a:t>
            </a:r>
            <a:r>
              <a:rPr lang="en-US" spc="-30" dirty="0"/>
              <a:t> </a:t>
            </a:r>
            <a:r>
              <a:rPr lang="en-US" spc="-5" dirty="0"/>
              <a:t>to</a:t>
            </a:r>
            <a:r>
              <a:rPr lang="en-US" spc="-30" dirty="0"/>
              <a:t> </a:t>
            </a:r>
            <a:r>
              <a:rPr lang="en-US" spc="-10" dirty="0"/>
              <a:t>p</a:t>
            </a:r>
            <a:r>
              <a:rPr lang="en-US" spc="-5" dirty="0"/>
              <a:t>rove</a:t>
            </a:r>
            <a:r>
              <a:rPr lang="en-US" spc="-30" dirty="0"/>
              <a:t> </a:t>
            </a:r>
            <a:r>
              <a:rPr lang="en-US" spc="-5" dirty="0"/>
              <a:t>directly</a:t>
            </a:r>
            <a:r>
              <a:rPr lang="en-US" spc="-30" dirty="0"/>
              <a:t> </a:t>
            </a:r>
            <a:r>
              <a:rPr lang="en-US" spc="-5" dirty="0"/>
              <a:t>that</a:t>
            </a:r>
            <a:r>
              <a:rPr lang="en-US" spc="-30" dirty="0"/>
              <a:t> </a:t>
            </a:r>
            <a:r>
              <a:rPr lang="en-US" spc="-5" dirty="0"/>
              <a:t>a</a:t>
            </a:r>
            <a:r>
              <a:rPr lang="en-US" spc="-30" dirty="0"/>
              <a:t> </a:t>
            </a:r>
            <a:r>
              <a:rPr lang="en-US" spc="-10" dirty="0"/>
              <a:t>g</a:t>
            </a:r>
            <a:r>
              <a:rPr lang="en-US" spc="-5" dirty="0"/>
              <a:t>iven</a:t>
            </a:r>
            <a:r>
              <a:rPr lang="en-US" spc="-30" dirty="0"/>
              <a:t> </a:t>
            </a:r>
            <a:r>
              <a:rPr lang="en-US" spc="-5" dirty="0"/>
              <a:t>function is integrable.</a:t>
            </a:r>
          </a:p>
          <a:p>
            <a:pPr marL="36900" indent="0">
              <a:lnSpc>
                <a:spcPct val="100000"/>
              </a:lnSpc>
              <a:buNone/>
            </a:pPr>
            <a:endParaRPr lang="en-US" b="1" spc="-5" dirty="0"/>
          </a:p>
          <a:p>
            <a:pPr marL="36900" indent="0">
              <a:lnSpc>
                <a:spcPct val="100000"/>
              </a:lnSpc>
              <a:buNone/>
            </a:pPr>
            <a:r>
              <a:rPr lang="en-US" b="1" u="sng" spc="-105" dirty="0"/>
              <a:t>THEORE</a:t>
            </a:r>
            <a:r>
              <a:rPr lang="en-US" b="1" u="sng" spc="-175" dirty="0"/>
              <a:t>M</a:t>
            </a:r>
            <a:r>
              <a:rPr lang="en-US" b="1" spc="-175" dirty="0"/>
              <a:t>:</a:t>
            </a:r>
            <a:r>
              <a:rPr lang="en-US" b="1" spc="-10" dirty="0"/>
              <a:t> </a:t>
            </a:r>
            <a:r>
              <a:rPr lang="en-US" spc="-5" dirty="0"/>
              <a:t>If </a:t>
            </a:r>
            <a:r>
              <a:rPr lang="en-US" i="1" spc="-5" dirty="0"/>
              <a:t>f </a:t>
            </a:r>
            <a:r>
              <a:rPr lang="en-US" spc="-10" dirty="0"/>
              <a:t>i</a:t>
            </a:r>
            <a:r>
              <a:rPr lang="en-US" spc="-5" dirty="0"/>
              <a:t>s</a:t>
            </a:r>
            <a:r>
              <a:rPr lang="en-US" spc="110" dirty="0"/>
              <a:t> </a:t>
            </a:r>
            <a:r>
              <a:rPr lang="en-US" spc="-10" dirty="0"/>
              <a:t>continuou</a:t>
            </a:r>
            <a:r>
              <a:rPr lang="en-US" spc="-5" dirty="0"/>
              <a:t>s</a:t>
            </a:r>
            <a:r>
              <a:rPr lang="en-US" spc="114" dirty="0"/>
              <a:t> </a:t>
            </a:r>
            <a:r>
              <a:rPr lang="en-US" spc="-10" dirty="0"/>
              <a:t>o</a:t>
            </a:r>
            <a:r>
              <a:rPr lang="en-US" spc="-5" dirty="0"/>
              <a:t>n</a:t>
            </a:r>
            <a:r>
              <a:rPr lang="en-US" spc="110" dirty="0"/>
              <a:t> </a:t>
            </a:r>
            <a:r>
              <a:rPr lang="en-US" spc="-10" dirty="0"/>
              <a:t>[</a:t>
            </a:r>
            <a:r>
              <a:rPr lang="en-US" i="1" spc="35" dirty="0"/>
              <a:t>a</a:t>
            </a:r>
            <a:r>
              <a:rPr lang="en-US" spc="-5" dirty="0"/>
              <a:t>,</a:t>
            </a:r>
            <a:r>
              <a:rPr lang="en-US" spc="-85" dirty="0"/>
              <a:t> </a:t>
            </a:r>
            <a:r>
              <a:rPr lang="en-US" i="1" spc="5" dirty="0"/>
              <a:t>b</a:t>
            </a:r>
            <a:r>
              <a:rPr lang="en-US" spc="-5" dirty="0"/>
              <a:t>],</a:t>
            </a:r>
            <a:r>
              <a:rPr lang="en-US" spc="110" dirty="0"/>
              <a:t> </a:t>
            </a:r>
            <a:r>
              <a:rPr lang="en-US" spc="-10" dirty="0"/>
              <a:t>o</a:t>
            </a:r>
            <a:r>
              <a:rPr lang="en-US" spc="-5" dirty="0"/>
              <a:t>r</a:t>
            </a:r>
            <a:r>
              <a:rPr lang="en-US" spc="110" dirty="0"/>
              <a:t> </a:t>
            </a:r>
            <a:r>
              <a:rPr lang="en-US" spc="-5" dirty="0"/>
              <a:t>if </a:t>
            </a:r>
            <a:r>
              <a:rPr lang="en-US" i="1" spc="-5" dirty="0"/>
              <a:t>f </a:t>
            </a:r>
            <a:r>
              <a:rPr lang="en-US" spc="-10" dirty="0"/>
              <a:t>i</a:t>
            </a:r>
            <a:r>
              <a:rPr lang="en-US" spc="-5" dirty="0"/>
              <a:t>s</a:t>
            </a:r>
            <a:r>
              <a:rPr lang="en-US" spc="110" dirty="0"/>
              <a:t> </a:t>
            </a:r>
            <a:r>
              <a:rPr lang="en-US" spc="-10" dirty="0"/>
              <a:t>continuou</a:t>
            </a:r>
            <a:r>
              <a:rPr lang="en-US" spc="-5" dirty="0"/>
              <a:t>s</a:t>
            </a:r>
            <a:r>
              <a:rPr lang="en-US" spc="114" dirty="0"/>
              <a:t> </a:t>
            </a:r>
            <a:r>
              <a:rPr lang="en-US" spc="-10" dirty="0"/>
              <a:t>excep</a:t>
            </a:r>
            <a:r>
              <a:rPr lang="en-US" spc="-5" dirty="0"/>
              <a:t>t</a:t>
            </a:r>
            <a:r>
              <a:rPr lang="en-US" spc="114" dirty="0"/>
              <a:t> </a:t>
            </a:r>
            <a:r>
              <a:rPr lang="en-US" spc="-10" dirty="0"/>
              <a:t>a</a:t>
            </a:r>
            <a:r>
              <a:rPr lang="en-US" spc="-5" dirty="0"/>
              <a:t>t</a:t>
            </a:r>
            <a:r>
              <a:rPr lang="en-US" spc="110" dirty="0"/>
              <a:t> </a:t>
            </a:r>
            <a:r>
              <a:rPr lang="en-US" spc="-10" dirty="0"/>
              <a:t>finitely many</a:t>
            </a:r>
            <a:r>
              <a:rPr lang="en-US" spc="-5" dirty="0"/>
              <a:t> jump discontinuities in </a:t>
            </a:r>
            <a:r>
              <a:rPr lang="en-US" spc="-10" dirty="0"/>
              <a:t>[</a:t>
            </a:r>
            <a:r>
              <a:rPr lang="en-US" i="1" spc="35" dirty="0"/>
              <a:t>a</a:t>
            </a:r>
            <a:r>
              <a:rPr lang="en-US" spc="-5" dirty="0"/>
              <a:t>,</a:t>
            </a:r>
            <a:r>
              <a:rPr lang="en-US" spc="-85" dirty="0"/>
              <a:t> </a:t>
            </a:r>
            <a:r>
              <a:rPr lang="en-US" i="1" spc="5" dirty="0"/>
              <a:t>b</a:t>
            </a:r>
            <a:r>
              <a:rPr lang="en-US" spc="-5" dirty="0"/>
              <a:t>], t</a:t>
            </a:r>
            <a:r>
              <a:rPr lang="en-US" spc="-10" dirty="0"/>
              <a:t>he</a:t>
            </a:r>
            <a:r>
              <a:rPr lang="en-US" spc="-5" dirty="0"/>
              <a:t>n </a:t>
            </a:r>
            <a:r>
              <a:rPr lang="en-US" i="1" spc="-5" dirty="0"/>
              <a:t>f </a:t>
            </a:r>
            <a:r>
              <a:rPr lang="en-US" spc="-5" dirty="0"/>
              <a:t>is integrable over </a:t>
            </a:r>
            <a:r>
              <a:rPr lang="en-US" spc="-10" dirty="0"/>
              <a:t>[</a:t>
            </a:r>
            <a:r>
              <a:rPr lang="en-US" i="1" spc="35" dirty="0"/>
              <a:t>a</a:t>
            </a:r>
            <a:r>
              <a:rPr lang="en-US" spc="-5" dirty="0"/>
              <a:t>,</a:t>
            </a:r>
            <a:r>
              <a:rPr lang="en-US" spc="-85" dirty="0"/>
              <a:t> </a:t>
            </a:r>
            <a:r>
              <a:rPr lang="en-US" i="1" spc="5" dirty="0"/>
              <a:t>b</a:t>
            </a:r>
            <a:r>
              <a:rPr lang="en-US" spc="-5" dirty="0"/>
              <a:t>].</a:t>
            </a:r>
            <a:endParaRPr lang="en-US" dirty="0"/>
          </a:p>
          <a:p>
            <a:pPr marL="36900" indent="0">
              <a:lnSpc>
                <a:spcPct val="100000"/>
              </a:lnSpc>
              <a:buNone/>
            </a:pPr>
            <a:endParaRPr lang="en-US" b="1" dirty="0"/>
          </a:p>
        </p:txBody>
      </p:sp>
    </p:spTree>
    <p:extLst>
      <p:ext uri="{BB962C8B-B14F-4D97-AF65-F5344CB8AC3E}">
        <p14:creationId xmlns:p14="http://schemas.microsoft.com/office/powerpoint/2010/main" val="696628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(8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A</a:t>
                </a:r>
                <a:r>
                  <a:rPr lang="en-US" spc="-25" dirty="0">
                    <a:solidFill>
                      <a:schemeClr val="tx1"/>
                    </a:solidFill>
                  </a:rPr>
                  <a:t> </a:t>
                </a:r>
                <a:r>
                  <a:rPr lang="en-US" spc="-10" dirty="0">
                    <a:solidFill>
                      <a:schemeClr val="tx1"/>
                    </a:solidFill>
                  </a:rPr>
                  <a:t>constan</a:t>
                </a:r>
                <a:r>
                  <a:rPr lang="en-US" spc="-5" dirty="0">
                    <a:solidFill>
                      <a:schemeClr val="tx1"/>
                    </a:solidFill>
                  </a:rPr>
                  <a:t>t</a:t>
                </a:r>
                <a:r>
                  <a:rPr lang="en-US" spc="-25" dirty="0">
                    <a:solidFill>
                      <a:schemeClr val="tx1"/>
                    </a:solidFill>
                  </a:rPr>
                  <a:t> </a:t>
                </a:r>
                <a:r>
                  <a:rPr lang="en-US" spc="-10" dirty="0">
                    <a:solidFill>
                      <a:schemeClr val="tx1"/>
                    </a:solidFill>
                  </a:rPr>
                  <a:t>functio</a:t>
                </a:r>
                <a:r>
                  <a:rPr lang="en-US" spc="-5" dirty="0">
                    <a:solidFill>
                      <a:schemeClr val="tx1"/>
                    </a:solidFill>
                  </a:rPr>
                  <a:t>n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0" dirty="0">
                    <a:solidFill>
                      <a:schemeClr val="tx1"/>
                    </a:solidFill>
                  </a:rPr>
                  <a:t>K</a:t>
                </a:r>
                <a:r>
                  <a:rPr lang="en-US" i="1" spc="110" dirty="0">
                    <a:solidFill>
                      <a:schemeClr val="tx1"/>
                    </a:solidFill>
                  </a:rPr>
                  <a:t> </a:t>
                </a:r>
                <a:r>
                  <a:rPr lang="en-US" spc="-10" dirty="0">
                    <a:solidFill>
                      <a:schemeClr val="tx1"/>
                    </a:solidFill>
                  </a:rPr>
                  <a:t>i</a:t>
                </a:r>
                <a:r>
                  <a:rPr lang="en-US" spc="-5" dirty="0">
                    <a:solidFill>
                      <a:schemeClr val="tx1"/>
                    </a:solidFill>
                  </a:rPr>
                  <a:t>s</a:t>
                </a:r>
                <a:r>
                  <a:rPr lang="en-US" spc="-25" dirty="0">
                    <a:solidFill>
                      <a:schemeClr val="tx1"/>
                    </a:solidFill>
                  </a:rPr>
                  <a:t> </a:t>
                </a:r>
                <a:r>
                  <a:rPr lang="en-US" spc="-10" dirty="0">
                    <a:solidFill>
                      <a:schemeClr val="tx1"/>
                    </a:solidFill>
                  </a:rPr>
                  <a:t>integrabl</a:t>
                </a:r>
                <a:r>
                  <a:rPr lang="en-US" spc="-5" dirty="0">
                    <a:solidFill>
                      <a:schemeClr val="tx1"/>
                    </a:solidFill>
                  </a:rPr>
                  <a:t>e</a:t>
                </a:r>
                <a:r>
                  <a:rPr lang="en-US" spc="-25" dirty="0">
                    <a:solidFill>
                      <a:schemeClr val="tx1"/>
                    </a:solidFill>
                  </a:rPr>
                  <a:t> </a:t>
                </a:r>
                <a:r>
                  <a:rPr lang="en-US" spc="-10" dirty="0">
                    <a:solidFill>
                      <a:schemeClr val="tx1"/>
                    </a:solidFill>
                  </a:rPr>
                  <a:t>ove</a:t>
                </a:r>
                <a:r>
                  <a:rPr lang="en-US" spc="-5" dirty="0">
                    <a:solidFill>
                      <a:schemeClr val="tx1"/>
                    </a:solidFill>
                  </a:rPr>
                  <a:t>r</a:t>
                </a:r>
                <a:r>
                  <a:rPr lang="en-US" spc="-25" dirty="0">
                    <a:solidFill>
                      <a:schemeClr val="tx1"/>
                    </a:solidFill>
                  </a:rPr>
                  <a:t> </a:t>
                </a:r>
                <a:r>
                  <a:rPr lang="en-US" spc="-10" dirty="0">
                    <a:solidFill>
                      <a:schemeClr val="tx1"/>
                    </a:solidFill>
                  </a:rPr>
                  <a:t>ever</a:t>
                </a:r>
                <a:r>
                  <a:rPr lang="en-US" spc="-5" dirty="0">
                    <a:solidFill>
                      <a:schemeClr val="tx1"/>
                    </a:solidFill>
                  </a:rPr>
                  <a:t>y</a:t>
                </a:r>
                <a:r>
                  <a:rPr lang="en-US" spc="-25" dirty="0">
                    <a:solidFill>
                      <a:schemeClr val="tx1"/>
                    </a:solidFill>
                  </a:rPr>
                  <a:t> </a:t>
                </a:r>
                <a:r>
                  <a:rPr lang="en-US" spc="-5" dirty="0">
                    <a:solidFill>
                      <a:schemeClr val="tx1"/>
                    </a:solidFill>
                  </a:rPr>
                  <a:t>i</a:t>
                </a:r>
                <a:r>
                  <a:rPr lang="en-US" spc="-10" dirty="0">
                    <a:solidFill>
                      <a:schemeClr val="tx1"/>
                    </a:solidFill>
                  </a:rPr>
                  <a:t>nterva</a:t>
                </a:r>
                <a:r>
                  <a:rPr lang="en-US" spc="-5" dirty="0">
                    <a:solidFill>
                      <a:schemeClr val="tx1"/>
                    </a:solidFill>
                  </a:rPr>
                  <a:t>l</a:t>
                </a:r>
                <a:r>
                  <a:rPr lang="en-US" spc="-2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25" dirty="0">
                    <a:solidFill>
                      <a:schemeClr val="tx1"/>
                    </a:solidFill>
                  </a:rPr>
                  <a:t> </a:t>
                </a:r>
                <a:r>
                  <a:rPr lang="en-US" spc="-15"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following theorem provide</a:t>
                </a:r>
                <a:r>
                  <a:rPr lang="en-US" spc="-5" dirty="0">
                    <a:solidFill>
                      <a:schemeClr val="tx1"/>
                    </a:solidFill>
                  </a:rPr>
                  <a:t>s </a:t>
                </a:r>
                <a:r>
                  <a:rPr lang="en-US" spc="-10" dirty="0">
                    <a:solidFill>
                      <a:schemeClr val="tx1"/>
                    </a:solidFill>
                  </a:rPr>
                  <a:t>th</a:t>
                </a:r>
                <a:r>
                  <a:rPr lang="en-US" spc="-5" dirty="0">
                    <a:solidFill>
                      <a:schemeClr val="tx1"/>
                    </a:solidFill>
                  </a:rPr>
                  <a:t>e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i</a:t>
                </a:r>
                <a:r>
                  <a:rPr lang="en-US" spc="-10" dirty="0">
                    <a:solidFill>
                      <a:schemeClr val="tx1"/>
                    </a:solidFill>
                  </a:rPr>
                  <a:t>ntegra</a:t>
                </a:r>
                <a:r>
                  <a:rPr lang="en-US" spc="-5" dirty="0">
                    <a:solidFill>
                      <a:schemeClr val="tx1"/>
                    </a:solidFill>
                  </a:rPr>
                  <a:t>l </a:t>
                </a:r>
                <a:r>
                  <a:rPr lang="en-US" spc="-10" dirty="0">
                    <a:solidFill>
                      <a:schemeClr val="tx1"/>
                    </a:solidFill>
                  </a:rPr>
                  <a:t>an</a:t>
                </a:r>
                <a:r>
                  <a:rPr lang="en-US" spc="-5" dirty="0">
                    <a:solidFill>
                      <a:schemeClr val="tx1"/>
                    </a:solidFill>
                  </a:rPr>
                  <a:t>d </a:t>
                </a:r>
                <a:r>
                  <a:rPr lang="en-US" spc="-10" dirty="0">
                    <a:solidFill>
                      <a:schemeClr val="tx1"/>
                    </a:solidFill>
                  </a:rPr>
                  <a:t>indicate</a:t>
                </a:r>
                <a:r>
                  <a:rPr lang="en-US" spc="-5" dirty="0">
                    <a:solidFill>
                      <a:schemeClr val="tx1"/>
                    </a:solidFill>
                  </a:rPr>
                  <a:t>s </a:t>
                </a:r>
                <a:r>
                  <a:rPr lang="en-US" spc="-10" dirty="0">
                    <a:solidFill>
                      <a:schemeClr val="tx1"/>
                    </a:solidFill>
                  </a:rPr>
                  <a:t>tha</a:t>
                </a:r>
                <a:r>
                  <a:rPr lang="en-US" spc="-5" dirty="0">
                    <a:solidFill>
                      <a:schemeClr val="tx1"/>
                    </a:solidFill>
                  </a:rPr>
                  <a:t>t </a:t>
                </a:r>
                <a:r>
                  <a:rPr lang="en-US" spc="-15" dirty="0">
                    <a:solidFill>
                      <a:schemeClr val="tx1"/>
                    </a:solidFill>
                  </a:rPr>
                  <a:t>whe</a:t>
                </a:r>
                <a:r>
                  <a:rPr lang="en-US" spc="-5" dirty="0">
                    <a:solidFill>
                      <a:schemeClr val="tx1"/>
                    </a:solidFill>
                  </a:rPr>
                  <a:t>n </a:t>
                </a:r>
                <a:r>
                  <a:rPr lang="en-US" i="1" spc="-10" dirty="0">
                    <a:solidFill>
                      <a:schemeClr val="tx1"/>
                    </a:solidFill>
                  </a:rPr>
                  <a:t>K </a:t>
                </a:r>
                <a:r>
                  <a:rPr lang="en-US" spc="-5" dirty="0">
                    <a:solidFill>
                      <a:schemeClr val="tx1"/>
                    </a:solidFill>
                  </a:rPr>
                  <a:t>is positive, the integral is the </a:t>
                </a:r>
                <a:r>
                  <a:rPr lang="en-US" spc="-10" dirty="0">
                    <a:solidFill>
                      <a:schemeClr val="tx1"/>
                    </a:solidFill>
                  </a:rPr>
                  <a:t>a</a:t>
                </a:r>
                <a:r>
                  <a:rPr lang="en-US" spc="-5" dirty="0">
                    <a:solidFill>
                      <a:schemeClr val="tx1"/>
                    </a:solidFill>
                  </a:rPr>
                  <a:t>rea </a:t>
                </a:r>
                <a:r>
                  <a:rPr lang="en-US" spc="-10" dirty="0">
                    <a:solidFill>
                      <a:schemeClr val="tx1"/>
                    </a:solidFill>
                  </a:rPr>
                  <a:t>o</a:t>
                </a:r>
                <a:r>
                  <a:rPr lang="en-US" spc="-5" dirty="0">
                    <a:solidFill>
                      <a:schemeClr val="tx1"/>
                    </a:solidFill>
                  </a:rPr>
                  <a:t>f the rectangle in </a:t>
                </a:r>
                <a:r>
                  <a:rPr lang="en-US" spc="-15" dirty="0">
                    <a:solidFill>
                      <a:schemeClr val="tx1"/>
                    </a:solidFill>
                  </a:rPr>
                  <a:t>F</a:t>
                </a:r>
                <a:r>
                  <a:rPr lang="en-US" spc="-5" dirty="0">
                    <a:solidFill>
                      <a:schemeClr val="tx1"/>
                    </a:solidFill>
                  </a:rPr>
                  <a:t>igure 4. Since</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pc="-5" smtClean="0">
                          <a:solidFill>
                            <a:schemeClr val="tx1"/>
                          </a:solidFill>
                          <a:latin typeface="Cambria Math" panose="02040503050406030204" pitchFamily="18" charset="0"/>
                          <a:cs typeface="Times New Roman"/>
                        </a:rPr>
                        <m:t>𝑅</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𝑃</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e>
                      </m:d>
                      <m:r>
                        <a:rPr lang="en-US" b="0" i="1" spc="-5" smtClean="0">
                          <a:solidFill>
                            <a:schemeClr val="tx1"/>
                          </a:solidFill>
                          <a:latin typeface="Cambria Math" panose="02040503050406030204" pitchFamily="18" charset="0"/>
                          <a:cs typeface="Times New Roman"/>
                        </a:rPr>
                        <m:t>=</m:t>
                      </m:r>
                      <m:nary>
                        <m:naryPr>
                          <m:chr m:val="∑"/>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𝑐</m:t>
                              </m:r>
                            </m:e>
                            <m:sub>
                              <m:r>
                                <a:rPr lang="en-US" b="0" i="1" spc="-5" smtClean="0">
                                  <a:solidFill>
                                    <a:schemeClr val="tx1"/>
                                  </a:solidFill>
                                  <a:latin typeface="Cambria Math" panose="02040503050406030204" pitchFamily="18" charset="0"/>
                                  <a:cs typeface="Times New Roman"/>
                                </a:rPr>
                                <m:t>𝑖</m:t>
                              </m:r>
                            </m:sub>
                          </m:sSub>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𝑖</m:t>
                              </m:r>
                            </m:sub>
                          </m:sSub>
                        </m:e>
                      </m:nary>
                      <m:r>
                        <a:rPr lang="en-US" b="0" i="1" spc="-5" smtClean="0">
                          <a:solidFill>
                            <a:schemeClr val="tx1"/>
                          </a:solidFill>
                          <a:latin typeface="Cambria Math" panose="02040503050406030204" pitchFamily="18" charset="0"/>
                          <a:cs typeface="Times New Roman"/>
                        </a:rPr>
                        <m:t>=</m:t>
                      </m:r>
                      <m:nary>
                        <m:naryPr>
                          <m:chr m:val="∑"/>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r>
                            <a:rPr lang="en-US" b="0" i="1" spc="-5" smtClean="0">
                              <a:solidFill>
                                <a:schemeClr val="tx1"/>
                              </a:solidFill>
                              <a:latin typeface="Cambria Math" panose="02040503050406030204" pitchFamily="18" charset="0"/>
                              <a:cs typeface="Times New Roman"/>
                            </a:rPr>
                            <m:t>𝐾</m:t>
                          </m:r>
                          <m:r>
                            <a:rPr lang="en-US" b="0" i="1" spc="-5"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𝑖</m:t>
                              </m:r>
                            </m:sub>
                          </m:sSub>
                        </m:e>
                      </m:nary>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𝐾</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𝑏</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𝑎</m:t>
                      </m:r>
                      <m:r>
                        <a:rPr lang="en-US" b="0" i="1" spc="-5" smtClean="0">
                          <a:solidFill>
                            <a:schemeClr val="tx1"/>
                          </a:solidFill>
                          <a:latin typeface="Cambria Math" panose="02040503050406030204" pitchFamily="18" charset="0"/>
                          <a:cs typeface="Times New Roman"/>
                        </a:rPr>
                        <m:t>)</m:t>
                      </m:r>
                    </m:oMath>
                  </m:oMathPara>
                </a14:m>
                <a:endParaRPr lang="en-US" spc="-5" dirty="0">
                  <a:solidFill>
                    <a:schemeClr val="tx1"/>
                  </a:solidFill>
                </a:endParaRPr>
              </a:p>
              <a:p>
                <a:pPr marL="36900" indent="0">
                  <a:lnSpc>
                    <a:spcPct val="100000"/>
                  </a:lnSpc>
                  <a:buNone/>
                </a:pPr>
                <a:r>
                  <a:rPr lang="en-US" spc="-5" dirty="0">
                    <a:solidFill>
                      <a:schemeClr val="tx1"/>
                    </a:solidFill>
                  </a:rPr>
                  <a:t>we obtain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𝐾𝑑𝑥</m:t>
                        </m:r>
                      </m:e>
                    </m:nary>
                    <m:r>
                      <a:rPr lang="en-US" b="0" i="0"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𝐾</m:t>
                    </m:r>
                    <m:r>
                      <a:rPr lang="en-US" b="0" i="0"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𝑏</m:t>
                    </m:r>
                    <m:r>
                      <a:rPr lang="en-US" b="0" i="0"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𝑎</m:t>
                    </m:r>
                    <m:r>
                      <a:rPr lang="en-US" b="0" i="0" spc="-5" smtClean="0">
                        <a:solidFill>
                          <a:schemeClr val="tx1"/>
                        </a:solidFill>
                        <a:latin typeface="Cambria Math" panose="02040503050406030204" pitchFamily="18" charset="0"/>
                        <a:cs typeface="Times New Roman"/>
                      </a:rPr>
                      <m:t>)</m:t>
                    </m:r>
                  </m:oMath>
                </a14:m>
                <a:r>
                  <a:rPr lang="en-US" spc="-5" dirty="0">
                    <a:solidFill>
                      <a:schemeClr val="tx1"/>
                    </a:solidFill>
                  </a:rPr>
                  <a:t>.</a:t>
                </a:r>
              </a:p>
              <a:p>
                <a:pPr marL="36900" indent="0">
                  <a:lnSpc>
                    <a:spcPct val="100000"/>
                  </a:lnSpc>
                  <a:buNone/>
                </a:pPr>
                <a:endParaRPr lang="en-US" sz="2400" dirty="0">
                  <a:latin typeface="Times New Roman"/>
                  <a:cs typeface="Times New Roman"/>
                </a:endParaRPr>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1230"/>
                </a:stretch>
              </a:blipFill>
            </p:spPr>
            <p:txBody>
              <a:bodyPr/>
              <a:lstStyle/>
              <a:p>
                <a:r>
                  <a:rPr lang="en-US">
                    <a:noFill/>
                  </a:rPr>
                  <a:t> </a:t>
                </a:r>
              </a:p>
            </p:txBody>
          </p:sp>
        </mc:Fallback>
      </mc:AlternateContent>
      <p:pic>
        <p:nvPicPr>
          <p:cNvPr id="4" name="Picture 3" descr="A graph shows a shaded rectangle with height at y equals K and between x equals a and x equals b. &#10;A caption underneath reads, &quot;Figure 4: the integral with respect to x of K on interval [a, b] equals K (b minus 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513" y="3638929"/>
            <a:ext cx="3590091" cy="2776143"/>
          </a:xfrm>
          <a:prstGeom prst="rect">
            <a:avLst/>
          </a:prstGeom>
        </p:spPr>
      </p:pic>
    </p:spTree>
    <p:extLst>
      <p:ext uri="{BB962C8B-B14F-4D97-AF65-F5344CB8AC3E}">
        <p14:creationId xmlns:p14="http://schemas.microsoft.com/office/powerpoint/2010/main" val="249856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(9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motivate</a:t>
                </a:r>
                <a:r>
                  <a:rPr lang="en-US" spc="-5" dirty="0">
                    <a:solidFill>
                      <a:schemeClr val="tx1"/>
                    </a:solidFill>
                  </a:rPr>
                  <a:t>d</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developmen</a:t>
                </a:r>
                <a:r>
                  <a:rPr lang="en-US" spc="-5" dirty="0">
                    <a:solidFill>
                      <a:schemeClr val="tx1"/>
                    </a:solidFill>
                  </a:rPr>
                  <a:t>t</a:t>
                </a:r>
                <a:r>
                  <a:rPr lang="en-US" spc="25"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10" dirty="0">
                    <a:solidFill>
                      <a:schemeClr val="tx1"/>
                    </a:solidFill>
                  </a:rPr>
                  <a:t>approximatin</a:t>
                </a:r>
                <a:r>
                  <a:rPr lang="en-US" spc="-5" dirty="0">
                    <a:solidFill>
                      <a:schemeClr val="tx1"/>
                    </a:solidFill>
                  </a:rPr>
                  <a:t>g</a:t>
                </a:r>
                <a:r>
                  <a:rPr lang="en-US" spc="25" dirty="0">
                    <a:solidFill>
                      <a:schemeClr val="tx1"/>
                    </a:solidFill>
                  </a:rPr>
                  <a:t> </a:t>
                </a:r>
                <a:r>
                  <a:rPr lang="en-US" spc="-5" dirty="0">
                    <a:solidFill>
                      <a:schemeClr val="tx1"/>
                    </a:solidFill>
                  </a:rPr>
                  <a:t>s</a:t>
                </a:r>
                <a:r>
                  <a:rPr lang="en-US" spc="-15" dirty="0">
                    <a:solidFill>
                      <a:schemeClr val="tx1"/>
                    </a:solidFill>
                  </a:rPr>
                  <a:t>ums</a:t>
                </a:r>
                <a:r>
                  <a:rPr lang="en-US" spc="-5" dirty="0">
                    <a:solidFill>
                      <a:schemeClr val="tx1"/>
                    </a:solidFill>
                  </a:rPr>
                  <a:t>,</a:t>
                </a:r>
                <a:r>
                  <a:rPr lang="en-US" spc="20" dirty="0">
                    <a:solidFill>
                      <a:schemeClr val="tx1"/>
                    </a:solidFill>
                  </a:rPr>
                  <a:t> </a:t>
                </a:r>
                <a:r>
                  <a:rPr lang="en-US" spc="-15" dirty="0">
                    <a:solidFill>
                      <a:schemeClr val="tx1"/>
                    </a:solidFill>
                  </a:rPr>
                  <a:t>Rieman</a:t>
                </a:r>
                <a:r>
                  <a:rPr lang="en-US" spc="-5" dirty="0">
                    <a:solidFill>
                      <a:schemeClr val="tx1"/>
                    </a:solidFill>
                  </a:rPr>
                  <a:t>n</a:t>
                </a:r>
                <a:r>
                  <a:rPr lang="en-US" spc="25" dirty="0">
                    <a:solidFill>
                      <a:schemeClr val="tx1"/>
                    </a:solidFill>
                  </a:rPr>
                  <a:t> </a:t>
                </a:r>
                <a:r>
                  <a:rPr lang="en-US" spc="-10" dirty="0">
                    <a:solidFill>
                      <a:schemeClr val="tx1"/>
                    </a:solidFill>
                  </a:rPr>
                  <a:t>sums</a:t>
                </a:r>
                <a:r>
                  <a:rPr lang="en-US" spc="-5" dirty="0">
                    <a:solidFill>
                      <a:schemeClr val="tx1"/>
                    </a:solidFill>
                  </a:rPr>
                  <a:t>,</a:t>
                </a:r>
                <a:r>
                  <a:rPr lang="en-US" spc="20"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definite integra</a:t>
                </a:r>
                <a:r>
                  <a:rPr lang="en-US" spc="-5" dirty="0">
                    <a:solidFill>
                      <a:schemeClr val="tx1"/>
                    </a:solidFill>
                  </a:rPr>
                  <a:t>l </a:t>
                </a:r>
                <a:r>
                  <a:rPr lang="en-US" spc="-10" dirty="0">
                    <a:solidFill>
                      <a:schemeClr val="tx1"/>
                    </a:solidFill>
                  </a:rPr>
                  <a:t>wit</a:t>
                </a:r>
                <a:r>
                  <a:rPr lang="en-US" spc="-5" dirty="0">
                    <a:solidFill>
                      <a:schemeClr val="tx1"/>
                    </a:solidFill>
                  </a:rPr>
                  <a:t>h</a:t>
                </a:r>
                <a:r>
                  <a:rPr lang="en-US" spc="120" dirty="0">
                    <a:solidFill>
                      <a:schemeClr val="tx1"/>
                    </a:solidFill>
                  </a:rPr>
                  <a:t>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10" dirty="0">
                    <a:solidFill>
                      <a:schemeClr val="tx1"/>
                    </a:solidFill>
                  </a:rPr>
                  <a:t>problem o</a:t>
                </a:r>
                <a:r>
                  <a:rPr lang="en-US" spc="-5" dirty="0">
                    <a:solidFill>
                      <a:schemeClr val="tx1"/>
                    </a:solidFill>
                  </a:rPr>
                  <a:t>f</a:t>
                </a:r>
                <a:r>
                  <a:rPr lang="en-US" spc="120" dirty="0">
                    <a:solidFill>
                      <a:schemeClr val="tx1"/>
                    </a:solidFill>
                  </a:rPr>
                  <a:t> </a:t>
                </a:r>
                <a:r>
                  <a:rPr lang="en-US" spc="-10" dirty="0">
                    <a:solidFill>
                      <a:schemeClr val="tx1"/>
                    </a:solidFill>
                  </a:rPr>
                  <a:t>determinin</a:t>
                </a:r>
                <a:r>
                  <a:rPr lang="en-US" spc="-5" dirty="0">
                    <a:solidFill>
                      <a:schemeClr val="tx1"/>
                    </a:solidFill>
                  </a:rPr>
                  <a:t>g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10" dirty="0">
                    <a:solidFill>
                      <a:schemeClr val="tx1"/>
                    </a:solidFill>
                  </a:rPr>
                  <a:t>are</a:t>
                </a:r>
                <a:r>
                  <a:rPr lang="en-US" spc="-5" dirty="0">
                    <a:solidFill>
                      <a:schemeClr val="tx1"/>
                    </a:solidFill>
                  </a:rPr>
                  <a:t>a </a:t>
                </a:r>
                <a:r>
                  <a:rPr lang="en-US" spc="-10" dirty="0">
                    <a:solidFill>
                      <a:schemeClr val="tx1"/>
                    </a:solidFill>
                  </a:rPr>
                  <a:t>unde</a:t>
                </a:r>
                <a:r>
                  <a:rPr lang="en-US" spc="-5" dirty="0">
                    <a:solidFill>
                      <a:schemeClr val="tx1"/>
                    </a:solidFill>
                  </a:rPr>
                  <a:t>r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spc="120" dirty="0">
                    <a:solidFill>
                      <a:schemeClr val="tx1"/>
                    </a:solidFill>
                  </a:rPr>
                  <a:t> </a:t>
                </a:r>
                <a:r>
                  <a:rPr lang="en-US" spc="-5" dirty="0">
                    <a:solidFill>
                      <a:schemeClr val="tx1"/>
                    </a:solidFill>
                  </a:rPr>
                  <a:t>a</a:t>
                </a:r>
                <a:r>
                  <a:rPr lang="en-US" spc="120" dirty="0">
                    <a:solidFill>
                      <a:schemeClr val="tx1"/>
                    </a:solidFill>
                  </a:rPr>
                  <a:t> </a:t>
                </a:r>
                <a:r>
                  <a:rPr lang="en-US" spc="-5" dirty="0">
                    <a:solidFill>
                      <a:schemeClr val="tx1"/>
                    </a:solidFill>
                  </a:rPr>
                  <a:t>f</a:t>
                </a:r>
                <a:r>
                  <a:rPr lang="en-US" spc="-10" dirty="0">
                    <a:solidFill>
                      <a:schemeClr val="tx1"/>
                    </a:solidFill>
                  </a:rPr>
                  <a:t>unction</a:t>
                </a:r>
                <a:r>
                  <a:rPr lang="en-US" spc="-5" dirty="0">
                    <a:solidFill>
                      <a:schemeClr val="tx1"/>
                    </a:solidFill>
                  </a:rPr>
                  <a:t>. </a:t>
                </a:r>
                <a:r>
                  <a:rPr lang="en-US" spc="-15" dirty="0">
                    <a:solidFill>
                      <a:schemeClr val="tx1"/>
                    </a:solidFill>
                  </a:rPr>
                  <a:t>The</a:t>
                </a:r>
                <a:r>
                  <a:rPr lang="en-US" spc="-10" dirty="0">
                    <a:solidFill>
                      <a:schemeClr val="tx1"/>
                    </a:solidFill>
                  </a:rPr>
                  <a:t> definit</a:t>
                </a:r>
                <a:r>
                  <a:rPr lang="en-US" spc="-5" dirty="0">
                    <a:solidFill>
                      <a:schemeClr val="tx1"/>
                    </a:solidFill>
                  </a:rPr>
                  <a:t>e</a:t>
                </a:r>
                <a:r>
                  <a:rPr lang="en-US" spc="80" dirty="0">
                    <a:solidFill>
                      <a:schemeClr val="tx1"/>
                    </a:solidFill>
                  </a:rPr>
                  <a:t> </a:t>
                </a:r>
                <a:r>
                  <a:rPr lang="en-US" spc="-10" dirty="0">
                    <a:solidFill>
                      <a:schemeClr val="tx1"/>
                    </a:solidFill>
                  </a:rPr>
                  <a:t>integra</a:t>
                </a:r>
                <a:r>
                  <a:rPr lang="en-US" spc="-5" dirty="0">
                    <a:solidFill>
                      <a:schemeClr val="tx1"/>
                    </a:solidFill>
                  </a:rPr>
                  <a:t>l</a:t>
                </a:r>
                <a:r>
                  <a:rPr lang="en-US" spc="80" dirty="0">
                    <a:solidFill>
                      <a:schemeClr val="tx1"/>
                    </a:solidFill>
                  </a:rPr>
                  <a:t> </a:t>
                </a:r>
                <a:r>
                  <a:rPr lang="en-US" spc="-10" dirty="0">
                    <a:solidFill>
                      <a:schemeClr val="tx1"/>
                    </a:solidFill>
                  </a:rPr>
                  <a:t>provide</a:t>
                </a:r>
                <a:r>
                  <a:rPr lang="en-US" spc="-5" dirty="0">
                    <a:solidFill>
                      <a:schemeClr val="tx1"/>
                    </a:solidFill>
                  </a:rPr>
                  <a:t>s</a:t>
                </a:r>
                <a:r>
                  <a:rPr lang="en-US" spc="80" dirty="0">
                    <a:solidFill>
                      <a:schemeClr val="tx1"/>
                    </a:solidFill>
                  </a:rPr>
                  <a:t> </a:t>
                </a:r>
                <a:r>
                  <a:rPr lang="en-US" spc="-10" dirty="0">
                    <a:solidFill>
                      <a:schemeClr val="tx1"/>
                    </a:solidFill>
                  </a:rPr>
                  <a:t>a</a:t>
                </a:r>
                <a:r>
                  <a:rPr lang="en-US" spc="-5" dirty="0">
                    <a:solidFill>
                      <a:schemeClr val="tx1"/>
                    </a:solidFill>
                  </a:rPr>
                  <a:t>n</a:t>
                </a:r>
                <a:r>
                  <a:rPr lang="en-US" spc="80" dirty="0">
                    <a:solidFill>
                      <a:schemeClr val="tx1"/>
                    </a:solidFill>
                  </a:rPr>
                  <a:t> </a:t>
                </a:r>
                <a:r>
                  <a:rPr lang="en-US" spc="-10" dirty="0">
                    <a:solidFill>
                      <a:schemeClr val="tx1"/>
                    </a:solidFill>
                  </a:rPr>
                  <a:t>exac</a:t>
                </a:r>
                <a:r>
                  <a:rPr lang="en-US" spc="-5" dirty="0">
                    <a:solidFill>
                      <a:schemeClr val="tx1"/>
                    </a:solidFill>
                  </a:rPr>
                  <a:t>t</a:t>
                </a:r>
                <a:r>
                  <a:rPr lang="en-US" spc="80" dirty="0">
                    <a:solidFill>
                      <a:schemeClr val="tx1"/>
                    </a:solidFill>
                  </a:rPr>
                  <a:t> </a:t>
                </a:r>
                <a:r>
                  <a:rPr lang="en-US" spc="-10" dirty="0">
                    <a:solidFill>
                      <a:schemeClr val="tx1"/>
                    </a:solidFill>
                  </a:rPr>
                  <a:t>valu</a:t>
                </a:r>
                <a:r>
                  <a:rPr lang="en-US" spc="-5" dirty="0">
                    <a:solidFill>
                      <a:schemeClr val="tx1"/>
                    </a:solidFill>
                  </a:rPr>
                  <a:t>e</a:t>
                </a:r>
                <a:r>
                  <a:rPr lang="en-US" spc="80" dirty="0">
                    <a:solidFill>
                      <a:schemeClr val="tx1"/>
                    </a:solidFill>
                  </a:rPr>
                  <a:t> </a:t>
                </a:r>
                <a:r>
                  <a:rPr lang="en-US" spc="-10" dirty="0">
                    <a:solidFill>
                      <a:schemeClr val="tx1"/>
                    </a:solidFill>
                  </a:rPr>
                  <a:t>fo</a:t>
                </a:r>
                <a:r>
                  <a:rPr lang="en-US" spc="-5" dirty="0">
                    <a:solidFill>
                      <a:schemeClr val="tx1"/>
                    </a:solidFill>
                  </a:rPr>
                  <a:t>r</a:t>
                </a:r>
                <a:r>
                  <a:rPr lang="en-US" spc="80" dirty="0">
                    <a:solidFill>
                      <a:schemeClr val="tx1"/>
                    </a:solidFill>
                  </a:rPr>
                  <a:t> </a:t>
                </a:r>
                <a:r>
                  <a:rPr lang="en-US" spc="-5" dirty="0">
                    <a:solidFill>
                      <a:schemeClr val="tx1"/>
                    </a:solidFill>
                  </a:rPr>
                  <a:t>s</a:t>
                </a:r>
                <a:r>
                  <a:rPr lang="en-US" spc="-10" dirty="0">
                    <a:solidFill>
                      <a:schemeClr val="tx1"/>
                    </a:solidFill>
                  </a:rPr>
                  <a:t>uc</a:t>
                </a:r>
                <a:r>
                  <a:rPr lang="en-US" spc="-5" dirty="0">
                    <a:solidFill>
                      <a:schemeClr val="tx1"/>
                    </a:solidFill>
                  </a:rPr>
                  <a:t>h</a:t>
                </a:r>
                <a:r>
                  <a:rPr lang="en-US" spc="80" dirty="0">
                    <a:solidFill>
                      <a:schemeClr val="tx1"/>
                    </a:solidFill>
                  </a:rPr>
                  <a:t> </a:t>
                </a:r>
                <a:r>
                  <a:rPr lang="en-US" spc="-10" dirty="0">
                    <a:solidFill>
                      <a:schemeClr val="tx1"/>
                    </a:solidFill>
                  </a:rPr>
                  <a:t>areas</a:t>
                </a:r>
                <a:r>
                  <a:rPr lang="en-US" spc="-5" dirty="0">
                    <a:solidFill>
                      <a:schemeClr val="tx1"/>
                    </a:solidFill>
                  </a:rPr>
                  <a:t>.</a:t>
                </a:r>
                <a:r>
                  <a:rPr lang="en-US" spc="80" dirty="0">
                    <a:solidFill>
                      <a:schemeClr val="tx1"/>
                    </a:solidFill>
                  </a:rPr>
                  <a:t> </a:t>
                </a:r>
                <a:r>
                  <a:rPr lang="en-US" spc="-10" dirty="0">
                    <a:solidFill>
                      <a:schemeClr val="tx1"/>
                    </a:solidFill>
                  </a:rPr>
                  <a:t>Specifically</a:t>
                </a:r>
                <a:r>
                  <a:rPr lang="en-US" spc="-5" dirty="0">
                    <a:solidFill>
                      <a:schemeClr val="tx1"/>
                    </a:solidFill>
                  </a:rPr>
                  <a:t>,</a:t>
                </a:r>
                <a:r>
                  <a:rPr lang="en-US" spc="80" dirty="0">
                    <a:solidFill>
                      <a:schemeClr val="tx1"/>
                    </a:solidFill>
                  </a:rPr>
                  <a:t> </a:t>
                </a:r>
                <a:r>
                  <a:rPr lang="en-US" spc="-5" dirty="0">
                    <a:solidFill>
                      <a:schemeClr val="tx1"/>
                    </a:solidFill>
                  </a:rPr>
                  <a:t>if </a:t>
                </a:r>
                <a:r>
                  <a:rPr lang="en-US" i="1" spc="-5" dirty="0">
                    <a:solidFill>
                      <a:schemeClr val="tx1"/>
                    </a:solidFill>
                  </a:rPr>
                  <a:t>f </a:t>
                </a:r>
                <a:r>
                  <a:rPr lang="en-US" spc="-5" dirty="0">
                    <a:solidFill>
                      <a:schemeClr val="tx1"/>
                    </a:solidFill>
                  </a:rPr>
                  <a:t>is</a:t>
                </a:r>
                <a:r>
                  <a:rPr lang="en-US" spc="80" dirty="0">
                    <a:solidFill>
                      <a:schemeClr val="tx1"/>
                    </a:solidFill>
                  </a:rPr>
                  <a:t> </a:t>
                </a:r>
                <a:r>
                  <a:rPr lang="en-US" spc="-5" dirty="0">
                    <a:solidFill>
                      <a:schemeClr val="tx1"/>
                    </a:solidFill>
                  </a:rPr>
                  <a:t>integrable </a:t>
                </a:r>
                <a:r>
                  <a:rPr lang="en-US" spc="-10" dirty="0">
                    <a:solidFill>
                      <a:schemeClr val="tx1"/>
                    </a:solidFill>
                  </a:rPr>
                  <a:t>an</a:t>
                </a:r>
                <a:r>
                  <a:rPr lang="en-US" spc="-5" dirty="0">
                    <a:solidFill>
                      <a:schemeClr val="tx1"/>
                    </a:solidFill>
                  </a:rPr>
                  <a:t>d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ove</a:t>
                </a:r>
                <a:r>
                  <a:rPr lang="en-US" spc="-5" dirty="0">
                    <a:solidFill>
                      <a:schemeClr val="tx1"/>
                    </a:solidFill>
                  </a:rPr>
                  <a:t>r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t</a:t>
                </a:r>
                <a:r>
                  <a:rPr lang="en-US" spc="-10" dirty="0">
                    <a:solidFill>
                      <a:schemeClr val="tx1"/>
                    </a:solidFill>
                  </a:rPr>
                  <a:t>he</a:t>
                </a:r>
                <a:r>
                  <a:rPr lang="en-US" spc="-5" dirty="0">
                    <a:solidFill>
                      <a:schemeClr val="tx1"/>
                    </a:solidFill>
                  </a:rPr>
                  <a:t>n </a:t>
                </a:r>
                <a:r>
                  <a:rPr lang="en-US" i="1" spc="-5" dirty="0">
                    <a:solidFill>
                      <a:schemeClr val="tx1"/>
                    </a:solidFill>
                  </a:rPr>
                  <a:t>the </a:t>
                </a:r>
                <a:r>
                  <a:rPr lang="en-US" i="1" spc="-10" dirty="0">
                    <a:solidFill>
                      <a:schemeClr val="tx1"/>
                    </a:solidFill>
                  </a:rPr>
                  <a:t>a</a:t>
                </a:r>
                <a:r>
                  <a:rPr lang="en-US" i="1" spc="-5" dirty="0">
                    <a:solidFill>
                      <a:schemeClr val="tx1"/>
                    </a:solidFill>
                  </a:rPr>
                  <a:t>rea </a:t>
                </a:r>
                <a:r>
                  <a:rPr lang="en-US" spc="-10" dirty="0">
                    <a:solidFill>
                      <a:schemeClr val="tx1"/>
                    </a:solidFill>
                  </a:rPr>
                  <a:t>unde</a:t>
                </a:r>
                <a:r>
                  <a:rPr lang="en-US" spc="-5" dirty="0">
                    <a:solidFill>
                      <a:schemeClr val="tx1"/>
                    </a:solidFill>
                  </a:rPr>
                  <a:t>r </a:t>
                </a:r>
                <a:r>
                  <a:rPr lang="en-US" spc="-10" dirty="0">
                    <a:solidFill>
                      <a:schemeClr val="tx1"/>
                    </a:solidFill>
                  </a:rPr>
                  <a:t>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 </a:t>
                </a:r>
                <a:r>
                  <a:rPr lang="en-US" i="1" spc="-5" dirty="0">
                    <a:solidFill>
                      <a:schemeClr val="tx1"/>
                    </a:solidFill>
                  </a:rPr>
                  <a:t>f </a:t>
                </a:r>
                <a:r>
                  <a:rPr lang="en-US" spc="-10" dirty="0">
                    <a:solidFill>
                      <a:schemeClr val="tx1"/>
                    </a:solidFill>
                  </a:rPr>
                  <a:t>ove</a:t>
                </a:r>
                <a:r>
                  <a:rPr lang="en-US" spc="-5" dirty="0">
                    <a:solidFill>
                      <a:schemeClr val="tx1"/>
                    </a:solidFill>
                  </a:rPr>
                  <a:t>r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is </a:t>
                </a:r>
                <a14:m>
                  <m:oMath xmlns:m="http://schemas.openxmlformats.org/officeDocument/2006/math">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𝑎</m:t>
                        </m:r>
                      </m:sub>
                      <m:sup>
                        <m:r>
                          <a:rPr lang="en-US" i="1">
                            <a:solidFill>
                              <a:schemeClr val="tx1"/>
                            </a:solidFill>
                            <a:latin typeface="Cambria Math" panose="02040503050406030204" pitchFamily="18" charset="0"/>
                          </a:rPr>
                          <m:t>𝑏</m:t>
                        </m:r>
                      </m:sup>
                      <m:e>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𝑑𝑥</m:t>
                        </m:r>
                      </m:e>
                    </m:nary>
                  </m:oMath>
                </a14:m>
                <a:r>
                  <a:rPr lang="en-US" spc="-5" dirty="0">
                    <a:solidFill>
                      <a:schemeClr val="tx1"/>
                    </a:solidFill>
                  </a:rPr>
                  <a:t>.</a:t>
                </a:r>
                <a:r>
                  <a:rPr lang="en-US" spc="-10" dirty="0">
                    <a:solidFill>
                      <a:schemeClr val="tx1"/>
                    </a:solidFill>
                  </a:rPr>
                  <a:t> </a:t>
                </a:r>
              </a:p>
              <a:p>
                <a:pPr marL="36900" indent="0">
                  <a:lnSpc>
                    <a:spcPct val="100000"/>
                  </a:lnSpc>
                  <a:buNone/>
                </a:pPr>
                <a:r>
                  <a:rPr lang="en-US" spc="-10" dirty="0">
                    <a:solidFill>
                      <a:schemeClr val="tx1"/>
                    </a:solidFill>
                  </a:rPr>
                  <a:t>When</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geometry</a:t>
                </a:r>
                <a:r>
                  <a:rPr lang="en-US" spc="-25" dirty="0">
                    <a:solidFill>
                      <a:schemeClr val="tx1"/>
                    </a:solidFill>
                  </a:rPr>
                  <a:t> </a:t>
                </a:r>
                <a:r>
                  <a:rPr lang="en-US" spc="-5" dirty="0">
                    <a:solidFill>
                      <a:schemeClr val="tx1"/>
                    </a:solidFill>
                  </a:rPr>
                  <a:t>of</a:t>
                </a:r>
                <a:r>
                  <a:rPr lang="en-US" spc="-25"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region</a:t>
                </a:r>
                <a:r>
                  <a:rPr lang="en-US" spc="-25" dirty="0">
                    <a:solidFill>
                      <a:schemeClr val="tx1"/>
                    </a:solidFill>
                  </a:rPr>
                  <a:t> </a:t>
                </a:r>
                <a:r>
                  <a:rPr lang="en-US" spc="-5" dirty="0">
                    <a:solidFill>
                      <a:schemeClr val="tx1"/>
                    </a:solidFill>
                  </a:rPr>
                  <a:t>is</a:t>
                </a:r>
                <a:r>
                  <a:rPr lang="en-US" spc="-25" dirty="0">
                    <a:solidFill>
                      <a:schemeClr val="tx1"/>
                    </a:solidFill>
                  </a:rPr>
                  <a:t> </a:t>
                </a:r>
                <a:r>
                  <a:rPr lang="en-US" spc="-5" dirty="0">
                    <a:solidFill>
                      <a:schemeClr val="tx1"/>
                    </a:solidFill>
                  </a:rPr>
                  <a:t>simple</a:t>
                </a:r>
                <a:r>
                  <a:rPr lang="en-US" spc="-25" dirty="0">
                    <a:solidFill>
                      <a:schemeClr val="tx1"/>
                    </a:solidFill>
                  </a:rPr>
                  <a:t> </a:t>
                </a:r>
                <a:r>
                  <a:rPr lang="en-US" spc="-5" dirty="0">
                    <a:solidFill>
                      <a:schemeClr val="tx1"/>
                    </a:solidFill>
                  </a:rPr>
                  <a:t>(e.g.,</a:t>
                </a:r>
                <a:r>
                  <a:rPr lang="en-US" spc="-25" dirty="0">
                    <a:solidFill>
                      <a:schemeClr val="tx1"/>
                    </a:solidFill>
                  </a:rPr>
                  <a:t> </a:t>
                </a:r>
                <a:r>
                  <a:rPr lang="en-US" spc="-5" dirty="0">
                    <a:solidFill>
                      <a:schemeClr val="tx1"/>
                    </a:solidFill>
                  </a:rPr>
                  <a:t>rectangles,</a:t>
                </a:r>
                <a:r>
                  <a:rPr lang="en-US" spc="-25" dirty="0">
                    <a:solidFill>
                      <a:schemeClr val="tx1"/>
                    </a:solidFill>
                  </a:rPr>
                  <a:t> </a:t>
                </a:r>
                <a:r>
                  <a:rPr lang="en-US" spc="-5" dirty="0">
                    <a:solidFill>
                      <a:schemeClr val="tx1"/>
                    </a:solidFill>
                  </a:rPr>
                  <a:t>triangles,</a:t>
                </a:r>
                <a:r>
                  <a:rPr lang="en-US" spc="-25" dirty="0">
                    <a:solidFill>
                      <a:schemeClr val="tx1"/>
                    </a:solidFill>
                  </a:rPr>
                  <a:t> </a:t>
                </a:r>
                <a:r>
                  <a:rPr lang="en-US" spc="-10" dirty="0">
                    <a:solidFill>
                      <a:schemeClr val="tx1"/>
                    </a:solidFill>
                  </a:rPr>
                  <a:t>c</a:t>
                </a:r>
                <a:r>
                  <a:rPr lang="en-US" spc="-5" dirty="0">
                    <a:solidFill>
                      <a:schemeClr val="tx1"/>
                    </a:solidFill>
                  </a:rPr>
                  <a:t>ircles),</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definite</a:t>
                </a:r>
                <a:r>
                  <a:rPr lang="en-US" spc="-50" dirty="0">
                    <a:solidFill>
                      <a:schemeClr val="tx1"/>
                    </a:solidFill>
                  </a:rPr>
                  <a:t> </a:t>
                </a:r>
                <a:r>
                  <a:rPr lang="en-US" spc="-5" dirty="0">
                    <a:solidFill>
                      <a:schemeClr val="tx1"/>
                    </a:solidFill>
                  </a:rPr>
                  <a:t>integral</a:t>
                </a:r>
                <a:r>
                  <a:rPr lang="en-US" spc="-50" dirty="0">
                    <a:solidFill>
                      <a:schemeClr val="tx1"/>
                    </a:solidFill>
                  </a:rPr>
                  <a:t> </a:t>
                </a:r>
                <a:r>
                  <a:rPr lang="en-US" spc="-5" dirty="0">
                    <a:solidFill>
                      <a:schemeClr val="tx1"/>
                    </a:solidFill>
                  </a:rPr>
                  <a:t>corresponds</a:t>
                </a:r>
                <a:r>
                  <a:rPr lang="en-US" spc="-45" dirty="0">
                    <a:solidFill>
                      <a:schemeClr val="tx1"/>
                    </a:solidFill>
                  </a:rPr>
                  <a:t> </a:t>
                </a:r>
                <a:r>
                  <a:rPr lang="en-US" spc="-5" dirty="0">
                    <a:solidFill>
                      <a:schemeClr val="tx1"/>
                    </a:solidFill>
                  </a:rPr>
                  <a:t>to</a:t>
                </a:r>
                <a:r>
                  <a:rPr lang="en-US" spc="-50" dirty="0">
                    <a:solidFill>
                      <a:schemeClr val="tx1"/>
                    </a:solidFill>
                  </a:rPr>
                  <a:t> </a:t>
                </a:r>
                <a:r>
                  <a:rPr lang="en-US" spc="-5" dirty="0">
                    <a:solidFill>
                      <a:schemeClr val="tx1"/>
                    </a:solidFill>
                  </a:rPr>
                  <a:t>the</a:t>
                </a:r>
                <a:r>
                  <a:rPr lang="en-US" spc="-50" dirty="0">
                    <a:solidFill>
                      <a:schemeClr val="tx1"/>
                    </a:solidFill>
                  </a:rPr>
                  <a:t> </a:t>
                </a:r>
                <a:r>
                  <a:rPr lang="en-US" spc="-10" dirty="0">
                    <a:solidFill>
                      <a:schemeClr val="tx1"/>
                    </a:solidFill>
                  </a:rPr>
                  <a:t>a</a:t>
                </a:r>
                <a:r>
                  <a:rPr lang="en-US" spc="-5" dirty="0">
                    <a:solidFill>
                      <a:schemeClr val="tx1"/>
                    </a:solidFill>
                  </a:rPr>
                  <a:t>rea</a:t>
                </a:r>
                <a:r>
                  <a:rPr lang="en-US" spc="-50" dirty="0">
                    <a:solidFill>
                      <a:schemeClr val="tx1"/>
                    </a:solidFill>
                  </a:rPr>
                  <a:t> </a:t>
                </a:r>
                <a:r>
                  <a:rPr lang="en-US" spc="-5" dirty="0">
                    <a:solidFill>
                      <a:schemeClr val="tx1"/>
                    </a:solidFill>
                  </a:rPr>
                  <a:t>obtained</a:t>
                </a:r>
                <a:r>
                  <a:rPr lang="en-US" spc="-45" dirty="0">
                    <a:solidFill>
                      <a:schemeClr val="tx1"/>
                    </a:solidFill>
                  </a:rPr>
                  <a:t> </a:t>
                </a:r>
                <a:r>
                  <a:rPr lang="en-US" spc="-5" dirty="0">
                    <a:solidFill>
                      <a:schemeClr val="tx1"/>
                    </a:solidFill>
                  </a:rPr>
                  <a:t>by</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geometric</a:t>
                </a:r>
                <a:r>
                  <a:rPr lang="en-US" spc="-50" dirty="0">
                    <a:solidFill>
                      <a:schemeClr val="tx1"/>
                    </a:solidFill>
                  </a:rPr>
                  <a:t> </a:t>
                </a:r>
                <a:r>
                  <a:rPr lang="en-US" spc="-5" dirty="0">
                    <a:solidFill>
                      <a:schemeClr val="tx1"/>
                    </a:solidFill>
                  </a:rPr>
                  <a:t>formula,</a:t>
                </a:r>
                <a:r>
                  <a:rPr lang="en-US" spc="-50" dirty="0">
                    <a:solidFill>
                      <a:schemeClr val="tx1"/>
                    </a:solidFill>
                  </a:rPr>
                  <a:t> </a:t>
                </a:r>
                <a:r>
                  <a:rPr lang="en-US" spc="-10" dirty="0">
                    <a:solidFill>
                      <a:schemeClr val="tx1"/>
                    </a:solidFill>
                  </a:rPr>
                  <a:t>a</a:t>
                </a:r>
                <a:r>
                  <a:rPr lang="en-US" spc="-5" dirty="0">
                    <a:solidFill>
                      <a:schemeClr val="tx1"/>
                    </a:solidFill>
                  </a:rPr>
                  <a:t>s</a:t>
                </a:r>
                <a:r>
                  <a:rPr lang="en-US" spc="-50" dirty="0">
                    <a:solidFill>
                      <a:schemeClr val="tx1"/>
                    </a:solidFill>
                  </a:rPr>
                  <a:t> </a:t>
                </a:r>
                <a:r>
                  <a:rPr lang="en-US" spc="-5" dirty="0">
                    <a:solidFill>
                      <a:schemeClr val="tx1"/>
                    </a:solidFill>
                  </a:rPr>
                  <a:t>demonstrated</a:t>
                </a:r>
                <a:r>
                  <a:rPr lang="en-US" spc="-45" dirty="0">
                    <a:solidFill>
                      <a:schemeClr val="tx1"/>
                    </a:solidFill>
                  </a:rPr>
                  <a:t> </a:t>
                </a:r>
                <a:r>
                  <a:rPr lang="en-US" spc="-5" dirty="0">
                    <a:solidFill>
                      <a:schemeClr val="tx1"/>
                    </a:solidFill>
                  </a:rPr>
                  <a:t>for a</a:t>
                </a:r>
                <a:r>
                  <a:rPr lang="en-US" spc="15" dirty="0">
                    <a:solidFill>
                      <a:schemeClr val="tx1"/>
                    </a:solidFill>
                  </a:rPr>
                  <a:t> </a:t>
                </a:r>
                <a:r>
                  <a:rPr lang="en-US" spc="-5" dirty="0">
                    <a:solidFill>
                      <a:schemeClr val="tx1"/>
                    </a:solidFill>
                  </a:rPr>
                  <a:t>r</a:t>
                </a:r>
                <a:r>
                  <a:rPr lang="en-US" spc="-10" dirty="0">
                    <a:solidFill>
                      <a:schemeClr val="tx1"/>
                    </a:solidFill>
                  </a:rPr>
                  <a:t>ectangl</a:t>
                </a:r>
                <a:r>
                  <a:rPr lang="en-US" spc="-5" dirty="0">
                    <a:solidFill>
                      <a:schemeClr val="tx1"/>
                    </a:solidFill>
                  </a:rPr>
                  <a:t>e</a:t>
                </a:r>
                <a:r>
                  <a:rPr lang="en-US" spc="15" dirty="0">
                    <a:solidFill>
                      <a:schemeClr val="tx1"/>
                    </a:solidFill>
                  </a:rPr>
                  <a:t> </a:t>
                </a:r>
                <a:r>
                  <a:rPr lang="en-US" spc="-5" dirty="0">
                    <a:solidFill>
                      <a:schemeClr val="tx1"/>
                    </a:solidFill>
                  </a:rPr>
                  <a:t>on the preceding slide.</a:t>
                </a:r>
                <a:r>
                  <a:rPr lang="en-US" spc="15" dirty="0">
                    <a:solidFill>
                      <a:schemeClr val="tx1"/>
                    </a:solidFill>
                  </a:rPr>
                  <a:t> </a:t>
                </a:r>
                <a:r>
                  <a:rPr lang="en-US" spc="-10" dirty="0">
                    <a:solidFill>
                      <a:schemeClr val="tx1"/>
                    </a:solidFill>
                  </a:rPr>
                  <a:t>I</a:t>
                </a:r>
                <a:r>
                  <a:rPr lang="en-US" spc="-5" dirty="0">
                    <a:solidFill>
                      <a:schemeClr val="tx1"/>
                    </a:solidFill>
                  </a:rPr>
                  <a:t>n</a:t>
                </a:r>
                <a:r>
                  <a:rPr lang="en-US" spc="15" dirty="0">
                    <a:solidFill>
                      <a:schemeClr val="tx1"/>
                    </a:solidFill>
                  </a:rPr>
                  <a:t> </a:t>
                </a:r>
                <a:r>
                  <a:rPr lang="en-US" spc="-15" dirty="0">
                    <a:solidFill>
                      <a:schemeClr val="tx1"/>
                    </a:solidFill>
                  </a:rPr>
                  <a:t>som</a:t>
                </a:r>
                <a:r>
                  <a:rPr lang="en-US" spc="-5" dirty="0">
                    <a:solidFill>
                      <a:schemeClr val="tx1"/>
                    </a:solidFill>
                  </a:rPr>
                  <a:t>e</a:t>
                </a:r>
                <a:r>
                  <a:rPr lang="en-US" spc="15" dirty="0">
                    <a:solidFill>
                      <a:schemeClr val="tx1"/>
                    </a:solidFill>
                  </a:rPr>
                  <a:t> </a:t>
                </a:r>
                <a:r>
                  <a:rPr lang="en-US" spc="-10" dirty="0">
                    <a:solidFill>
                      <a:schemeClr val="tx1"/>
                    </a:solidFill>
                  </a:rPr>
                  <a:t>instances</a:t>
                </a:r>
                <a:r>
                  <a:rPr lang="en-US" spc="-5" dirty="0">
                    <a:solidFill>
                      <a:schemeClr val="tx1"/>
                    </a:solidFill>
                  </a:rPr>
                  <a:t>,</a:t>
                </a:r>
                <a:r>
                  <a:rPr lang="en-US" spc="15"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15" dirty="0">
                    <a:solidFill>
                      <a:schemeClr val="tx1"/>
                    </a:solidFill>
                  </a:rPr>
                  <a:t> </a:t>
                </a:r>
                <a:r>
                  <a:rPr lang="en-US" spc="-10" dirty="0">
                    <a:solidFill>
                      <a:schemeClr val="tx1"/>
                    </a:solidFill>
                  </a:rPr>
                  <a:t>correspondenc</a:t>
                </a:r>
                <a:r>
                  <a:rPr lang="en-US" spc="-5" dirty="0">
                    <a:solidFill>
                      <a:schemeClr val="tx1"/>
                    </a:solidFill>
                  </a:rPr>
                  <a:t>e</a:t>
                </a:r>
                <a:r>
                  <a:rPr lang="en-US" spc="15" dirty="0">
                    <a:solidFill>
                      <a:schemeClr val="tx1"/>
                    </a:solidFill>
                  </a:rPr>
                  <a:t> </a:t>
                </a:r>
                <a:r>
                  <a:rPr lang="en-US" spc="-10" dirty="0">
                    <a:solidFill>
                      <a:schemeClr val="tx1"/>
                    </a:solidFill>
                  </a:rPr>
                  <a:t>enable</a:t>
                </a:r>
                <a:r>
                  <a:rPr lang="en-US" spc="-5" dirty="0">
                    <a:solidFill>
                      <a:schemeClr val="tx1"/>
                    </a:solidFill>
                  </a:rPr>
                  <a:t>s</a:t>
                </a:r>
                <a:r>
                  <a:rPr lang="en-US" spc="15" dirty="0">
                    <a:solidFill>
                      <a:schemeClr val="tx1"/>
                    </a:solidFill>
                  </a:rPr>
                  <a:t> </a:t>
                </a:r>
                <a:r>
                  <a:rPr lang="en-US" spc="-10" dirty="0">
                    <a:solidFill>
                      <a:schemeClr val="tx1"/>
                    </a:solidFill>
                  </a:rPr>
                  <a:t>u</a:t>
                </a:r>
                <a:r>
                  <a:rPr lang="en-US" spc="-5" dirty="0">
                    <a:solidFill>
                      <a:schemeClr val="tx1"/>
                    </a:solidFill>
                  </a:rPr>
                  <a:t>s</a:t>
                </a:r>
                <a:r>
                  <a:rPr lang="en-US" spc="15" dirty="0">
                    <a:solidFill>
                      <a:schemeClr val="tx1"/>
                    </a:solidFill>
                  </a:rPr>
                  <a:t> </a:t>
                </a:r>
                <a:r>
                  <a:rPr lang="en-US" spc="-10" dirty="0">
                    <a:solidFill>
                      <a:schemeClr val="tx1"/>
                    </a:solidFill>
                  </a:rPr>
                  <a:t>t</a:t>
                </a:r>
                <a:r>
                  <a:rPr lang="en-US" spc="-5" dirty="0">
                    <a:solidFill>
                      <a:schemeClr val="tx1"/>
                    </a:solidFill>
                  </a:rPr>
                  <a:t>o</a:t>
                </a:r>
                <a:r>
                  <a:rPr lang="en-US" spc="15" dirty="0">
                    <a:solidFill>
                      <a:schemeClr val="tx1"/>
                    </a:solidFill>
                  </a:rPr>
                  <a:t> </a:t>
                </a:r>
                <a:r>
                  <a:rPr lang="en-US" spc="-10" dirty="0">
                    <a:solidFill>
                      <a:schemeClr val="tx1"/>
                    </a:solidFill>
                  </a:rPr>
                  <a:t>compute </a:t>
                </a:r>
                <a:r>
                  <a:rPr lang="en-US" spc="-5" dirty="0">
                    <a:solidFill>
                      <a:schemeClr val="tx1"/>
                    </a:solidFill>
                  </a:rPr>
                  <a:t>a definite integral using geometric formulas.</a:t>
                </a:r>
                <a:endParaRPr lang="en-US" dirty="0">
                  <a:solidFill>
                    <a:schemeClr val="tx1"/>
                  </a:solidFill>
                </a:endParaRPr>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1063"/>
                </a:stretch>
              </a:blipFill>
            </p:spPr>
            <p:txBody>
              <a:bodyPr/>
              <a:lstStyle/>
              <a:p>
                <a:r>
                  <a:rPr lang="en-US">
                    <a:noFill/>
                  </a:rPr>
                  <a:t> </a:t>
                </a:r>
              </a:p>
            </p:txBody>
          </p:sp>
        </mc:Fallback>
      </mc:AlternateContent>
    </p:spTree>
    <p:extLst>
      <p:ext uri="{BB962C8B-B14F-4D97-AF65-F5344CB8AC3E}">
        <p14:creationId xmlns:p14="http://schemas.microsoft.com/office/powerpoint/2010/main" val="416423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(10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12700" marR="12700" indent="0" algn="just">
                  <a:lnSpc>
                    <a:spcPct val="100000"/>
                  </a:lnSpc>
                  <a:buNone/>
                </a:pPr>
                <a:r>
                  <a:rPr lang="en-US" spc="-5" dirty="0">
                    <a:solidFill>
                      <a:schemeClr val="tx1"/>
                    </a:solidFill>
                  </a:rPr>
                  <a:t>Allowing</a:t>
                </a:r>
                <a:r>
                  <a:rPr lang="en-US" spc="95" dirty="0">
                    <a:solidFill>
                      <a:schemeClr val="tx1"/>
                    </a:solidFill>
                  </a:rPr>
                  <a:t> </a:t>
                </a:r>
                <a:r>
                  <a:rPr lang="en-US" spc="-5" dirty="0">
                    <a:solidFill>
                      <a:schemeClr val="tx1"/>
                    </a:solidFill>
                  </a:rPr>
                  <a:t>the</a:t>
                </a:r>
                <a:r>
                  <a:rPr lang="en-US" spc="95" dirty="0">
                    <a:solidFill>
                      <a:schemeClr val="tx1"/>
                    </a:solidFill>
                  </a:rPr>
                  <a:t> </a:t>
                </a:r>
                <a:r>
                  <a:rPr lang="en-US" spc="-5" dirty="0">
                    <a:solidFill>
                      <a:schemeClr val="tx1"/>
                    </a:solidFill>
                  </a:rPr>
                  <a:t>possibility</a:t>
                </a:r>
                <a:r>
                  <a:rPr lang="en-US" spc="95" dirty="0">
                    <a:solidFill>
                      <a:schemeClr val="tx1"/>
                    </a:solidFill>
                  </a:rPr>
                  <a:t> </a:t>
                </a:r>
                <a:r>
                  <a:rPr lang="en-US" spc="-5" dirty="0">
                    <a:solidFill>
                      <a:schemeClr val="tx1"/>
                    </a:solidFill>
                  </a:rPr>
                  <a:t>that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95" dirty="0">
                    <a:solidFill>
                      <a:schemeClr val="tx1"/>
                    </a:solidFill>
                  </a:rPr>
                  <a:t> </a:t>
                </a:r>
                <a:r>
                  <a:rPr lang="en-US" spc="-10" dirty="0">
                    <a:solidFill>
                      <a:schemeClr val="tx1"/>
                    </a:solidFill>
                  </a:rPr>
                  <a:t>take</a:t>
                </a:r>
                <a:r>
                  <a:rPr lang="en-US" spc="-5" dirty="0">
                    <a:solidFill>
                      <a:schemeClr val="tx1"/>
                    </a:solidFill>
                  </a:rPr>
                  <a:t>s</a:t>
                </a:r>
                <a:r>
                  <a:rPr lang="en-US" spc="95" dirty="0">
                    <a:solidFill>
                      <a:schemeClr val="tx1"/>
                    </a:solidFill>
                  </a:rPr>
                  <a:t> </a:t>
                </a:r>
                <a:r>
                  <a:rPr lang="en-US" spc="-10" dirty="0">
                    <a:solidFill>
                      <a:schemeClr val="tx1"/>
                    </a:solidFill>
                  </a:rPr>
                  <a:t>o</a:t>
                </a:r>
                <a:r>
                  <a:rPr lang="en-US" spc="-5" dirty="0">
                    <a:solidFill>
                      <a:schemeClr val="tx1"/>
                    </a:solidFill>
                  </a:rPr>
                  <a:t>n</a:t>
                </a:r>
                <a:r>
                  <a:rPr lang="en-US" spc="95" dirty="0">
                    <a:solidFill>
                      <a:schemeClr val="tx1"/>
                    </a:solidFill>
                  </a:rPr>
                  <a:t> </a:t>
                </a:r>
                <a:r>
                  <a:rPr lang="en-US" spc="-10" dirty="0">
                    <a:solidFill>
                      <a:schemeClr val="tx1"/>
                    </a:solidFill>
                  </a:rPr>
                  <a:t>bot</a:t>
                </a:r>
                <a:r>
                  <a:rPr lang="en-US" spc="-5" dirty="0">
                    <a:solidFill>
                      <a:schemeClr val="tx1"/>
                    </a:solidFill>
                  </a:rPr>
                  <a:t>h</a:t>
                </a:r>
                <a:r>
                  <a:rPr lang="en-US" spc="95" dirty="0">
                    <a:solidFill>
                      <a:schemeClr val="tx1"/>
                    </a:solidFill>
                  </a:rPr>
                  <a:t> </a:t>
                </a:r>
                <a:r>
                  <a:rPr lang="en-US" spc="-10" dirty="0">
                    <a:solidFill>
                      <a:schemeClr val="tx1"/>
                    </a:solidFill>
                  </a:rPr>
                  <a:t>positiv</a:t>
                </a:r>
                <a:r>
                  <a:rPr lang="en-US" spc="-5" dirty="0">
                    <a:solidFill>
                      <a:schemeClr val="tx1"/>
                    </a:solidFill>
                  </a:rPr>
                  <a:t>e</a:t>
                </a:r>
                <a:r>
                  <a:rPr lang="en-US" spc="95" dirty="0">
                    <a:solidFill>
                      <a:schemeClr val="tx1"/>
                    </a:solidFill>
                  </a:rPr>
                  <a:t> </a:t>
                </a:r>
                <a:r>
                  <a:rPr lang="en-US" spc="-10" dirty="0">
                    <a:solidFill>
                      <a:schemeClr val="tx1"/>
                    </a:solidFill>
                  </a:rPr>
                  <a:t>an</a:t>
                </a:r>
                <a:r>
                  <a:rPr lang="en-US" spc="-5" dirty="0">
                    <a:solidFill>
                      <a:schemeClr val="tx1"/>
                    </a:solidFill>
                  </a:rPr>
                  <a:t>d</a:t>
                </a:r>
                <a:r>
                  <a:rPr lang="en-US" spc="95" dirty="0">
                    <a:solidFill>
                      <a:schemeClr val="tx1"/>
                    </a:solidFill>
                  </a:rPr>
                  <a:t> </a:t>
                </a:r>
                <a:r>
                  <a:rPr lang="en-US" spc="-10" dirty="0">
                    <a:solidFill>
                      <a:schemeClr val="tx1"/>
                    </a:solidFill>
                  </a:rPr>
                  <a:t>negativ</a:t>
                </a:r>
                <a:r>
                  <a:rPr lang="en-US" spc="-5" dirty="0">
                    <a:solidFill>
                      <a:schemeClr val="tx1"/>
                    </a:solidFill>
                  </a:rPr>
                  <a:t>e</a:t>
                </a:r>
                <a:r>
                  <a:rPr lang="en-US" spc="95" dirty="0">
                    <a:solidFill>
                      <a:schemeClr val="tx1"/>
                    </a:solidFill>
                  </a:rPr>
                  <a:t> </a:t>
                </a:r>
                <a:r>
                  <a:rPr lang="en-US" spc="-10" dirty="0">
                    <a:solidFill>
                      <a:schemeClr val="tx1"/>
                    </a:solidFill>
                  </a:rPr>
                  <a:t>values</a:t>
                </a:r>
                <a:r>
                  <a:rPr lang="en-US" spc="-5" dirty="0">
                    <a:solidFill>
                      <a:schemeClr val="tx1"/>
                    </a:solidFill>
                  </a:rPr>
                  <a:t>,</a:t>
                </a:r>
                <a:r>
                  <a:rPr lang="en-US" spc="100"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defin</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notio</a:t>
                </a:r>
                <a:r>
                  <a:rPr lang="en-US" spc="-5" dirty="0">
                    <a:solidFill>
                      <a:schemeClr val="tx1"/>
                    </a:solidFill>
                  </a:rPr>
                  <a:t>n </a:t>
                </a:r>
                <a:r>
                  <a:rPr lang="en-US" spc="-10" dirty="0">
                    <a:solidFill>
                      <a:schemeClr val="tx1"/>
                    </a:solidFill>
                  </a:rPr>
                  <a:t>o</a:t>
                </a:r>
                <a:r>
                  <a:rPr lang="en-US" spc="-5" dirty="0">
                    <a:solidFill>
                      <a:schemeClr val="tx1"/>
                    </a:solidFill>
                  </a:rPr>
                  <a:t>f s</a:t>
                </a:r>
                <a:r>
                  <a:rPr lang="en-US" spc="-10" dirty="0">
                    <a:solidFill>
                      <a:schemeClr val="tx1"/>
                    </a:solidFill>
                  </a:rPr>
                  <a:t>igne</a:t>
                </a:r>
                <a:r>
                  <a:rPr lang="en-US" spc="-5" dirty="0">
                    <a:solidFill>
                      <a:schemeClr val="tx1"/>
                    </a:solidFill>
                  </a:rPr>
                  <a:t>d </a:t>
                </a:r>
                <a:r>
                  <a:rPr lang="en-US" spc="-10" dirty="0">
                    <a:solidFill>
                      <a:schemeClr val="tx1"/>
                    </a:solidFill>
                  </a:rPr>
                  <a:t>area</a:t>
                </a:r>
                <a:r>
                  <a:rPr lang="en-US" spc="-5" dirty="0">
                    <a:solidFill>
                      <a:schemeClr val="tx1"/>
                    </a:solidFill>
                  </a:rPr>
                  <a:t>, </a:t>
                </a:r>
                <a:r>
                  <a:rPr lang="en-US" spc="-10" dirty="0">
                    <a:solidFill>
                      <a:schemeClr val="tx1"/>
                    </a:solidFill>
                  </a:rPr>
                  <a:t>wher</a:t>
                </a:r>
                <a:r>
                  <a:rPr lang="en-US" spc="-5" dirty="0">
                    <a:solidFill>
                      <a:schemeClr val="tx1"/>
                    </a:solidFill>
                  </a:rPr>
                  <a:t>e r</a:t>
                </a:r>
                <a:r>
                  <a:rPr lang="en-US" spc="-10" dirty="0">
                    <a:solidFill>
                      <a:schemeClr val="tx1"/>
                    </a:solidFill>
                  </a:rPr>
                  <a:t>egion</a:t>
                </a:r>
                <a:r>
                  <a:rPr lang="en-US" spc="-5" dirty="0">
                    <a:solidFill>
                      <a:schemeClr val="tx1"/>
                    </a:solidFill>
                  </a:rPr>
                  <a:t>s </a:t>
                </a:r>
                <a:r>
                  <a:rPr lang="en-US" spc="-10" dirty="0">
                    <a:solidFill>
                      <a:schemeClr val="tx1"/>
                    </a:solidFill>
                  </a:rPr>
                  <a:t>below 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10" dirty="0">
                    <a:solidFill>
                      <a:schemeClr val="tx1"/>
                    </a:solidFill>
                  </a:rPr>
                  <a:t>-axi</a:t>
                </a:r>
                <a:r>
                  <a:rPr lang="en-US" spc="-5" dirty="0">
                    <a:solidFill>
                      <a:schemeClr val="tx1"/>
                    </a:solidFill>
                  </a:rPr>
                  <a:t>s </a:t>
                </a:r>
                <a:r>
                  <a:rPr lang="en-US" spc="-10" dirty="0">
                    <a:solidFill>
                      <a:schemeClr val="tx1"/>
                    </a:solidFill>
                  </a:rPr>
                  <a:t>provid</a:t>
                </a:r>
                <a:r>
                  <a:rPr lang="en-US" spc="-5" dirty="0">
                    <a:solidFill>
                      <a:schemeClr val="tx1"/>
                    </a:solidFill>
                  </a:rPr>
                  <a:t>e a </a:t>
                </a:r>
                <a:r>
                  <a:rPr lang="en-US" spc="-10" dirty="0">
                    <a:solidFill>
                      <a:schemeClr val="tx1"/>
                    </a:solidFill>
                  </a:rPr>
                  <a:t>negativ</a:t>
                </a:r>
                <a:r>
                  <a:rPr lang="en-US" spc="-5" dirty="0">
                    <a:solidFill>
                      <a:schemeClr val="tx1"/>
                    </a:solidFill>
                  </a:rPr>
                  <a:t>e </a:t>
                </a:r>
                <a:r>
                  <a:rPr lang="en-US" spc="-10" dirty="0">
                    <a:solidFill>
                      <a:schemeClr val="tx1"/>
                    </a:solidFill>
                  </a:rPr>
                  <a:t>con</a:t>
                </a:r>
                <a:r>
                  <a:rPr lang="en-US" spc="-5" dirty="0">
                    <a:solidFill>
                      <a:schemeClr val="tx1"/>
                    </a:solidFill>
                  </a:rPr>
                  <a:t>tribution</a:t>
                </a:r>
                <a:r>
                  <a:rPr lang="en-US" spc="45" dirty="0">
                    <a:solidFill>
                      <a:schemeClr val="tx1"/>
                    </a:solidFill>
                  </a:rPr>
                  <a:t> </a:t>
                </a:r>
                <a:r>
                  <a:rPr lang="en-US" spc="-5" dirty="0">
                    <a:solidFill>
                      <a:schemeClr val="tx1"/>
                    </a:solidFill>
                  </a:rPr>
                  <a:t>(Figure</a:t>
                </a:r>
                <a:r>
                  <a:rPr lang="en-US" spc="50" dirty="0">
                    <a:solidFill>
                      <a:schemeClr val="tx1"/>
                    </a:solidFill>
                  </a:rPr>
                  <a:t> </a:t>
                </a:r>
                <a:r>
                  <a:rPr lang="en-US" spc="-10" dirty="0">
                    <a:solidFill>
                      <a:schemeClr val="tx1"/>
                    </a:solidFill>
                  </a:rPr>
                  <a:t>5</a:t>
                </a:r>
                <a:r>
                  <a:rPr lang="en-US" spc="-5" dirty="0">
                    <a:solidFill>
                      <a:schemeClr val="tx1"/>
                    </a:solidFill>
                  </a:rPr>
                  <a:t>).</a:t>
                </a:r>
                <a:r>
                  <a:rPr lang="en-US" spc="50" dirty="0">
                    <a:solidFill>
                      <a:schemeClr val="tx1"/>
                    </a:solidFill>
                  </a:rPr>
                  <a:t> </a:t>
                </a:r>
                <a:r>
                  <a:rPr lang="en-US" spc="-5" dirty="0">
                    <a:solidFill>
                      <a:schemeClr val="tx1"/>
                    </a:solidFill>
                  </a:rPr>
                  <a:t>Intuitively,</a:t>
                </a:r>
                <a:r>
                  <a:rPr lang="en-US" spc="50"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signed</a:t>
                </a:r>
                <a:r>
                  <a:rPr lang="en-US" spc="50" dirty="0">
                    <a:solidFill>
                      <a:schemeClr val="tx1"/>
                    </a:solidFill>
                  </a:rPr>
                  <a:t> </a:t>
                </a:r>
                <a:r>
                  <a:rPr lang="en-US" spc="-5" dirty="0">
                    <a:solidFill>
                      <a:schemeClr val="tx1"/>
                    </a:solidFill>
                  </a:rPr>
                  <a:t>area</a:t>
                </a:r>
                <a:r>
                  <a:rPr lang="en-US" spc="50" dirty="0">
                    <a:solidFill>
                      <a:schemeClr val="tx1"/>
                    </a:solidFill>
                  </a:rPr>
                  <a:t> </a:t>
                </a:r>
                <a:r>
                  <a:rPr lang="en-US" spc="-5" dirty="0">
                    <a:solidFill>
                      <a:schemeClr val="tx1"/>
                    </a:solidFill>
                  </a:rPr>
                  <a:t>of</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region</a:t>
                </a:r>
                <a:r>
                  <a:rPr lang="en-US" spc="50" dirty="0">
                    <a:solidFill>
                      <a:schemeClr val="tx1"/>
                    </a:solidFill>
                  </a:rPr>
                  <a:t> </a:t>
                </a:r>
                <a:r>
                  <a:rPr lang="en-US" spc="-5" dirty="0">
                    <a:solidFill>
                      <a:schemeClr val="tx1"/>
                    </a:solidFill>
                  </a:rPr>
                  <a:t>is</a:t>
                </a:r>
                <a:r>
                  <a:rPr lang="en-US" spc="45" dirty="0">
                    <a:solidFill>
                      <a:schemeClr val="tx1"/>
                    </a:solidFill>
                  </a:rPr>
                  <a:t> </a:t>
                </a:r>
                <a:r>
                  <a:rPr lang="en-US" spc="-5" dirty="0">
                    <a:solidFill>
                      <a:schemeClr val="tx1"/>
                    </a:solidFill>
                  </a:rPr>
                  <a:t>the</a:t>
                </a:r>
                <a:r>
                  <a:rPr lang="en-US" spc="50" dirty="0">
                    <a:solidFill>
                      <a:schemeClr val="tx1"/>
                    </a:solidFill>
                  </a:rPr>
                  <a:t> </a:t>
                </a:r>
                <a:r>
                  <a:rPr lang="en-US" spc="-10" dirty="0">
                    <a:solidFill>
                      <a:schemeClr val="tx1"/>
                    </a:solidFill>
                  </a:rPr>
                  <a:t>a</a:t>
                </a:r>
                <a:r>
                  <a:rPr lang="en-US" spc="-5" dirty="0">
                    <a:solidFill>
                      <a:schemeClr val="tx1"/>
                    </a:solidFill>
                  </a:rPr>
                  <a:t>rea</a:t>
                </a:r>
                <a:r>
                  <a:rPr lang="en-US" spc="50" dirty="0">
                    <a:solidFill>
                      <a:schemeClr val="tx1"/>
                    </a:solidFill>
                  </a:rPr>
                  <a:t> </a:t>
                </a:r>
                <a:r>
                  <a:rPr lang="en-US" spc="-5" dirty="0">
                    <a:solidFill>
                      <a:schemeClr val="tx1"/>
                    </a:solidFill>
                  </a:rPr>
                  <a:t>above</a:t>
                </a:r>
                <a:r>
                  <a:rPr lang="en-US" spc="50" dirty="0">
                    <a:solidFill>
                      <a:schemeClr val="tx1"/>
                    </a:solidFill>
                  </a:rPr>
                  <a:t> </a:t>
                </a:r>
                <a:r>
                  <a:rPr lang="en-US" spc="-5" dirty="0">
                    <a:solidFill>
                      <a:schemeClr val="tx1"/>
                    </a:solidFill>
                  </a:rPr>
                  <a:t>the</a:t>
                </a:r>
                <a:r>
                  <a:rPr lang="en-US" spc="75" dirty="0">
                    <a:solidFill>
                      <a:schemeClr val="tx1"/>
                    </a:solidFill>
                  </a:rPr>
                  <a:t> </a:t>
                </a:r>
                <a:r>
                  <a:rPr lang="en-US" i="1" spc="-5" dirty="0">
                    <a:solidFill>
                      <a:schemeClr val="tx1"/>
                    </a:solidFill>
                  </a:rPr>
                  <a:t>x</a:t>
                </a:r>
                <a:r>
                  <a:rPr lang="en-US" spc="-5" dirty="0">
                    <a:solidFill>
                      <a:schemeClr val="tx1"/>
                    </a:solidFill>
                  </a:rPr>
                  <a:t>-axis </a:t>
                </a:r>
                <a:r>
                  <a:rPr lang="en-US" spc="-10" dirty="0">
                    <a:solidFill>
                      <a:schemeClr val="tx1"/>
                    </a:solidFill>
                  </a:rPr>
                  <a:t>minu</a:t>
                </a:r>
                <a:r>
                  <a:rPr lang="en-US" spc="-5" dirty="0">
                    <a:solidFill>
                      <a:schemeClr val="tx1"/>
                    </a:solidFill>
                  </a:rPr>
                  <a:t>s </a:t>
                </a:r>
                <a:r>
                  <a:rPr lang="en-US" spc="-10" dirty="0">
                    <a:solidFill>
                      <a:schemeClr val="tx1"/>
                    </a:solidFill>
                  </a:rPr>
                  <a:t>th</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below.</a:t>
                </a:r>
                <a:endParaRPr lang="en-US" dirty="0">
                  <a:solidFill>
                    <a:schemeClr val="tx1"/>
                  </a:solidFill>
                </a:endParaRPr>
              </a:p>
              <a:p>
                <a:pPr marL="12700" marR="12700" indent="0" algn="just">
                  <a:lnSpc>
                    <a:spcPct val="100000"/>
                  </a:lnSpc>
                  <a:buNone/>
                </a:pPr>
                <a:r>
                  <a:rPr lang="en-US" spc="-15" dirty="0">
                    <a:solidFill>
                      <a:schemeClr val="tx1"/>
                    </a:solidFill>
                  </a:rPr>
                  <a:t>Th</a:t>
                </a:r>
                <a:r>
                  <a:rPr lang="en-US" spc="-5" dirty="0">
                    <a:solidFill>
                      <a:schemeClr val="tx1"/>
                    </a:solidFill>
                  </a:rPr>
                  <a:t>e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15" dirty="0">
                    <a:solidFill>
                      <a:schemeClr val="tx1"/>
                    </a:solidFill>
                  </a:rPr>
                  <a:t>c</a:t>
                </a:r>
                <a:r>
                  <a:rPr lang="en-US" i="1" baseline="-25000" dirty="0">
                    <a:solidFill>
                      <a:schemeClr val="tx1"/>
                    </a:solidFill>
                  </a:rPr>
                  <a:t>i</a:t>
                </a:r>
                <a:r>
                  <a:rPr lang="en-US" i="1" spc="-97" baseline="-25000" dirty="0">
                    <a:solidFill>
                      <a:schemeClr val="tx1"/>
                    </a:solidFill>
                  </a:rPr>
                  <a:t> </a:t>
                </a:r>
                <a:r>
                  <a:rPr lang="en-US" spc="-5" dirty="0">
                    <a:solidFill>
                      <a:schemeClr val="tx1"/>
                    </a:solidFill>
                  </a:rPr>
                  <a:t>)</a:t>
                </a:r>
                <a:r>
                  <a:rPr lang="en-US" spc="-105" dirty="0">
                    <a:solidFill>
                      <a:schemeClr val="tx1"/>
                    </a:solidFill>
                    <a:latin typeface="Cambria Math" panose="02040503050406030204" pitchFamily="18" charset="0"/>
                    <a:ea typeface="Cambria Math" panose="02040503050406030204" pitchFamily="18" charset="0"/>
                  </a:rPr>
                  <a:t>∆</a:t>
                </a:r>
                <a:r>
                  <a:rPr lang="en-US" i="1" spc="15" dirty="0">
                    <a:solidFill>
                      <a:schemeClr val="tx1"/>
                    </a:solidFill>
                  </a:rPr>
                  <a:t>x</a:t>
                </a:r>
                <a:r>
                  <a:rPr lang="en-US" i="1" baseline="-25000" dirty="0">
                    <a:solidFill>
                      <a:schemeClr val="tx1"/>
                    </a:solidFill>
                  </a:rPr>
                  <a:t>i</a:t>
                </a:r>
                <a:r>
                  <a:rPr lang="en-US" i="1" baseline="-11111" dirty="0">
                    <a:solidFill>
                      <a:schemeClr val="tx1"/>
                    </a:solidFill>
                  </a:rPr>
                  <a:t> </a:t>
                </a:r>
                <a:r>
                  <a:rPr lang="en-US" spc="-5" dirty="0">
                    <a:solidFill>
                      <a:schemeClr val="tx1"/>
                    </a:solidFill>
                  </a:rPr>
                  <a:t>terms</a:t>
                </a:r>
                <a:r>
                  <a:rPr lang="en-US" spc="45" dirty="0">
                    <a:solidFill>
                      <a:schemeClr val="tx1"/>
                    </a:solidFill>
                  </a:rPr>
                  <a:t> </a:t>
                </a:r>
                <a:r>
                  <a:rPr lang="en-US" spc="-5" dirty="0">
                    <a:solidFill>
                      <a:schemeClr val="tx1"/>
                    </a:solidFill>
                  </a:rPr>
                  <a:t>in</a:t>
                </a:r>
                <a:r>
                  <a:rPr lang="en-US" spc="45" dirty="0">
                    <a:solidFill>
                      <a:schemeClr val="tx1"/>
                    </a:solidFill>
                  </a:rPr>
                  <a:t> </a:t>
                </a:r>
                <a:r>
                  <a:rPr lang="en-US" spc="-5" dirty="0">
                    <a:solidFill>
                      <a:schemeClr val="tx1"/>
                    </a:solidFill>
                  </a:rPr>
                  <a:t>a</a:t>
                </a:r>
                <a:r>
                  <a:rPr lang="en-US" spc="45" dirty="0">
                    <a:solidFill>
                      <a:schemeClr val="tx1"/>
                    </a:solidFill>
                  </a:rPr>
                  <a:t> </a:t>
                </a:r>
                <a:r>
                  <a:rPr lang="en-US" spc="-15" dirty="0">
                    <a:solidFill>
                      <a:schemeClr val="tx1"/>
                    </a:solidFill>
                  </a:rPr>
                  <a:t>R</a:t>
                </a:r>
                <a:r>
                  <a:rPr lang="en-US" spc="-5" dirty="0">
                    <a:solidFill>
                      <a:schemeClr val="tx1"/>
                    </a:solidFill>
                  </a:rPr>
                  <a:t>iemann</a:t>
                </a:r>
                <a:r>
                  <a:rPr lang="en-US" spc="45" dirty="0">
                    <a:solidFill>
                      <a:schemeClr val="tx1"/>
                    </a:solidFill>
                  </a:rPr>
                  <a:t> </a:t>
                </a:r>
                <a:r>
                  <a:rPr lang="en-US" spc="-10" dirty="0">
                    <a:solidFill>
                      <a:schemeClr val="tx1"/>
                    </a:solidFill>
                  </a:rPr>
                  <a:t>sum</a:t>
                </a:r>
                <a:r>
                  <a:rPr lang="en-US" spc="45" dirty="0">
                    <a:solidFill>
                      <a:schemeClr val="tx1"/>
                    </a:solidFill>
                  </a:rPr>
                  <a:t> </a:t>
                </a:r>
                <a:r>
                  <a:rPr lang="en-US" spc="-10" dirty="0">
                    <a:solidFill>
                      <a:schemeClr val="tx1"/>
                    </a:solidFill>
                  </a:rPr>
                  <a:t>a</a:t>
                </a:r>
                <a:r>
                  <a:rPr lang="en-US" spc="-5" dirty="0">
                    <a:solidFill>
                      <a:schemeClr val="tx1"/>
                    </a:solidFill>
                  </a:rPr>
                  <a:t>re</a:t>
                </a:r>
                <a:r>
                  <a:rPr lang="en-US" spc="45" dirty="0">
                    <a:solidFill>
                      <a:schemeClr val="tx1"/>
                    </a:solidFill>
                  </a:rPr>
                  <a:t> </a:t>
                </a:r>
                <a:r>
                  <a:rPr lang="en-US" spc="-5" dirty="0">
                    <a:solidFill>
                      <a:schemeClr val="tx1"/>
                    </a:solidFill>
                  </a:rPr>
                  <a:t>signed</a:t>
                </a:r>
                <a:r>
                  <a:rPr lang="en-US" spc="45" dirty="0">
                    <a:solidFill>
                      <a:schemeClr val="tx1"/>
                    </a:solidFill>
                  </a:rPr>
                  <a:t> </a:t>
                </a:r>
                <a:r>
                  <a:rPr lang="en-US" spc="-5" dirty="0">
                    <a:solidFill>
                      <a:schemeClr val="tx1"/>
                    </a:solidFill>
                  </a:rPr>
                  <a:t>areas</a:t>
                </a:r>
                <a:r>
                  <a:rPr lang="en-US" spc="45" dirty="0">
                    <a:solidFill>
                      <a:schemeClr val="tx1"/>
                    </a:solidFill>
                  </a:rPr>
                  <a:t> </a:t>
                </a:r>
                <a:r>
                  <a:rPr lang="en-US" spc="-5" dirty="0">
                    <a:solidFill>
                      <a:schemeClr val="tx1"/>
                    </a:solidFill>
                  </a:rPr>
                  <a:t>of</a:t>
                </a:r>
                <a:r>
                  <a:rPr lang="en-US" spc="45" dirty="0">
                    <a:solidFill>
                      <a:schemeClr val="tx1"/>
                    </a:solidFill>
                  </a:rPr>
                  <a:t> </a:t>
                </a:r>
                <a:r>
                  <a:rPr lang="en-US" spc="-5" dirty="0">
                    <a:solidFill>
                      <a:schemeClr val="tx1"/>
                    </a:solidFill>
                  </a:rPr>
                  <a:t>rectangles.</a:t>
                </a:r>
                <a:r>
                  <a:rPr lang="en-US" spc="50" dirty="0">
                    <a:solidFill>
                      <a:schemeClr val="tx1"/>
                    </a:solidFill>
                  </a:rPr>
                  <a:t> </a:t>
                </a:r>
                <a:r>
                  <a:rPr lang="en-US" spc="-15" dirty="0">
                    <a:solidFill>
                      <a:schemeClr val="tx1"/>
                    </a:solidFill>
                  </a:rPr>
                  <a:t>T</a:t>
                </a:r>
                <a:r>
                  <a:rPr lang="en-US" spc="-5" dirty="0">
                    <a:solidFill>
                      <a:schemeClr val="tx1"/>
                    </a:solidFill>
                  </a:rPr>
                  <a:t>herefore,</a:t>
                </a:r>
                <a:r>
                  <a:rPr lang="en-US" spc="45" dirty="0">
                    <a:solidFill>
                      <a:schemeClr val="tx1"/>
                    </a:solidFill>
                  </a:rPr>
                  <a:t> </a:t>
                </a:r>
                <a:r>
                  <a:rPr lang="en-US" spc="-5" dirty="0">
                    <a:solidFill>
                      <a:schemeClr val="tx1"/>
                    </a:solidFill>
                  </a:rPr>
                  <a:t>a </a:t>
                </a:r>
                <a:r>
                  <a:rPr lang="en-US" spc="-10" dirty="0">
                    <a:solidFill>
                      <a:schemeClr val="tx1"/>
                    </a:solidFill>
                  </a:rPr>
                  <a:t>signe</a:t>
                </a:r>
                <a:r>
                  <a:rPr lang="en-US" spc="-5" dirty="0">
                    <a:solidFill>
                      <a:schemeClr val="tx1"/>
                    </a:solidFill>
                  </a:rPr>
                  <a:t>d </a:t>
                </a:r>
                <a:r>
                  <a:rPr lang="en-US" spc="-10" dirty="0">
                    <a:solidFill>
                      <a:schemeClr val="tx1"/>
                    </a:solidFill>
                  </a:rPr>
                  <a:t>are</a:t>
                </a:r>
                <a:r>
                  <a:rPr lang="en-US" spc="-5" dirty="0">
                    <a:solidFill>
                      <a:schemeClr val="tx1"/>
                    </a:solidFill>
                  </a:rPr>
                  <a:t>a </a:t>
                </a:r>
                <a:r>
                  <a:rPr lang="en-US" spc="-10" dirty="0">
                    <a:solidFill>
                      <a:schemeClr val="tx1"/>
                    </a:solidFill>
                  </a:rPr>
                  <a:t>suc</a:t>
                </a:r>
                <a:r>
                  <a:rPr lang="en-US" spc="-5" dirty="0">
                    <a:solidFill>
                      <a:schemeClr val="tx1"/>
                    </a:solidFill>
                  </a:rPr>
                  <a:t>h </a:t>
                </a:r>
                <a:r>
                  <a:rPr lang="en-US" spc="-10" dirty="0">
                    <a:solidFill>
                      <a:schemeClr val="tx1"/>
                    </a:solidFill>
                  </a:rPr>
                  <a:t>a</a:t>
                </a:r>
                <a:r>
                  <a:rPr lang="en-US" spc="-5" dirty="0">
                    <a:solidFill>
                      <a:schemeClr val="tx1"/>
                    </a:solidFill>
                  </a:rPr>
                  <a:t>s </a:t>
                </a:r>
                <a:r>
                  <a:rPr lang="en-US" spc="-10" dirty="0">
                    <a:solidFill>
                      <a:schemeClr val="tx1"/>
                    </a:solidFill>
                  </a:rPr>
                  <a:t>i</a:t>
                </a:r>
                <a:r>
                  <a:rPr lang="en-US" spc="-5" dirty="0">
                    <a:solidFill>
                      <a:schemeClr val="tx1"/>
                    </a:solidFill>
                  </a:rPr>
                  <a:t>n </a:t>
                </a:r>
                <a:r>
                  <a:rPr lang="en-US" spc="-10" dirty="0">
                    <a:solidFill>
                      <a:schemeClr val="tx1"/>
                    </a:solidFill>
                  </a:rPr>
                  <a:t>Figur</a:t>
                </a:r>
                <a:r>
                  <a:rPr lang="en-US" spc="-5" dirty="0">
                    <a:solidFill>
                      <a:schemeClr val="tx1"/>
                    </a:solidFill>
                  </a:rPr>
                  <a:t>e 5 </a:t>
                </a:r>
                <a:r>
                  <a:rPr lang="en-US" spc="-10" dirty="0">
                    <a:solidFill>
                      <a:schemeClr val="tx1"/>
                    </a:solidFill>
                  </a:rPr>
                  <a:t>ca</a:t>
                </a:r>
                <a:r>
                  <a:rPr lang="en-US" spc="-5" dirty="0">
                    <a:solidFill>
                      <a:schemeClr val="tx1"/>
                    </a:solidFill>
                  </a:rPr>
                  <a:t>n </a:t>
                </a:r>
                <a:r>
                  <a:rPr lang="en-US" spc="-10" dirty="0">
                    <a:solidFill>
                      <a:schemeClr val="tx1"/>
                    </a:solidFill>
                  </a:rPr>
                  <a:t>b</a:t>
                </a:r>
                <a:r>
                  <a:rPr lang="en-US" spc="-5" dirty="0">
                    <a:solidFill>
                      <a:schemeClr val="tx1"/>
                    </a:solidFill>
                  </a:rPr>
                  <a:t>e </a:t>
                </a:r>
                <a:r>
                  <a:rPr lang="en-US" spc="-10" dirty="0">
                    <a:solidFill>
                      <a:schemeClr val="tx1"/>
                    </a:solidFill>
                  </a:rPr>
                  <a:t>approximate</a:t>
                </a:r>
                <a:r>
                  <a:rPr lang="en-US" spc="-5" dirty="0">
                    <a:solidFill>
                      <a:schemeClr val="tx1"/>
                    </a:solidFill>
                  </a:rPr>
                  <a:t>d </a:t>
                </a:r>
                <a:r>
                  <a:rPr lang="en-US" spc="-10" dirty="0">
                    <a:solidFill>
                      <a:schemeClr val="tx1"/>
                    </a:solidFill>
                  </a:rPr>
                  <a:t>b</a:t>
                </a:r>
                <a:r>
                  <a:rPr lang="en-US" spc="-5" dirty="0">
                    <a:solidFill>
                      <a:schemeClr val="tx1"/>
                    </a:solidFill>
                  </a:rPr>
                  <a:t>y </a:t>
                </a:r>
                <a:r>
                  <a:rPr lang="en-US" spc="-15" dirty="0">
                    <a:solidFill>
                      <a:schemeClr val="tx1"/>
                    </a:solidFill>
                  </a:rPr>
                  <a:t>Rieman</a:t>
                </a:r>
                <a:r>
                  <a:rPr lang="en-US" spc="-5" dirty="0">
                    <a:solidFill>
                      <a:schemeClr val="tx1"/>
                    </a:solidFill>
                  </a:rPr>
                  <a:t>n </a:t>
                </a:r>
                <a:r>
                  <a:rPr lang="en-US" spc="-15" dirty="0">
                    <a:solidFill>
                      <a:schemeClr val="tx1"/>
                    </a:solidFill>
                  </a:rPr>
                  <a:t>sum</a:t>
                </a:r>
                <a:r>
                  <a:rPr lang="en-US" spc="-5" dirty="0">
                    <a:solidFill>
                      <a:schemeClr val="tx1"/>
                    </a:solidFill>
                  </a:rPr>
                  <a:t>s </a:t>
                </a:r>
                <a:r>
                  <a:rPr lang="en-US" spc="-10" dirty="0">
                    <a:solidFill>
                      <a:schemeClr val="tx1"/>
                    </a:solidFill>
                  </a:rPr>
                  <a:t>an</a:t>
                </a:r>
                <a:r>
                  <a:rPr lang="en-US" spc="-5" dirty="0">
                    <a:solidFill>
                      <a:schemeClr val="tx1"/>
                    </a:solidFill>
                  </a:rPr>
                  <a:t>d </a:t>
                </a:r>
                <a:r>
                  <a:rPr lang="en-US" spc="-10" dirty="0">
                    <a:solidFill>
                      <a:schemeClr val="tx1"/>
                    </a:solidFill>
                  </a:rPr>
                  <a:t>i</a:t>
                </a:r>
                <a:r>
                  <a:rPr lang="en-US" spc="-5" dirty="0">
                    <a:solidFill>
                      <a:schemeClr val="tx1"/>
                    </a:solidFill>
                  </a:rPr>
                  <a:t>s </a:t>
                </a:r>
                <a:r>
                  <a:rPr lang="en-US" spc="-10" dirty="0">
                    <a:solidFill>
                      <a:schemeClr val="tx1"/>
                    </a:solidFill>
                  </a:rPr>
                  <a:t>give</a:t>
                </a:r>
                <a:r>
                  <a:rPr lang="en-US" spc="-5" dirty="0">
                    <a:solidFill>
                      <a:schemeClr val="tx1"/>
                    </a:solidFill>
                  </a:rPr>
                  <a:t>n </a:t>
                </a:r>
                <a:r>
                  <a:rPr lang="en-US" spc="-10" dirty="0">
                    <a:solidFill>
                      <a:schemeClr val="tx1"/>
                    </a:solidFill>
                  </a:rPr>
                  <a:t>b</a:t>
                </a:r>
                <a:r>
                  <a:rPr lang="en-US" spc="-5" dirty="0">
                    <a:solidFill>
                      <a:schemeClr val="tx1"/>
                    </a:solidFill>
                  </a:rPr>
                  <a:t>y a definite integral. </a:t>
                </a:r>
                <a:r>
                  <a:rPr lang="en-US" spc="-15" dirty="0">
                    <a:solidFill>
                      <a:schemeClr val="tx1"/>
                    </a:solidFill>
                  </a:rPr>
                  <a:t>T</a:t>
                </a:r>
                <a:r>
                  <a:rPr lang="en-US" spc="-5" dirty="0">
                    <a:solidFill>
                      <a:schemeClr val="tx1"/>
                    </a:solidFill>
                  </a:rPr>
                  <a:t>hus, for all integrable </a:t>
                </a:r>
                <a:r>
                  <a:rPr lang="en-US" i="1" spc="-5" dirty="0">
                    <a:solidFill>
                      <a:schemeClr val="tx1"/>
                    </a:solidFill>
                  </a:rPr>
                  <a:t>f </a:t>
                </a:r>
                <a:r>
                  <a:rPr lang="en-US" spc="-10" dirty="0">
                    <a:solidFill>
                      <a:schemeClr val="tx1"/>
                    </a:solidFill>
                  </a:rPr>
                  <a:t>ove</a:t>
                </a:r>
                <a:r>
                  <a:rPr lang="en-US" spc="-5" dirty="0">
                    <a:solidFill>
                      <a:schemeClr val="tx1"/>
                    </a:solidFill>
                  </a:rPr>
                  <a:t>r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endParaRPr lang="en-US" dirty="0">
                  <a:solidFill>
                    <a:schemeClr val="tx1"/>
                  </a:solidFill>
                </a:endParaRPr>
              </a:p>
              <a:p>
                <a:pPr marL="36900" indent="0">
                  <a:lnSpc>
                    <a:spcPct val="100000"/>
                  </a:lnSpc>
                  <a:buNone/>
                </a:pPr>
                <a:endParaRPr lang="en-US" spc="-15" dirty="0">
                  <a:solidFill>
                    <a:schemeClr val="tx1"/>
                  </a:solidFill>
                </a:endParaRPr>
              </a:p>
              <a:p>
                <a:pPr marL="36900" indent="0">
                  <a:lnSpc>
                    <a:spcPct val="100000"/>
                  </a:lnSpc>
                  <a:buNone/>
                </a:pPr>
                <a:r>
                  <a:rPr lang="en-US" spc="-15" dirty="0">
                    <a:solidFill>
                      <a:schemeClr val="tx1"/>
                    </a:solidFill>
                  </a:rPr>
                  <a:t>Th</a:t>
                </a:r>
                <a:r>
                  <a:rPr lang="en-US" spc="-5" dirty="0">
                    <a:solidFill>
                      <a:schemeClr val="tx1"/>
                    </a:solidFill>
                  </a:rPr>
                  <a:t>e </a:t>
                </a:r>
                <a:r>
                  <a:rPr lang="en-US" b="1" i="1" spc="-10" dirty="0">
                    <a:solidFill>
                      <a:schemeClr val="tx1"/>
                    </a:solidFill>
                  </a:rPr>
                  <a:t>signed</a:t>
                </a:r>
                <a:r>
                  <a:rPr lang="en-US" b="1" i="1" spc="-5" dirty="0">
                    <a:solidFill>
                      <a:schemeClr val="tx1"/>
                    </a:solidFill>
                  </a:rPr>
                  <a:t> </a:t>
                </a:r>
                <a:r>
                  <a:rPr lang="en-US" b="1" i="1" spc="-10" dirty="0">
                    <a:solidFill>
                      <a:schemeClr val="tx1"/>
                    </a:solidFill>
                  </a:rPr>
                  <a:t>are</a:t>
                </a:r>
                <a:r>
                  <a:rPr lang="en-US" b="1" i="1" spc="-5" dirty="0">
                    <a:solidFill>
                      <a:schemeClr val="tx1"/>
                    </a:solidFill>
                  </a:rPr>
                  <a:t>a </a:t>
                </a:r>
                <a:r>
                  <a:rPr lang="en-US" spc="-10" dirty="0">
                    <a:solidFill>
                      <a:schemeClr val="tx1"/>
                    </a:solidFill>
                  </a:rPr>
                  <a:t>betwee</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 </a:t>
                </a:r>
                <a:r>
                  <a:rPr lang="en-US" i="1" spc="-5" dirty="0">
                    <a:solidFill>
                      <a:schemeClr val="tx1"/>
                    </a:solidFill>
                  </a:rPr>
                  <a:t>f </a:t>
                </a:r>
                <a:endParaRPr lang="en-US" i="1" spc="-45" dirty="0">
                  <a:solidFill>
                    <a:schemeClr val="tx1"/>
                  </a:solidFill>
                </a:endParaRPr>
              </a:p>
              <a:p>
                <a:pPr marL="36900" indent="0">
                  <a:lnSpc>
                    <a:spcPct val="100000"/>
                  </a:lnSpc>
                  <a:buNone/>
                </a:pPr>
                <a:r>
                  <a:rPr lang="en-US" spc="-10" dirty="0">
                    <a:solidFill>
                      <a:schemeClr val="tx1"/>
                    </a:solidFill>
                  </a:rPr>
                  <a:t>an</a:t>
                </a:r>
                <a:r>
                  <a:rPr lang="en-US" spc="-5" dirty="0">
                    <a:solidFill>
                      <a:schemeClr val="tx1"/>
                    </a:solidFill>
                  </a:rPr>
                  <a:t>d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spc="-10" dirty="0">
                    <a:solidFill>
                      <a:schemeClr val="tx1"/>
                    </a:solidFill>
                  </a:rPr>
                  <a:t>-axi</a:t>
                </a:r>
                <a:r>
                  <a:rPr lang="en-US" spc="-5" dirty="0">
                    <a:solidFill>
                      <a:schemeClr val="tx1"/>
                    </a:solidFill>
                  </a:rPr>
                  <a:t>s </a:t>
                </a:r>
                <a:r>
                  <a:rPr lang="en-US" spc="-10" dirty="0">
                    <a:solidFill>
                      <a:schemeClr val="tx1"/>
                    </a:solidFill>
                  </a:rPr>
                  <a:t>ove</a:t>
                </a:r>
                <a:r>
                  <a:rPr lang="en-US" spc="-5" dirty="0">
                    <a:solidFill>
                      <a:schemeClr val="tx1"/>
                    </a:solidFill>
                  </a:rPr>
                  <a:t>r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is </a:t>
                </a:r>
                <a14:m>
                  <m:oMath xmlns:m="http://schemas.openxmlformats.org/officeDocument/2006/math">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𝑎</m:t>
                        </m:r>
                      </m:sub>
                      <m:sup>
                        <m:r>
                          <a:rPr lang="en-US" i="1">
                            <a:solidFill>
                              <a:schemeClr val="tx1"/>
                            </a:solidFill>
                            <a:latin typeface="Cambria Math" panose="02040503050406030204" pitchFamily="18" charset="0"/>
                          </a:rPr>
                          <m:t>𝑏</m:t>
                        </m:r>
                      </m:sup>
                      <m:e>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𝑑𝑥</m:t>
                        </m:r>
                      </m:e>
                    </m:nary>
                  </m:oMath>
                </a14:m>
                <a:r>
                  <a:rPr lang="en-US" b="1" dirty="0"/>
                  <a:t>.</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559" t="-976" r="-559"/>
                </a:stretch>
              </a:blipFill>
            </p:spPr>
            <p:txBody>
              <a:bodyPr/>
              <a:lstStyle/>
              <a:p>
                <a:r>
                  <a:rPr lang="en-US">
                    <a:noFill/>
                  </a:rPr>
                  <a:t> </a:t>
                </a:r>
              </a:p>
            </p:txBody>
          </p:sp>
        </mc:Fallback>
      </mc:AlternateContent>
      <p:pic>
        <p:nvPicPr>
          <p:cNvPr id="4" name="Picture 3" descr="A graph shows the area under an undulating curve in both quadrants 1 and 4 between x equals a and x equals b. &#10;The x axis has a and b labeled on it. The curve begins in quadrant 4, increases through the x axis at a to a maximum in quadrant 1, then decreases and crosses the x axis to a minimum in quadrant 4, then increases and crosses the x axis at x equals b into quadrant 1. The area under the curve in quadrant 1 has plus signs in it, and the area between the x axis and the curve in quadrant 4 has negative signs in i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099" y="3677385"/>
            <a:ext cx="3978892" cy="2362634"/>
          </a:xfrm>
          <a:prstGeom prst="rect">
            <a:avLst/>
          </a:prstGeom>
        </p:spPr>
      </p:pic>
    </p:spTree>
    <p:extLst>
      <p:ext uri="{BB962C8B-B14F-4D97-AF65-F5344CB8AC3E}">
        <p14:creationId xmlns:p14="http://schemas.microsoft.com/office/powerpoint/2010/main" val="2247571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(11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u="sng" spc="-75" dirty="0">
                    <a:solidFill>
                      <a:schemeClr val="tx1"/>
                    </a:solidFill>
                  </a:rPr>
                  <a:t>EXAMPLE</a:t>
                </a:r>
                <a:r>
                  <a:rPr lang="en-US" b="1" spc="-75" dirty="0">
                    <a:solidFill>
                      <a:schemeClr val="tx1"/>
                    </a:solidFill>
                  </a:rPr>
                  <a:t>:</a:t>
                </a:r>
                <a:r>
                  <a:rPr lang="en-US" b="1" spc="-114" dirty="0">
                    <a:solidFill>
                      <a:schemeClr val="tx1"/>
                    </a:solidFill>
                  </a:rPr>
                  <a:t> </a:t>
                </a:r>
                <a:r>
                  <a:rPr lang="en-US" spc="-114" dirty="0">
                    <a:solidFill>
                      <a:schemeClr val="tx1"/>
                    </a:solidFill>
                  </a:rPr>
                  <a:t>We c</a:t>
                </a:r>
                <a:r>
                  <a:rPr lang="en-US" spc="-10" dirty="0">
                    <a:solidFill>
                      <a:schemeClr val="tx1"/>
                    </a:solidFill>
                  </a:rPr>
                  <a:t>alculate </a:t>
                </a: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0</m:t>
                        </m:r>
                      </m:sub>
                      <m:sup>
                        <m:r>
                          <a:rPr lang="en-US" b="0" i="1" spc="-10" smtClean="0">
                            <a:solidFill>
                              <a:schemeClr val="tx1"/>
                            </a:solidFill>
                            <a:latin typeface="Cambria Math" panose="02040503050406030204" pitchFamily="18" charset="0"/>
                            <a:cs typeface="Times New Roman"/>
                          </a:rPr>
                          <m:t>5</m:t>
                        </m:r>
                      </m:sup>
                      <m:e>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3 −</m:t>
                            </m:r>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𝑑𝑥</m:t>
                        </m:r>
                      </m:e>
                    </m:nary>
                  </m:oMath>
                </a14:m>
                <a:r>
                  <a:rPr lang="en-US" dirty="0">
                    <a:solidFill>
                      <a:schemeClr val="tx1"/>
                    </a:solidFill>
                  </a:rPr>
                  <a:t> and </a:t>
                </a:r>
                <a14:m>
                  <m:oMath xmlns:m="http://schemas.openxmlformats.org/officeDocument/2006/math">
                    <m:nary>
                      <m:naryPr>
                        <m:ctrlPr>
                          <a:rPr lang="en-US" i="1" spc="-10">
                            <a:solidFill>
                              <a:schemeClr val="tx1"/>
                            </a:solidFill>
                            <a:latin typeface="Cambria Math" panose="02040503050406030204" pitchFamily="18" charset="0"/>
                            <a:cs typeface="Times New Roman"/>
                          </a:rPr>
                        </m:ctrlPr>
                      </m:naryPr>
                      <m:sub>
                        <m:r>
                          <m:rPr>
                            <m:brk m:alnAt="23"/>
                          </m:rPr>
                          <a:rPr lang="en-US" i="1" spc="-10">
                            <a:solidFill>
                              <a:schemeClr val="tx1"/>
                            </a:solidFill>
                            <a:latin typeface="Cambria Math" panose="02040503050406030204" pitchFamily="18" charset="0"/>
                            <a:cs typeface="Times New Roman"/>
                          </a:rPr>
                          <m:t>0</m:t>
                        </m:r>
                      </m:sub>
                      <m:sup>
                        <m:r>
                          <a:rPr lang="en-US" i="1" spc="-10">
                            <a:solidFill>
                              <a:schemeClr val="tx1"/>
                            </a:solidFill>
                            <a:latin typeface="Cambria Math" panose="02040503050406030204" pitchFamily="18" charset="0"/>
                            <a:cs typeface="Times New Roman"/>
                          </a:rPr>
                          <m:t>5</m:t>
                        </m:r>
                      </m:sup>
                      <m:e>
                        <m:r>
                          <a:rPr lang="en-US" b="0" i="1" spc="-10" smtClean="0">
                            <a:solidFill>
                              <a:schemeClr val="tx1"/>
                            </a:solidFill>
                            <a:latin typeface="Cambria Math" panose="02040503050406030204" pitchFamily="18" charset="0"/>
                            <a:cs typeface="Times New Roman"/>
                          </a:rPr>
                          <m:t>|3−</m:t>
                        </m:r>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𝑑𝑥</m:t>
                        </m:r>
                      </m:e>
                    </m:nary>
                  </m:oMath>
                </a14:m>
                <a:r>
                  <a:rPr lang="en-US" dirty="0">
                    <a:solidFill>
                      <a:schemeClr val="tx1"/>
                    </a:solidFill>
                  </a:rPr>
                  <a:t>. </a:t>
                </a:r>
                <a:r>
                  <a:rPr lang="en-US" spc="-15" dirty="0">
                    <a:solidFill>
                      <a:schemeClr val="tx1"/>
                    </a:solidFill>
                  </a:rPr>
                  <a:t>Th</a:t>
                </a:r>
                <a:r>
                  <a:rPr lang="en-US" spc="-5" dirty="0">
                    <a:solidFill>
                      <a:schemeClr val="tx1"/>
                    </a:solidFill>
                  </a:rPr>
                  <a:t>e</a:t>
                </a:r>
                <a:r>
                  <a:rPr lang="en-US" spc="-35"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spc="-35" dirty="0">
                    <a:solidFill>
                      <a:schemeClr val="tx1"/>
                    </a:solidFill>
                  </a:rPr>
                  <a:t> </a:t>
                </a:r>
                <a:r>
                  <a:rPr lang="en-US" spc="-10" dirty="0">
                    <a:solidFill>
                      <a:schemeClr val="tx1"/>
                    </a:solidFill>
                  </a:rPr>
                  <a:t>betwee</a:t>
                </a:r>
                <a:r>
                  <a:rPr lang="en-US" spc="-5" dirty="0">
                    <a:solidFill>
                      <a:schemeClr val="tx1"/>
                    </a:solidFill>
                  </a:rPr>
                  <a:t>n</a:t>
                </a:r>
                <a:r>
                  <a:rPr lang="en-US" spc="3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a:t>
                </a:r>
                <a:r>
                  <a:rPr lang="en-US" spc="-30" dirty="0">
                    <a:solidFill>
                      <a:schemeClr val="tx1"/>
                    </a:solidFill>
                  </a:rPr>
                  <a:t> </a:t>
                </a:r>
                <a:r>
                  <a:rPr lang="en-US" spc="-185" dirty="0">
                    <a:solidFill>
                      <a:schemeClr val="tx1"/>
                    </a:solidFill>
                  </a:rPr>
                  <a:t>−</a:t>
                </a:r>
                <a:r>
                  <a:rPr lang="en-US" spc="-70" dirty="0">
                    <a:solidFill>
                      <a:schemeClr val="tx1"/>
                    </a:solidFill>
                  </a:rPr>
                  <a:t> </a:t>
                </a:r>
                <a:r>
                  <a:rPr lang="en-US" i="1" spc="-5" dirty="0">
                    <a:solidFill>
                      <a:schemeClr val="tx1"/>
                    </a:solidFill>
                  </a:rPr>
                  <a:t>x</a:t>
                </a:r>
                <a:r>
                  <a:rPr lang="en-US" i="1" spc="5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th</a:t>
                </a:r>
                <a:r>
                  <a:rPr lang="en-US" spc="-5" dirty="0">
                    <a:solidFill>
                      <a:schemeClr val="tx1"/>
                    </a:solidFill>
                  </a:rPr>
                  <a:t>e </a:t>
                </a:r>
                <a:r>
                  <a:rPr lang="en-US" i="1" spc="-5" dirty="0">
                    <a:solidFill>
                      <a:schemeClr val="tx1"/>
                    </a:solidFill>
                  </a:rPr>
                  <a:t>x</a:t>
                </a:r>
                <a:r>
                  <a:rPr lang="en-US" spc="-5" dirty="0">
                    <a:solidFill>
                      <a:schemeClr val="tx1"/>
                    </a:solidFill>
                  </a:rPr>
                  <a:t>-axis</a:t>
                </a:r>
                <a:r>
                  <a:rPr lang="en-US" spc="-35" dirty="0">
                    <a:solidFill>
                      <a:schemeClr val="tx1"/>
                    </a:solidFill>
                  </a:rPr>
                  <a:t> </a:t>
                </a:r>
                <a:r>
                  <a:rPr lang="en-US" spc="-5" dirty="0">
                    <a:solidFill>
                      <a:schemeClr val="tx1"/>
                    </a:solidFill>
                  </a:rPr>
                  <a:t>consists</a:t>
                </a:r>
                <a:r>
                  <a:rPr lang="en-US" spc="-35" dirty="0">
                    <a:solidFill>
                      <a:schemeClr val="tx1"/>
                    </a:solidFill>
                  </a:rPr>
                  <a:t> </a:t>
                </a:r>
                <a:r>
                  <a:rPr lang="en-US" spc="-5" dirty="0">
                    <a:solidFill>
                      <a:schemeClr val="tx1"/>
                    </a:solidFill>
                  </a:rPr>
                  <a:t>of</a:t>
                </a:r>
                <a:r>
                  <a:rPr lang="en-US" spc="-35" dirty="0">
                    <a:solidFill>
                      <a:schemeClr val="tx1"/>
                    </a:solidFill>
                  </a:rPr>
                  <a:t> </a:t>
                </a:r>
                <a:r>
                  <a:rPr lang="en-US" spc="-5" dirty="0">
                    <a:solidFill>
                      <a:schemeClr val="tx1"/>
                    </a:solidFill>
                  </a:rPr>
                  <a:t>two</a:t>
                </a:r>
                <a:r>
                  <a:rPr lang="en-US" spc="-35" dirty="0">
                    <a:solidFill>
                      <a:schemeClr val="tx1"/>
                    </a:solidFill>
                  </a:rPr>
                  <a:t> </a:t>
                </a:r>
                <a:r>
                  <a:rPr lang="en-US" spc="-5" dirty="0">
                    <a:solidFill>
                      <a:schemeClr val="tx1"/>
                    </a:solidFill>
                  </a:rPr>
                  <a:t>triangles</a:t>
                </a:r>
                <a:r>
                  <a:rPr lang="en-US" spc="-35" dirty="0">
                    <a:solidFill>
                      <a:schemeClr val="tx1"/>
                    </a:solidFill>
                  </a:rPr>
                  <a:t> </a:t>
                </a:r>
                <a:r>
                  <a:rPr lang="en-US" spc="-5" dirty="0">
                    <a:solidFill>
                      <a:schemeClr val="tx1"/>
                    </a:solidFill>
                  </a:rPr>
                  <a:t>of</a:t>
                </a:r>
                <a:r>
                  <a:rPr lang="en-US" spc="-35" dirty="0">
                    <a:solidFill>
                      <a:schemeClr val="tx1"/>
                    </a:solidFill>
                  </a:rPr>
                  <a:t> </a:t>
                </a:r>
                <a:r>
                  <a:rPr lang="en-US" spc="-5" dirty="0">
                    <a:solidFill>
                      <a:schemeClr val="tx1"/>
                    </a:solidFill>
                  </a:rPr>
                  <a:t>areas</a:t>
                </a:r>
                <a14:m>
                  <m:oMath xmlns:m="http://schemas.openxmlformats.org/officeDocument/2006/math">
                    <m:r>
                      <a:rPr lang="en-US" i="1" spc="-5" smtClean="0">
                        <a:solidFill>
                          <a:schemeClr val="tx1"/>
                        </a:solidFill>
                        <a:latin typeface="Cambria Math" panose="02040503050406030204" pitchFamily="18" charset="0"/>
                        <a:cs typeface="Times New Roman"/>
                      </a:rPr>
                      <m:t> </m:t>
                    </m:r>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9</m:t>
                        </m:r>
                      </m:num>
                      <m:den>
                        <m:r>
                          <a:rPr lang="en-US" b="0" i="1" spc="-5" smtClean="0">
                            <a:solidFill>
                              <a:schemeClr val="tx1"/>
                            </a:solidFill>
                            <a:latin typeface="Cambria Math" panose="02040503050406030204" pitchFamily="18" charset="0"/>
                            <a:cs typeface="Times New Roman"/>
                          </a:rPr>
                          <m:t>2</m:t>
                        </m:r>
                      </m:den>
                    </m:f>
                  </m:oMath>
                </a14:m>
                <a:r>
                  <a:rPr lang="en-US" baseline="-25925" dirty="0">
                    <a:solidFill>
                      <a:schemeClr val="tx1"/>
                    </a:solidFill>
                  </a:rPr>
                  <a:t> </a:t>
                </a:r>
                <a:r>
                  <a:rPr lang="en-US" spc="-10" dirty="0">
                    <a:solidFill>
                      <a:schemeClr val="tx1"/>
                    </a:solidFill>
                  </a:rPr>
                  <a:t>an</a:t>
                </a:r>
                <a:r>
                  <a:rPr lang="en-US" spc="-5" dirty="0">
                    <a:solidFill>
                      <a:schemeClr val="tx1"/>
                    </a:solidFill>
                  </a:rPr>
                  <a:t>d</a:t>
                </a:r>
                <a:r>
                  <a:rPr lang="en-US" spc="50" dirty="0">
                    <a:solidFill>
                      <a:schemeClr val="tx1"/>
                    </a:solidFill>
                  </a:rPr>
                  <a:t> </a:t>
                </a:r>
                <a:r>
                  <a:rPr lang="en-US" spc="-5" dirty="0">
                    <a:solidFill>
                      <a:schemeClr val="tx1"/>
                    </a:solidFill>
                  </a:rPr>
                  <a:t>2</a:t>
                </a:r>
                <a:r>
                  <a:rPr lang="en-US" spc="50" dirty="0">
                    <a:solidFill>
                      <a:schemeClr val="tx1"/>
                    </a:solidFill>
                  </a:rPr>
                  <a:t> </a:t>
                </a:r>
                <a:r>
                  <a:rPr lang="en-US" spc="-5" dirty="0">
                    <a:solidFill>
                      <a:schemeClr val="tx1"/>
                    </a:solidFill>
                  </a:rPr>
                  <a:t>[Figure</a:t>
                </a:r>
                <a:r>
                  <a:rPr lang="en-US" spc="50" dirty="0">
                    <a:solidFill>
                      <a:schemeClr val="tx1"/>
                    </a:solidFill>
                  </a:rPr>
                  <a:t> </a:t>
                </a:r>
                <a:r>
                  <a:rPr lang="en-US" spc="-10" dirty="0">
                    <a:solidFill>
                      <a:schemeClr val="tx1"/>
                    </a:solidFill>
                  </a:rPr>
                  <a:t>6</a:t>
                </a:r>
                <a:r>
                  <a:rPr lang="en-US" spc="-5" dirty="0">
                    <a:solidFill>
                      <a:schemeClr val="tx1"/>
                    </a:solidFill>
                  </a:rPr>
                  <a:t>(A)].</a:t>
                </a:r>
                <a:r>
                  <a:rPr lang="en-US" spc="50" dirty="0">
                    <a:solidFill>
                      <a:schemeClr val="tx1"/>
                    </a:solidFill>
                  </a:rPr>
                  <a:t> </a:t>
                </a:r>
                <a:r>
                  <a:rPr lang="en-US" spc="-10" dirty="0">
                    <a:solidFill>
                      <a:schemeClr val="tx1"/>
                    </a:solidFill>
                  </a:rPr>
                  <a:t>The</a:t>
                </a:r>
                <a:r>
                  <a:rPr lang="en-US" spc="50" dirty="0">
                    <a:solidFill>
                      <a:schemeClr val="tx1"/>
                    </a:solidFill>
                  </a:rPr>
                  <a:t> </a:t>
                </a:r>
                <a:r>
                  <a:rPr lang="en-US" spc="-5" dirty="0">
                    <a:solidFill>
                      <a:schemeClr val="tx1"/>
                    </a:solidFill>
                  </a:rPr>
                  <a:t>triangle</a:t>
                </a:r>
                <a:r>
                  <a:rPr lang="en-US" spc="50" dirty="0">
                    <a:solidFill>
                      <a:schemeClr val="tx1"/>
                    </a:solidFill>
                  </a:rPr>
                  <a:t> </a:t>
                </a:r>
                <a:r>
                  <a:rPr lang="en-US" spc="-15" dirty="0">
                    <a:solidFill>
                      <a:schemeClr val="tx1"/>
                    </a:solidFill>
                  </a:rPr>
                  <a:t>w</a:t>
                </a:r>
                <a:r>
                  <a:rPr lang="en-US" spc="-5" dirty="0">
                    <a:solidFill>
                      <a:schemeClr val="tx1"/>
                    </a:solidFill>
                  </a:rPr>
                  <a:t>ith</a:t>
                </a:r>
                <a:r>
                  <a:rPr lang="en-US" spc="50" dirty="0">
                    <a:solidFill>
                      <a:schemeClr val="tx1"/>
                    </a:solidFill>
                  </a:rPr>
                  <a:t> </a:t>
                </a:r>
                <a:r>
                  <a:rPr lang="en-US" spc="-5" dirty="0">
                    <a:solidFill>
                      <a:schemeClr val="tx1"/>
                    </a:solidFill>
                  </a:rPr>
                  <a:t>area </a:t>
                </a:r>
                <a14:m>
                  <m:oMath xmlns:m="http://schemas.openxmlformats.org/officeDocument/2006/math">
                    <m:f>
                      <m:fPr>
                        <m:ctrlPr>
                          <a:rPr lang="en-US" i="1" spc="-80" smtClean="0">
                            <a:solidFill>
                              <a:schemeClr val="tx1"/>
                            </a:solidFill>
                            <a:latin typeface="Cambria Math" panose="02040503050406030204" pitchFamily="18" charset="0"/>
                            <a:cs typeface="Times New Roman"/>
                          </a:rPr>
                        </m:ctrlPr>
                      </m:fPr>
                      <m:num>
                        <m:r>
                          <a:rPr lang="en-US" b="0" i="1" spc="-80" smtClean="0">
                            <a:solidFill>
                              <a:schemeClr val="tx1"/>
                            </a:solidFill>
                            <a:latin typeface="Cambria Math" panose="02040503050406030204" pitchFamily="18" charset="0"/>
                            <a:cs typeface="Times New Roman"/>
                          </a:rPr>
                          <m:t>9</m:t>
                        </m:r>
                      </m:num>
                      <m:den>
                        <m:r>
                          <a:rPr lang="en-US" b="0" i="1" spc="-80" smtClean="0">
                            <a:solidFill>
                              <a:schemeClr val="tx1"/>
                            </a:solidFill>
                            <a:latin typeface="Cambria Math" panose="02040503050406030204" pitchFamily="18" charset="0"/>
                            <a:cs typeface="Times New Roman"/>
                          </a:rPr>
                          <m:t>2</m:t>
                        </m:r>
                      </m:den>
                    </m:f>
                  </m:oMath>
                </a14:m>
                <a:r>
                  <a:rPr lang="en-US" baseline="-25925" dirty="0">
                    <a:solidFill>
                      <a:schemeClr val="tx1"/>
                    </a:solidFill>
                  </a:rPr>
                  <a:t>  </a:t>
                </a:r>
                <a:r>
                  <a:rPr lang="en-US" spc="-10" dirty="0">
                    <a:solidFill>
                      <a:schemeClr val="tx1"/>
                    </a:solidFill>
                  </a:rPr>
                  <a:t>lie</a:t>
                </a:r>
                <a:r>
                  <a:rPr lang="en-US" spc="-5" dirty="0">
                    <a:solidFill>
                      <a:schemeClr val="tx1"/>
                    </a:solidFill>
                  </a:rPr>
                  <a:t>s</a:t>
                </a:r>
                <a:r>
                  <a:rPr lang="en-US" spc="50" dirty="0">
                    <a:solidFill>
                      <a:schemeClr val="tx1"/>
                    </a:solidFill>
                  </a:rPr>
                  <a:t> </a:t>
                </a:r>
                <a:r>
                  <a:rPr lang="en-US" spc="-10" dirty="0">
                    <a:solidFill>
                      <a:schemeClr val="tx1"/>
                    </a:solidFill>
                  </a:rPr>
                  <a:t>abov</a:t>
                </a:r>
                <a:r>
                  <a:rPr lang="en-US" spc="-5" dirty="0">
                    <a:solidFill>
                      <a:schemeClr val="tx1"/>
                    </a:solidFill>
                  </a:rPr>
                  <a:t>e</a:t>
                </a:r>
                <a:r>
                  <a:rPr lang="en-US" spc="50"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i="1" spc="-5" dirty="0">
                    <a:solidFill>
                      <a:schemeClr val="tx1"/>
                    </a:solidFill>
                  </a:rPr>
                  <a:t>x</a:t>
                </a:r>
                <a:r>
                  <a:rPr lang="en-US" i="1" spc="-165" dirty="0">
                    <a:solidFill>
                      <a:schemeClr val="tx1"/>
                    </a:solidFill>
                  </a:rPr>
                  <a:t> </a:t>
                </a:r>
                <a:r>
                  <a:rPr lang="en-US" spc="-10" dirty="0">
                    <a:solidFill>
                      <a:schemeClr val="tx1"/>
                    </a:solidFill>
                  </a:rPr>
                  <a:t>-axi</a:t>
                </a:r>
                <a:r>
                  <a:rPr lang="en-US" spc="-5" dirty="0">
                    <a:solidFill>
                      <a:schemeClr val="tx1"/>
                    </a:solidFill>
                  </a:rPr>
                  <a:t>s</a:t>
                </a:r>
                <a:r>
                  <a:rPr lang="en-US" spc="50" dirty="0">
                    <a:solidFill>
                      <a:schemeClr val="tx1"/>
                    </a:solidFill>
                  </a:rPr>
                  <a:t> </a:t>
                </a:r>
                <a:r>
                  <a:rPr lang="en-US" spc="-10" dirty="0">
                    <a:solidFill>
                      <a:schemeClr val="tx1"/>
                    </a:solidFill>
                  </a:rPr>
                  <a:t>an</a:t>
                </a:r>
                <a:r>
                  <a:rPr lang="en-US" spc="-5" dirty="0">
                    <a:solidFill>
                      <a:schemeClr val="tx1"/>
                    </a:solidFill>
                  </a:rPr>
                  <a:t>d</a:t>
                </a:r>
                <a:r>
                  <a:rPr lang="en-US" spc="50" dirty="0">
                    <a:solidFill>
                      <a:schemeClr val="tx1"/>
                    </a:solidFill>
                  </a:rPr>
                  <a:t> </a:t>
                </a:r>
                <a:r>
                  <a:rPr lang="en-US" spc="-10" dirty="0">
                    <a:solidFill>
                      <a:schemeClr val="tx1"/>
                    </a:solidFill>
                  </a:rPr>
                  <a:t>therefor</a:t>
                </a:r>
                <a:r>
                  <a:rPr lang="en-US" spc="-5" dirty="0">
                    <a:solidFill>
                      <a:schemeClr val="tx1"/>
                    </a:solidFill>
                  </a:rPr>
                  <a:t>e</a:t>
                </a:r>
                <a:r>
                  <a:rPr lang="en-US" spc="50" dirty="0">
                    <a:solidFill>
                      <a:schemeClr val="tx1"/>
                    </a:solidFill>
                  </a:rPr>
                  <a:t> </a:t>
                </a:r>
                <a:r>
                  <a:rPr lang="en-US" spc="-10" dirty="0">
                    <a:solidFill>
                      <a:schemeClr val="tx1"/>
                    </a:solidFill>
                  </a:rPr>
                  <a:t>has signe</a:t>
                </a:r>
                <a:r>
                  <a:rPr lang="en-US" spc="-5" dirty="0">
                    <a:solidFill>
                      <a:schemeClr val="tx1"/>
                    </a:solidFill>
                  </a:rPr>
                  <a:t>d</a:t>
                </a:r>
                <a:r>
                  <a:rPr lang="en-US" spc="5" dirty="0">
                    <a:solidFill>
                      <a:schemeClr val="tx1"/>
                    </a:solidFill>
                  </a:rPr>
                  <a:t> </a:t>
                </a:r>
                <a:r>
                  <a:rPr lang="en-US" spc="-10" dirty="0">
                    <a:solidFill>
                      <a:schemeClr val="tx1"/>
                    </a:solidFill>
                  </a:rPr>
                  <a:t>are</a:t>
                </a:r>
                <a:r>
                  <a:rPr lang="en-US" spc="-5" dirty="0">
                    <a:solidFill>
                      <a:schemeClr val="tx1"/>
                    </a:solidFill>
                  </a:rPr>
                  <a:t>a </a:t>
                </a:r>
                <a14:m>
                  <m:oMath xmlns:m="http://schemas.openxmlformats.org/officeDocument/2006/math">
                    <m:f>
                      <m:fPr>
                        <m:ctrlPr>
                          <a:rPr lang="en-US" i="1" spc="-80">
                            <a:solidFill>
                              <a:schemeClr val="tx1"/>
                            </a:solidFill>
                            <a:latin typeface="Cambria Math" panose="02040503050406030204" pitchFamily="18" charset="0"/>
                            <a:cs typeface="Times New Roman"/>
                          </a:rPr>
                        </m:ctrlPr>
                      </m:fPr>
                      <m:num>
                        <m:r>
                          <a:rPr lang="en-US" i="1" spc="-80">
                            <a:solidFill>
                              <a:schemeClr val="tx1"/>
                            </a:solidFill>
                            <a:latin typeface="Cambria Math" panose="02040503050406030204" pitchFamily="18" charset="0"/>
                            <a:cs typeface="Times New Roman"/>
                          </a:rPr>
                          <m:t>9</m:t>
                        </m:r>
                      </m:num>
                      <m:den>
                        <m:r>
                          <a:rPr lang="en-US" i="1" spc="-80">
                            <a:solidFill>
                              <a:schemeClr val="tx1"/>
                            </a:solidFill>
                            <a:latin typeface="Cambria Math" panose="02040503050406030204" pitchFamily="18" charset="0"/>
                            <a:cs typeface="Times New Roman"/>
                          </a:rPr>
                          <m:t>2</m:t>
                        </m:r>
                      </m:den>
                    </m:f>
                  </m:oMath>
                </a14:m>
                <a:r>
                  <a:rPr lang="en-US" spc="-104" baseline="29629" dirty="0">
                    <a:solidFill>
                      <a:schemeClr val="tx1"/>
                    </a:solidFill>
                  </a:rPr>
                  <a:t> </a:t>
                </a:r>
                <a:r>
                  <a:rPr lang="en-US" spc="-5" dirty="0">
                    <a:solidFill>
                      <a:schemeClr val="tx1"/>
                    </a:solidFill>
                  </a:rPr>
                  <a:t>.</a:t>
                </a:r>
                <a:r>
                  <a:rPr lang="en-US" spc="5" dirty="0">
                    <a:solidFill>
                      <a:schemeClr val="tx1"/>
                    </a:solidFill>
                  </a:rPr>
                  <a:t> </a:t>
                </a:r>
                <a:r>
                  <a:rPr lang="en-US" spc="-15"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secon</a:t>
                </a:r>
                <a:r>
                  <a:rPr lang="en-US" spc="-5" dirty="0">
                    <a:solidFill>
                      <a:schemeClr val="tx1"/>
                    </a:solidFill>
                  </a:rPr>
                  <a:t>d</a:t>
                </a:r>
                <a:r>
                  <a:rPr lang="en-US" spc="5" dirty="0">
                    <a:solidFill>
                      <a:schemeClr val="tx1"/>
                    </a:solidFill>
                  </a:rPr>
                  <a:t> </a:t>
                </a:r>
                <a:r>
                  <a:rPr lang="en-US" spc="-10" dirty="0">
                    <a:solidFill>
                      <a:schemeClr val="tx1"/>
                    </a:solidFill>
                  </a:rPr>
                  <a:t>triangl</a:t>
                </a:r>
                <a:r>
                  <a:rPr lang="en-US" spc="-5" dirty="0">
                    <a:solidFill>
                      <a:schemeClr val="tx1"/>
                    </a:solidFill>
                  </a:rPr>
                  <a:t>e</a:t>
                </a:r>
                <a:r>
                  <a:rPr lang="en-US" spc="5" dirty="0">
                    <a:solidFill>
                      <a:schemeClr val="tx1"/>
                    </a:solidFill>
                  </a:rPr>
                  <a:t> </a:t>
                </a:r>
                <a:r>
                  <a:rPr lang="en-US" spc="-10" dirty="0">
                    <a:solidFill>
                      <a:schemeClr val="tx1"/>
                    </a:solidFill>
                  </a:rPr>
                  <a:t>lie</a:t>
                </a:r>
                <a:r>
                  <a:rPr lang="en-US" spc="-5" dirty="0">
                    <a:solidFill>
                      <a:schemeClr val="tx1"/>
                    </a:solidFill>
                  </a:rPr>
                  <a:t>s</a:t>
                </a:r>
                <a:r>
                  <a:rPr lang="en-US" spc="5" dirty="0">
                    <a:solidFill>
                      <a:schemeClr val="tx1"/>
                    </a:solidFill>
                  </a:rPr>
                  <a:t> </a:t>
                </a:r>
                <a:r>
                  <a:rPr lang="en-US" spc="-10" dirty="0">
                    <a:solidFill>
                      <a:schemeClr val="tx1"/>
                    </a:solidFill>
                  </a:rPr>
                  <a:t>below</a:t>
                </a:r>
                <a:r>
                  <a:rPr lang="en-US" spc="10"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-axis,</a:t>
                </a:r>
                <a:r>
                  <a:rPr lang="en-US" spc="5" dirty="0">
                    <a:solidFill>
                      <a:schemeClr val="tx1"/>
                    </a:solidFill>
                  </a:rPr>
                  <a:t> </a:t>
                </a:r>
                <a:r>
                  <a:rPr lang="en-US" spc="-5" dirty="0">
                    <a:solidFill>
                      <a:schemeClr val="tx1"/>
                    </a:solidFill>
                  </a:rPr>
                  <a:t>so</a:t>
                </a:r>
                <a:r>
                  <a:rPr lang="en-US" spc="5" dirty="0">
                    <a:solidFill>
                      <a:schemeClr val="tx1"/>
                    </a:solidFill>
                  </a:rPr>
                  <a:t> </a:t>
                </a:r>
                <a:r>
                  <a:rPr lang="en-US" spc="-5" dirty="0">
                    <a:solidFill>
                      <a:schemeClr val="tx1"/>
                    </a:solidFill>
                  </a:rPr>
                  <a:t>it</a:t>
                </a:r>
                <a:r>
                  <a:rPr lang="en-US" spc="5" dirty="0">
                    <a:solidFill>
                      <a:schemeClr val="tx1"/>
                    </a:solidFill>
                  </a:rPr>
                  <a:t> </a:t>
                </a:r>
                <a:r>
                  <a:rPr lang="en-US" spc="-5" dirty="0">
                    <a:solidFill>
                      <a:schemeClr val="tx1"/>
                    </a:solidFill>
                  </a:rPr>
                  <a:t>has</a:t>
                </a:r>
                <a:r>
                  <a:rPr lang="en-US" spc="5" dirty="0">
                    <a:solidFill>
                      <a:schemeClr val="tx1"/>
                    </a:solidFill>
                  </a:rPr>
                  <a:t> </a:t>
                </a:r>
                <a:r>
                  <a:rPr lang="en-US" spc="-5" dirty="0">
                    <a:solidFill>
                      <a:schemeClr val="tx1"/>
                    </a:solidFill>
                  </a:rPr>
                  <a:t>signed</a:t>
                </a:r>
                <a:r>
                  <a:rPr lang="en-US" spc="5" dirty="0">
                    <a:solidFill>
                      <a:schemeClr val="tx1"/>
                    </a:solidFill>
                  </a:rPr>
                  <a:t> </a:t>
                </a:r>
                <a:r>
                  <a:rPr lang="en-US" spc="-5" dirty="0">
                    <a:solidFill>
                      <a:schemeClr val="tx1"/>
                    </a:solidFill>
                  </a:rPr>
                  <a:t>area</a:t>
                </a:r>
                <a:r>
                  <a:rPr lang="en-US" spc="10" dirty="0">
                    <a:solidFill>
                      <a:schemeClr val="tx1"/>
                    </a:solidFill>
                  </a:rPr>
                  <a:t> </a:t>
                </a:r>
                <a:r>
                  <a:rPr lang="en-US" spc="-190" dirty="0">
                    <a:solidFill>
                      <a:schemeClr val="tx1"/>
                    </a:solidFill>
                  </a:rPr>
                  <a:t>−</a:t>
                </a:r>
                <a:r>
                  <a:rPr lang="en-US" spc="-10" dirty="0">
                    <a:solidFill>
                      <a:schemeClr val="tx1"/>
                    </a:solidFill>
                  </a:rPr>
                  <a:t>2</a:t>
                </a:r>
                <a:r>
                  <a:rPr lang="en-US" spc="-5" dirty="0">
                    <a:solidFill>
                      <a:schemeClr val="tx1"/>
                    </a:solidFill>
                  </a:rPr>
                  <a:t>.</a:t>
                </a:r>
                <a:r>
                  <a:rPr lang="en-US" spc="5" dirty="0">
                    <a:solidFill>
                      <a:schemeClr val="tx1"/>
                    </a:solidFill>
                  </a:rPr>
                  <a:t> In the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90" dirty="0">
                    <a:solidFill>
                      <a:schemeClr val="tx1"/>
                    </a:solidFill>
                  </a:rPr>
                  <a:t>|</a:t>
                </a:r>
                <a:r>
                  <a:rPr lang="en-US" spc="-5" dirty="0">
                    <a:solidFill>
                      <a:schemeClr val="tx1"/>
                    </a:solidFill>
                  </a:rPr>
                  <a:t>3</a:t>
                </a:r>
                <a:r>
                  <a:rPr lang="en-US" spc="-30" dirty="0">
                    <a:solidFill>
                      <a:schemeClr val="tx1"/>
                    </a:solidFill>
                  </a:rPr>
                  <a:t> </a:t>
                </a:r>
                <a:r>
                  <a:rPr lang="en-US" spc="-18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spc="-90" dirty="0">
                    <a:solidFill>
                      <a:schemeClr val="tx1"/>
                    </a:solidFill>
                  </a:rPr>
                  <a:t>|</a:t>
                </a:r>
                <a:r>
                  <a:rPr lang="en-US" spc="-5" dirty="0">
                    <a:solidFill>
                      <a:schemeClr val="tx1"/>
                    </a:solidFill>
                  </a:rPr>
                  <a:t>, </a:t>
                </a:r>
                <a:r>
                  <a:rPr lang="en-US" spc="-10" dirty="0">
                    <a:solidFill>
                      <a:schemeClr val="tx1"/>
                    </a:solidFill>
                  </a:rPr>
                  <a:t>bot</a:t>
                </a:r>
                <a:r>
                  <a:rPr lang="en-US" spc="-5" dirty="0">
                    <a:solidFill>
                      <a:schemeClr val="tx1"/>
                    </a:solidFill>
                  </a:rPr>
                  <a:t>h t</a:t>
                </a:r>
                <a:r>
                  <a:rPr lang="en-US" spc="-10" dirty="0">
                    <a:solidFill>
                      <a:schemeClr val="tx1"/>
                    </a:solidFill>
                  </a:rPr>
                  <a:t>riangle</a:t>
                </a:r>
                <a:r>
                  <a:rPr lang="en-US" spc="-5" dirty="0">
                    <a:solidFill>
                      <a:schemeClr val="tx1"/>
                    </a:solidFill>
                  </a:rPr>
                  <a:t>s </a:t>
                </a:r>
                <a:r>
                  <a:rPr lang="en-US" spc="-10" dirty="0">
                    <a:solidFill>
                      <a:schemeClr val="tx1"/>
                    </a:solidFill>
                  </a:rPr>
                  <a:t>li</a:t>
                </a:r>
                <a:r>
                  <a:rPr lang="en-US" spc="-5" dirty="0">
                    <a:solidFill>
                      <a:schemeClr val="tx1"/>
                    </a:solidFill>
                  </a:rPr>
                  <a:t>e </a:t>
                </a:r>
                <a:r>
                  <a:rPr lang="en-US" spc="-10" dirty="0">
                    <a:solidFill>
                      <a:schemeClr val="tx1"/>
                    </a:solidFill>
                  </a:rPr>
                  <a:t>abov</a:t>
                </a:r>
                <a:r>
                  <a:rPr lang="en-US" spc="-5" dirty="0">
                    <a:solidFill>
                      <a:schemeClr val="tx1"/>
                    </a:solidFill>
                  </a:rPr>
                  <a:t>e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-axis [Figure </a:t>
                </a:r>
                <a:r>
                  <a:rPr lang="en-US" spc="-10" dirty="0">
                    <a:solidFill>
                      <a:schemeClr val="tx1"/>
                    </a:solidFill>
                  </a:rPr>
                  <a:t>6</a:t>
                </a:r>
                <a:r>
                  <a:rPr lang="en-US" spc="-5" dirty="0">
                    <a:solidFill>
                      <a:schemeClr val="tx1"/>
                    </a:solidFill>
                  </a:rPr>
                  <a:t>(B)]. It follows:</a:t>
                </a:r>
              </a:p>
              <a:p>
                <a:pPr>
                  <a:lnSpc>
                    <a:spcPct val="100000"/>
                  </a:lnSpc>
                </a:pPr>
                <a14:m>
                  <m:oMath xmlns:m="http://schemas.openxmlformats.org/officeDocument/2006/math">
                    <m:nary>
                      <m:naryPr>
                        <m:ctrlPr>
                          <a:rPr lang="en-US" i="1" spc="-10">
                            <a:solidFill>
                              <a:schemeClr val="tx1"/>
                            </a:solidFill>
                            <a:latin typeface="Cambria Math" panose="02040503050406030204" pitchFamily="18" charset="0"/>
                            <a:cs typeface="Times New Roman"/>
                          </a:rPr>
                        </m:ctrlPr>
                      </m:naryPr>
                      <m:sub>
                        <m:r>
                          <m:rPr>
                            <m:brk m:alnAt="23"/>
                          </m:rPr>
                          <a:rPr lang="en-US" i="1" spc="-10">
                            <a:solidFill>
                              <a:schemeClr val="tx1"/>
                            </a:solidFill>
                            <a:latin typeface="Cambria Math" panose="02040503050406030204" pitchFamily="18" charset="0"/>
                            <a:cs typeface="Times New Roman"/>
                          </a:rPr>
                          <m:t>0</m:t>
                        </m:r>
                      </m:sub>
                      <m:sup>
                        <m:r>
                          <a:rPr lang="en-US" i="1" spc="-10">
                            <a:solidFill>
                              <a:schemeClr val="tx1"/>
                            </a:solidFill>
                            <a:latin typeface="Cambria Math" panose="02040503050406030204" pitchFamily="18" charset="0"/>
                            <a:cs typeface="Times New Roman"/>
                          </a:rPr>
                          <m:t>5</m:t>
                        </m:r>
                      </m:sup>
                      <m:e>
                        <m:d>
                          <m:dPr>
                            <m:ctrlPr>
                              <a:rPr lang="en-US" i="1" spc="-10">
                                <a:solidFill>
                                  <a:schemeClr val="tx1"/>
                                </a:solidFill>
                                <a:latin typeface="Cambria Math" panose="02040503050406030204" pitchFamily="18" charset="0"/>
                                <a:cs typeface="Times New Roman"/>
                              </a:rPr>
                            </m:ctrlPr>
                          </m:dPr>
                          <m:e>
                            <m:r>
                              <a:rPr lang="en-US" i="1" spc="-10">
                                <a:solidFill>
                                  <a:schemeClr val="tx1"/>
                                </a:solidFill>
                                <a:latin typeface="Cambria Math" panose="02040503050406030204" pitchFamily="18" charset="0"/>
                                <a:cs typeface="Times New Roman"/>
                              </a:rPr>
                              <m:t>3 −</m:t>
                            </m:r>
                            <m:r>
                              <a:rPr lang="en-US" i="1" spc="-10">
                                <a:solidFill>
                                  <a:schemeClr val="tx1"/>
                                </a:solidFill>
                                <a:latin typeface="Cambria Math" panose="02040503050406030204" pitchFamily="18" charset="0"/>
                                <a:cs typeface="Times New Roman"/>
                              </a:rPr>
                              <m:t>𝑥</m:t>
                            </m:r>
                          </m:e>
                        </m:d>
                        <m:r>
                          <a:rPr lang="en-US" i="1" spc="-10">
                            <a:solidFill>
                              <a:schemeClr val="tx1"/>
                            </a:solidFill>
                            <a:latin typeface="Cambria Math" panose="02040503050406030204" pitchFamily="18" charset="0"/>
                            <a:cs typeface="Times New Roman"/>
                          </a:rPr>
                          <m:t>𝑑𝑥</m:t>
                        </m:r>
                      </m:e>
                    </m:nary>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9</m:t>
                        </m:r>
                      </m:num>
                      <m:den>
                        <m:r>
                          <a:rPr lang="en-US" b="0" i="1" spc="-10" smtClean="0">
                            <a:solidFill>
                              <a:schemeClr val="tx1"/>
                            </a:solidFill>
                            <a:latin typeface="Cambria Math" panose="02040503050406030204" pitchFamily="18" charset="0"/>
                            <a:cs typeface="Times New Roman"/>
                          </a:rPr>
                          <m:t>2</m:t>
                        </m:r>
                      </m:den>
                    </m:f>
                    <m:r>
                      <a:rPr lang="en-US" b="0" i="1" spc="-10" smtClean="0">
                        <a:solidFill>
                          <a:schemeClr val="tx1"/>
                        </a:solidFill>
                        <a:latin typeface="Cambria Math" panose="02040503050406030204" pitchFamily="18" charset="0"/>
                        <a:cs typeface="Times New Roman"/>
                      </a:rPr>
                      <m:t>−2=</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5</m:t>
                        </m:r>
                      </m:num>
                      <m:den>
                        <m:r>
                          <a:rPr lang="en-US" b="0" i="1" spc="-10" smtClean="0">
                            <a:solidFill>
                              <a:schemeClr val="tx1"/>
                            </a:solidFill>
                            <a:latin typeface="Cambria Math" panose="02040503050406030204" pitchFamily="18" charset="0"/>
                            <a:cs typeface="Times New Roman"/>
                          </a:rPr>
                          <m:t>2</m:t>
                        </m:r>
                      </m:den>
                    </m:f>
                  </m:oMath>
                </a14:m>
                <a:r>
                  <a:rPr lang="en-US" dirty="0">
                    <a:solidFill>
                      <a:schemeClr val="tx1"/>
                    </a:solidFill>
                  </a:rPr>
                  <a:t> </a:t>
                </a:r>
              </a:p>
              <a:p>
                <a:pPr>
                  <a:lnSpc>
                    <a:spcPct val="100000"/>
                  </a:lnSpc>
                </a:pPr>
                <a14:m>
                  <m:oMath xmlns:m="http://schemas.openxmlformats.org/officeDocument/2006/math">
                    <m:nary>
                      <m:naryPr>
                        <m:ctrlPr>
                          <a:rPr lang="en-US" i="1" spc="-10">
                            <a:solidFill>
                              <a:schemeClr val="tx1"/>
                            </a:solidFill>
                            <a:latin typeface="Cambria Math" panose="02040503050406030204" pitchFamily="18" charset="0"/>
                            <a:cs typeface="Times New Roman"/>
                          </a:rPr>
                        </m:ctrlPr>
                      </m:naryPr>
                      <m:sub>
                        <m:r>
                          <m:rPr>
                            <m:brk m:alnAt="23"/>
                          </m:rPr>
                          <a:rPr lang="en-US" i="1" spc="-10">
                            <a:solidFill>
                              <a:schemeClr val="tx1"/>
                            </a:solidFill>
                            <a:latin typeface="Cambria Math" panose="02040503050406030204" pitchFamily="18" charset="0"/>
                            <a:cs typeface="Times New Roman"/>
                          </a:rPr>
                          <m:t>0</m:t>
                        </m:r>
                      </m:sub>
                      <m:sup>
                        <m:r>
                          <a:rPr lang="en-US" i="1" spc="-10">
                            <a:solidFill>
                              <a:schemeClr val="tx1"/>
                            </a:solidFill>
                            <a:latin typeface="Cambria Math" panose="02040503050406030204" pitchFamily="18" charset="0"/>
                            <a:cs typeface="Times New Roman"/>
                          </a:rPr>
                          <m:t>5</m:t>
                        </m:r>
                      </m:sup>
                      <m:e>
                        <m:r>
                          <a:rPr lang="en-US" b="0" i="1" spc="-10" smtClean="0">
                            <a:solidFill>
                              <a:schemeClr val="tx1"/>
                            </a:solidFill>
                            <a:latin typeface="Cambria Math" panose="02040503050406030204" pitchFamily="18" charset="0"/>
                            <a:cs typeface="Times New Roman"/>
                          </a:rPr>
                          <m:t>|3−</m:t>
                        </m:r>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𝑑𝑥</m:t>
                        </m:r>
                      </m:e>
                    </m:nary>
                    <m:r>
                      <a:rPr lang="en-US" i="1" spc="-10">
                        <a:solidFill>
                          <a:schemeClr val="tx1"/>
                        </a:solidFill>
                        <a:latin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9</m:t>
                        </m:r>
                      </m:num>
                      <m:den>
                        <m:r>
                          <a:rPr lang="en-US" i="1" spc="-10">
                            <a:solidFill>
                              <a:schemeClr val="tx1"/>
                            </a:solidFill>
                            <a:latin typeface="Cambria Math" panose="02040503050406030204" pitchFamily="18" charset="0"/>
                            <a:cs typeface="Times New Roman"/>
                          </a:rPr>
                          <m:t>2</m:t>
                        </m:r>
                      </m:den>
                    </m:f>
                    <m:r>
                      <a:rPr lang="en-US" b="0" i="1" spc="-10" smtClean="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2=</m:t>
                    </m:r>
                    <m:f>
                      <m:fPr>
                        <m:ctrlPr>
                          <a:rPr lang="en-US" i="1" spc="-1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13</m:t>
                        </m:r>
                      </m:num>
                      <m:den>
                        <m:r>
                          <a:rPr lang="en-US" i="1" spc="-10">
                            <a:solidFill>
                              <a:schemeClr val="tx1"/>
                            </a:solidFill>
                            <a:latin typeface="Cambria Math" panose="02040503050406030204" pitchFamily="18" charset="0"/>
                            <a:cs typeface="Times New Roman"/>
                          </a:rPr>
                          <m:t>2</m:t>
                        </m:r>
                      </m:den>
                    </m:f>
                  </m:oMath>
                </a14:m>
                <a:r>
                  <a:rPr lang="en-US" dirty="0"/>
                  <a:t> </a:t>
                </a:r>
              </a:p>
              <a:p>
                <a:pPr marL="36900" indent="0">
                  <a:lnSpc>
                    <a:spcPct val="100000"/>
                  </a:lnSpc>
                  <a:buNone/>
                </a:pPr>
                <a:endParaRPr lang="en-US" sz="2400" dirty="0">
                  <a:latin typeface="Times New Roman"/>
                  <a:cs typeface="Times New Roman"/>
                </a:endParaRPr>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r="-727"/>
                </a:stretch>
              </a:blipFill>
            </p:spPr>
            <p:txBody>
              <a:bodyPr/>
              <a:lstStyle/>
              <a:p>
                <a:r>
                  <a:rPr lang="en-US">
                    <a:noFill/>
                  </a:rPr>
                  <a:t> </a:t>
                </a:r>
              </a:p>
            </p:txBody>
          </p:sp>
        </mc:Fallback>
      </mc:AlternateContent>
      <p:pic>
        <p:nvPicPr>
          <p:cNvPr id="6" name="Picture 5" descr="Graphs A and B of y equals 3 minus x and y equals absolute value of the quantity 3 minus x between 0 and 5 show the positive and negative signed areas. &#10;Graph A shows the x axis labeled from 0 to 5 and the y axis labeled from negative 2 to 3. The graph of y equals 3 minus x is shown beginning at (0, 3), crossing the x axis at (3, 0), then decreasing past the point (5, 2). The area between the line and the x axis is shaded and has plus signs in it, and is labeled area 9/2. The area between the x axis and the line in quadrant 4 is shaded and has negative signs in it, and is labeled signed area negative 2. Graph B shows the x axis labeled from 0 to 5 and the y axis labeled from negative 2 to 3. The graph of the absolute value of the quantity 3 minus x forms a v decreasing from (0, 3) to (3, 0) then increasing through (5, 2). The areas under the curve are both shaded and contain plus signs. The area on the left is labeled area 9/2 and the area on the right is labeled area 2.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8022" y="3653813"/>
            <a:ext cx="5289685" cy="2315173"/>
          </a:xfrm>
          <a:prstGeom prst="rect">
            <a:avLst/>
          </a:prstGeom>
        </p:spPr>
      </p:pic>
    </p:spTree>
    <p:extLst>
      <p:ext uri="{BB962C8B-B14F-4D97-AF65-F5344CB8AC3E}">
        <p14:creationId xmlns:p14="http://schemas.microsoft.com/office/powerpoint/2010/main" val="1411195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(12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800" y="1371600"/>
                <a:ext cx="8621974" cy="4370567"/>
              </a:xfrm>
            </p:spPr>
            <p:txBody>
              <a:bodyPr>
                <a:noAutofit/>
              </a:bodyPr>
              <a:lstStyle/>
              <a:p>
                <a:pPr marL="36900" indent="0">
                  <a:lnSpc>
                    <a:spcPct val="100000"/>
                  </a:lnSpc>
                  <a:buNone/>
                </a:pPr>
                <a:r>
                  <a:rPr lang="en-US" b="1" u="sng" dirty="0"/>
                  <a:t>EXAMPLE</a:t>
                </a:r>
                <a:r>
                  <a:rPr lang="en-US" b="1" dirty="0"/>
                  <a:t>: </a:t>
                </a:r>
                <a:r>
                  <a:rPr lang="en-US" dirty="0"/>
                  <a:t>To calculate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𝑏</m:t>
                        </m:r>
                      </m:sup>
                      <m:e>
                        <m:r>
                          <a:rPr lang="en-US" b="0" i="1" smtClean="0">
                            <a:latin typeface="Cambria Math" panose="02040503050406030204" pitchFamily="18" charset="0"/>
                          </a:rPr>
                          <m:t>𝑥𝑑𝑥</m:t>
                        </m:r>
                      </m:e>
                    </m:nary>
                  </m:oMath>
                </a14:m>
                <a:r>
                  <a:rPr lang="en-US" b="1" dirty="0"/>
                  <a:t> </a:t>
                </a:r>
                <a:r>
                  <a:rPr lang="en-US" dirty="0"/>
                  <a:t>for </a:t>
                </a:r>
                <a:r>
                  <a:rPr lang="en-US" i="1" dirty="0"/>
                  <a:t>b</a:t>
                </a:r>
                <a:r>
                  <a:rPr lang="en-US" dirty="0"/>
                  <a:t> &gt; 0, observe that this integral represents the area of a triangle with base and height equal to </a:t>
                </a:r>
                <a:r>
                  <a:rPr lang="en-US" i="1" dirty="0"/>
                  <a:t>b</a:t>
                </a:r>
                <a:r>
                  <a:rPr lang="en-US" dirty="0"/>
                  <a:t>. Therefore, it area is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𝑏</m:t>
                        </m:r>
                      </m:sup>
                      <m:e>
                        <m:r>
                          <a:rPr lang="en-US" i="1">
                            <a:latin typeface="Cambria Math" panose="02040503050406030204" pitchFamily="18" charset="0"/>
                          </a:rPr>
                          <m:t>𝑥𝑑𝑥</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pPr marL="36900" indent="0">
                  <a:lnSpc>
                    <a:spcPct val="100000"/>
                  </a:lnSpc>
                  <a:buNone/>
                </a:pPr>
                <a:r>
                  <a:rPr lang="en-US" dirty="0"/>
                  <a:t>To compute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𝑏</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i="1">
                            <a:latin typeface="Cambria Math" panose="02040503050406030204" pitchFamily="18" charset="0"/>
                          </a:rPr>
                          <m:t>𝑑𝑥</m:t>
                        </m:r>
                        <m:r>
                          <a:rPr lang="en-US" b="0" i="1" smtClean="0">
                            <a:latin typeface="Cambria Math" panose="02040503050406030204" pitchFamily="18" charset="0"/>
                          </a:rPr>
                          <m:t>,</m:t>
                        </m:r>
                      </m:e>
                    </m:nary>
                  </m:oMath>
                </a14:m>
                <a:r>
                  <a:rPr lang="en-US" dirty="0"/>
                  <a:t> we use Riemann sums. Because </a:t>
                </a:r>
                <a:r>
                  <a:rPr lang="en-US" i="1" dirty="0"/>
                  <a:t>f</a:t>
                </a:r>
                <a:r>
                  <a:rPr lang="en-US" dirty="0"/>
                  <a:t>(</a:t>
                </a:r>
                <a:r>
                  <a:rPr lang="en-US" i="1" dirty="0"/>
                  <a:t>x</a:t>
                </a:r>
                <a:r>
                  <a:rPr lang="en-US" dirty="0"/>
                  <a:t>) = </a:t>
                </a:r>
                <a:r>
                  <a:rPr lang="en-US" i="1" dirty="0"/>
                  <a:t>x</a:t>
                </a:r>
                <a:r>
                  <a:rPr lang="en-US" baseline="30000" dirty="0"/>
                  <a:t>2</a:t>
                </a:r>
                <a:r>
                  <a:rPr lang="en-US" dirty="0"/>
                  <a:t> is continuous on [0, b], it is integrable by the last theorem, and we can use right-end approximations to find the integral: We divide the interval [0, </a:t>
                </a:r>
                <a:r>
                  <a:rPr lang="en-US" i="1" dirty="0"/>
                  <a:t>b</a:t>
                </a:r>
                <a:r>
                  <a:rPr lang="en-US" dirty="0"/>
                  <a:t>] into </a:t>
                </a:r>
                <a:r>
                  <a:rPr lang="en-US" i="1" dirty="0"/>
                  <a:t>N </a:t>
                </a:r>
                <a:r>
                  <a:rPr lang="en-US" dirty="0"/>
                  <a:t>subintervals of width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𝑏</m:t>
                        </m:r>
                      </m:num>
                      <m:den>
                        <m:r>
                          <a:rPr lang="en-US" b="0" i="1" smtClean="0">
                            <a:latin typeface="Cambria Math" panose="02040503050406030204" pitchFamily="18" charset="0"/>
                            <a:ea typeface="Cambria Math" panose="02040503050406030204" pitchFamily="18" charset="0"/>
                          </a:rPr>
                          <m:t>𝑁</m:t>
                        </m:r>
                      </m:den>
                    </m:f>
                  </m:oMath>
                </a14:m>
                <a:r>
                  <a:rPr lang="en-US" dirty="0"/>
                  <a:t>. The right endpoints are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𝑗𝑏</m:t>
                        </m:r>
                      </m:num>
                      <m:den>
                        <m:r>
                          <a:rPr lang="en-US" b="0" i="1" smtClean="0">
                            <a:latin typeface="Cambria Math" panose="02040503050406030204" pitchFamily="18" charset="0"/>
                          </a:rPr>
                          <m:t>𝑁</m:t>
                        </m:r>
                      </m:den>
                    </m:f>
                  </m:oMath>
                </a14:m>
                <a:r>
                  <a:rPr lang="en-US" dirty="0"/>
                  <a:t> and </a:t>
                </a:r>
                <a:endParaRPr lang="en-US" i="1" dirty="0">
                  <a:latin typeface="Cambria Math" panose="02040503050406030204" pitchFamily="18" charset="0"/>
                </a:endParaRPr>
              </a:p>
              <a:p>
                <a:pPr marL="36900" indent="0" algn="ctr">
                  <a:lnSpc>
                    <a:spcPct val="100000"/>
                  </a:lnSpc>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𝑗𝑏</m:t>
                                </m:r>
                              </m:num>
                              <m:den>
                                <m:r>
                                  <a:rPr lang="en-US" b="0" i="1" smtClean="0">
                                    <a:latin typeface="Cambria Math" panose="02040503050406030204" pitchFamily="18" charset="0"/>
                                  </a:rPr>
                                  <m:t>𝑁</m:t>
                                </m:r>
                              </m:den>
                            </m:f>
                          </m:e>
                        </m:d>
                        <m:r>
                          <a:rPr lang="en-US" b="0" i="1" smtClean="0">
                            <a:latin typeface="Cambria Math" panose="02040503050406030204" pitchFamily="18" charset="0"/>
                          </a:rPr>
                          <m:t>=</m:t>
                        </m:r>
                      </m:e>
                    </m:nary>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3</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3</m:t>
                            </m:r>
                          </m:sup>
                        </m:sSup>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2</m:t>
                            </m:r>
                          </m:sup>
                        </m:sSup>
                        <m:r>
                          <a:rPr lang="en-US" b="0" i="1" smtClean="0">
                            <a:latin typeface="Cambria Math" panose="02040503050406030204" pitchFamily="18" charset="0"/>
                          </a:rPr>
                          <m:t>=</m:t>
                        </m:r>
                      </m:e>
                    </m:nary>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3</m:t>
                            </m:r>
                          </m:sup>
                        </m:sSup>
                      </m:den>
                    </m:f>
                    <m:f>
                      <m:fPr>
                        <m:ctrlPr>
                          <a:rPr lang="en-US" b="0" i="1" smtClean="0">
                            <a:latin typeface="Cambria Math" panose="02040503050406030204" pitchFamily="18" charset="0"/>
                          </a:rPr>
                        </m:ctrlPr>
                      </m:fPr>
                      <m:num>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+ 1)(2</m:t>
                        </m:r>
                        <m:r>
                          <a:rPr lang="en-US" b="0" i="1" smtClean="0">
                            <a:latin typeface="Cambria Math" panose="02040503050406030204" pitchFamily="18" charset="0"/>
                          </a:rPr>
                          <m:t>𝑁</m:t>
                        </m:r>
                        <m:r>
                          <a:rPr lang="en-US" b="0" i="1" smtClean="0">
                            <a:latin typeface="Cambria Math" panose="02040503050406030204" pitchFamily="18" charset="0"/>
                          </a:rPr>
                          <m:t> + 1)</m:t>
                        </m:r>
                      </m:num>
                      <m:den>
                        <m:r>
                          <a:rPr lang="en-US" b="0" i="1" smtClean="0">
                            <a:latin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num>
                      <m:den>
                        <m:r>
                          <a:rPr lang="en-US" b="0" i="1" smtClean="0">
                            <a:latin typeface="Cambria Math" panose="02040503050406030204" pitchFamily="18" charset="0"/>
                          </a:rPr>
                          <m:t>3</m:t>
                        </m:r>
                      </m:den>
                    </m:f>
                  </m:oMath>
                </a14:m>
                <a:r>
                  <a:rPr lang="en-US" dirty="0"/>
                  <a:t> </a:t>
                </a:r>
              </a:p>
              <a:p>
                <a:pPr marL="36900" indent="0">
                  <a:lnSpc>
                    <a:spcPct val="100000"/>
                  </a:lnSpc>
                  <a:buNone/>
                </a:pPr>
                <a14:m>
                  <m:oMath xmlns:m="http://schemas.openxmlformats.org/officeDocument/2006/math">
                    <m:r>
                      <m:rPr>
                        <m:sty m:val="p"/>
                      </m:rPr>
                      <a:rPr lang="en-US">
                        <a:latin typeface="Cambria Math" panose="02040503050406030204" pitchFamily="18" charset="0"/>
                      </a:rPr>
                      <m:t>as</m:t>
                    </m:r>
                    <m:r>
                      <a:rPr lang="en-US" i="1">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 →∞</m:t>
                    </m:r>
                  </m:oMath>
                </a14:m>
                <a:r>
                  <a:rPr lang="en-US" dirty="0"/>
                  <a:t>. Therefore,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𝑏</m:t>
                        </m:r>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𝑑𝑥</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8621974" cy="4370567"/>
              </a:xfrm>
              <a:blipFill>
                <a:blip r:embed="rId2"/>
                <a:stretch>
                  <a:fillRect l="-495" r="-1061" b="-1534"/>
                </a:stretch>
              </a:blipFill>
            </p:spPr>
            <p:txBody>
              <a:bodyPr/>
              <a:lstStyle/>
              <a:p>
                <a:r>
                  <a:rPr lang="en-US">
                    <a:noFill/>
                  </a:rPr>
                  <a:t> </a:t>
                </a:r>
              </a:p>
            </p:txBody>
          </p:sp>
        </mc:Fallback>
      </mc:AlternateContent>
      <p:pic>
        <p:nvPicPr>
          <p:cNvPr id="4" name="Picture 3" descr="Two graphs show areas under the curves between 0 and b shaded. &#10;The top graph shows the graph of y equals x in the first quadrant with the area below it shaded. The bottom graph shows the graph of y equals x squared in the first quadrant with the area below it shaded.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7774" y="1457198"/>
            <a:ext cx="2561095" cy="4565730"/>
          </a:xfrm>
          <a:prstGeom prst="rect">
            <a:avLst/>
          </a:prstGeom>
        </p:spPr>
      </p:pic>
    </p:spTree>
    <p:extLst>
      <p:ext uri="{BB962C8B-B14F-4D97-AF65-F5344CB8AC3E}">
        <p14:creationId xmlns:p14="http://schemas.microsoft.com/office/powerpoint/2010/main" val="957059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(13 of 26)</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12700" marR="12700" indent="0" algn="just">
              <a:lnSpc>
                <a:spcPct val="100000"/>
              </a:lnSpc>
              <a:spcBef>
                <a:spcPts val="35"/>
              </a:spcBef>
              <a:buNone/>
            </a:pPr>
            <a:r>
              <a:rPr lang="en-US" spc="-10" dirty="0"/>
              <a:t>I</a:t>
            </a:r>
            <a:r>
              <a:rPr lang="en-US" spc="-5" dirty="0"/>
              <a:t>n</a:t>
            </a:r>
            <a:r>
              <a:rPr lang="en-US" spc="35" dirty="0"/>
              <a:t> </a:t>
            </a:r>
            <a:r>
              <a:rPr lang="en-US" spc="-10" dirty="0"/>
              <a:t>case</a:t>
            </a:r>
            <a:r>
              <a:rPr lang="en-US" spc="-5" dirty="0"/>
              <a:t>s</a:t>
            </a:r>
            <a:r>
              <a:rPr lang="en-US" spc="35" dirty="0"/>
              <a:t> </a:t>
            </a:r>
            <a:r>
              <a:rPr lang="en-US" spc="-10" dirty="0"/>
              <a:t>wher</a:t>
            </a:r>
            <a:r>
              <a:rPr lang="en-US" spc="-5" dirty="0"/>
              <a:t>e</a:t>
            </a:r>
            <a:r>
              <a:rPr lang="en-US" spc="40" dirty="0"/>
              <a:t> </a:t>
            </a:r>
            <a:r>
              <a:rPr lang="en-US" spc="-15" dirty="0"/>
              <a:t>w</a:t>
            </a:r>
            <a:r>
              <a:rPr lang="en-US" spc="-5" dirty="0"/>
              <a:t>e</a:t>
            </a:r>
            <a:r>
              <a:rPr lang="en-US" spc="35" dirty="0"/>
              <a:t> </a:t>
            </a:r>
            <a:r>
              <a:rPr lang="en-US" spc="-10" dirty="0"/>
              <a:t>d</a:t>
            </a:r>
            <a:r>
              <a:rPr lang="en-US" spc="-5" dirty="0"/>
              <a:t>o</a:t>
            </a:r>
            <a:r>
              <a:rPr lang="en-US" spc="35" dirty="0"/>
              <a:t> </a:t>
            </a:r>
            <a:r>
              <a:rPr lang="en-US" spc="-10" dirty="0"/>
              <a:t>no</a:t>
            </a:r>
            <a:r>
              <a:rPr lang="en-US" spc="-5" dirty="0"/>
              <a:t>t</a:t>
            </a:r>
            <a:r>
              <a:rPr lang="en-US" spc="35" dirty="0"/>
              <a:t> </a:t>
            </a:r>
            <a:r>
              <a:rPr lang="en-US" spc="-10" dirty="0"/>
              <a:t>hav</a:t>
            </a:r>
            <a:r>
              <a:rPr lang="en-US" spc="-5" dirty="0"/>
              <a:t>e</a:t>
            </a:r>
            <a:r>
              <a:rPr lang="en-US" spc="40" dirty="0"/>
              <a:t> </a:t>
            </a:r>
            <a:r>
              <a:rPr lang="en-US" spc="-10" dirty="0"/>
              <a:t>a</a:t>
            </a:r>
            <a:r>
              <a:rPr lang="en-US" spc="-5" dirty="0"/>
              <a:t>n</a:t>
            </a:r>
            <a:r>
              <a:rPr lang="en-US" spc="35" dirty="0"/>
              <a:t> </a:t>
            </a:r>
            <a:r>
              <a:rPr lang="en-US" spc="-10" dirty="0"/>
              <a:t>exac</a:t>
            </a:r>
            <a:r>
              <a:rPr lang="en-US" spc="-5" dirty="0"/>
              <a:t>t</a:t>
            </a:r>
            <a:r>
              <a:rPr lang="en-US" spc="40" dirty="0"/>
              <a:t> </a:t>
            </a:r>
            <a:r>
              <a:rPr lang="en-US" spc="-10" dirty="0"/>
              <a:t>representatio</a:t>
            </a:r>
            <a:r>
              <a:rPr lang="en-US" spc="-5" dirty="0"/>
              <a:t>n</a:t>
            </a:r>
            <a:r>
              <a:rPr lang="en-US" spc="40" dirty="0"/>
              <a:t> </a:t>
            </a:r>
            <a:r>
              <a:rPr lang="en-US" spc="-10" dirty="0"/>
              <a:t>o</a:t>
            </a:r>
            <a:r>
              <a:rPr lang="en-US" spc="-5" dirty="0"/>
              <a:t>f</a:t>
            </a:r>
            <a:r>
              <a:rPr lang="en-US" spc="35" dirty="0"/>
              <a:t> </a:t>
            </a:r>
            <a:r>
              <a:rPr lang="en-US" spc="-5" dirty="0"/>
              <a:t>a</a:t>
            </a:r>
            <a:r>
              <a:rPr lang="en-US" spc="35" dirty="0"/>
              <a:t> </a:t>
            </a:r>
            <a:r>
              <a:rPr lang="en-US" spc="-10" dirty="0"/>
              <a:t>function</a:t>
            </a:r>
            <a:r>
              <a:rPr lang="en-US" spc="-5" dirty="0"/>
              <a:t>,</a:t>
            </a:r>
            <a:r>
              <a:rPr lang="en-US" spc="40" dirty="0"/>
              <a:t> </a:t>
            </a:r>
            <a:r>
              <a:rPr lang="en-US" spc="-10" dirty="0"/>
              <a:t>suc</a:t>
            </a:r>
            <a:r>
              <a:rPr lang="en-US" spc="-5" dirty="0"/>
              <a:t>h</a:t>
            </a:r>
            <a:r>
              <a:rPr lang="en-US" spc="35" dirty="0"/>
              <a:t> </a:t>
            </a:r>
            <a:r>
              <a:rPr lang="en-US" spc="-10" dirty="0"/>
              <a:t>a</a:t>
            </a:r>
            <a:r>
              <a:rPr lang="en-US" spc="-5" dirty="0"/>
              <a:t>s</a:t>
            </a:r>
            <a:r>
              <a:rPr lang="en-US" spc="35" dirty="0"/>
              <a:t> </a:t>
            </a:r>
            <a:r>
              <a:rPr lang="en-US" spc="-10" dirty="0"/>
              <a:t>i</a:t>
            </a:r>
            <a:r>
              <a:rPr lang="en-US" spc="-5" dirty="0"/>
              <a:t>n</a:t>
            </a:r>
            <a:r>
              <a:rPr lang="en-US" spc="35" dirty="0"/>
              <a:t> </a:t>
            </a:r>
            <a:r>
              <a:rPr lang="en-US" spc="-10" dirty="0"/>
              <a:t>the </a:t>
            </a:r>
            <a:r>
              <a:rPr lang="en-US" spc="-5" dirty="0"/>
              <a:t>following example, the best </a:t>
            </a:r>
            <a:r>
              <a:rPr lang="en-US" spc="-15" dirty="0"/>
              <a:t>w</a:t>
            </a:r>
            <a:r>
              <a:rPr lang="en-US" spc="-5" dirty="0"/>
              <a:t>e can do to compute a definite integral is to approximate it </a:t>
            </a:r>
            <a:r>
              <a:rPr lang="en-US" spc="-10" dirty="0"/>
              <a:t>usin</a:t>
            </a:r>
            <a:r>
              <a:rPr lang="en-US" spc="-5" dirty="0"/>
              <a:t>g a </a:t>
            </a:r>
            <a:r>
              <a:rPr lang="en-US" spc="-15" dirty="0"/>
              <a:t>Rieman</a:t>
            </a:r>
            <a:r>
              <a:rPr lang="en-US" spc="-5" dirty="0"/>
              <a:t>n </a:t>
            </a:r>
            <a:r>
              <a:rPr lang="en-US" spc="-10" dirty="0"/>
              <a:t>sum.</a:t>
            </a:r>
          </a:p>
          <a:p>
            <a:pPr marL="12700" marR="12700" indent="0" algn="just">
              <a:lnSpc>
                <a:spcPct val="100000"/>
              </a:lnSpc>
              <a:spcBef>
                <a:spcPts val="35"/>
              </a:spcBef>
              <a:buNone/>
            </a:pPr>
            <a:endParaRPr lang="en-US" spc="-10" dirty="0"/>
          </a:p>
          <a:p>
            <a:pPr marL="0" marR="12700" indent="0">
              <a:lnSpc>
                <a:spcPct val="100000"/>
              </a:lnSpc>
              <a:buNone/>
            </a:pPr>
            <a:r>
              <a:rPr lang="en-US" b="1" u="sng" spc="-10" dirty="0"/>
              <a:t>EXAMPLE</a:t>
            </a:r>
            <a:r>
              <a:rPr lang="en-US" b="1" spc="-10" dirty="0"/>
              <a:t>: </a:t>
            </a:r>
            <a:r>
              <a:rPr lang="en-US" b="1" spc="-175" dirty="0"/>
              <a:t>A</a:t>
            </a:r>
            <a:r>
              <a:rPr lang="en-US" b="1" spc="-65" dirty="0"/>
              <a:t> </a:t>
            </a:r>
            <a:r>
              <a:rPr lang="en-US" b="1" spc="-235" dirty="0"/>
              <a:t>G</a:t>
            </a:r>
            <a:r>
              <a:rPr lang="en-US" b="1" spc="-90" dirty="0"/>
              <a:t>rid-Connecte</a:t>
            </a:r>
            <a:r>
              <a:rPr lang="en-US" b="1" spc="-100" dirty="0"/>
              <a:t>d</a:t>
            </a:r>
            <a:r>
              <a:rPr lang="en-US" b="1" spc="-60" dirty="0"/>
              <a:t> </a:t>
            </a:r>
            <a:r>
              <a:rPr lang="en-US" b="1" spc="-114" dirty="0"/>
              <a:t>Energ</a:t>
            </a:r>
            <a:r>
              <a:rPr lang="en-US" b="1" spc="-110" dirty="0"/>
              <a:t>y</a:t>
            </a:r>
            <a:r>
              <a:rPr lang="en-US" b="1" spc="-60" dirty="0"/>
              <a:t> </a:t>
            </a:r>
            <a:r>
              <a:rPr lang="en-US" b="1" spc="-105" dirty="0"/>
              <a:t>Syste</a:t>
            </a:r>
            <a:r>
              <a:rPr lang="en-US" b="1" spc="-160" dirty="0"/>
              <a:t>m   </a:t>
            </a:r>
            <a:r>
              <a:rPr lang="en-US" spc="-15" dirty="0"/>
              <a:t>A</a:t>
            </a:r>
            <a:r>
              <a:rPr lang="en-US" spc="-5" dirty="0"/>
              <a:t>t</a:t>
            </a:r>
            <a:r>
              <a:rPr lang="en-US" spc="-60" dirty="0"/>
              <a:t> </a:t>
            </a:r>
            <a:r>
              <a:rPr lang="en-US" spc="-10" dirty="0"/>
              <a:t>thei</a:t>
            </a:r>
            <a:r>
              <a:rPr lang="en-US" spc="-5" dirty="0"/>
              <a:t>r</a:t>
            </a:r>
            <a:r>
              <a:rPr lang="en-US" spc="-60" dirty="0"/>
              <a:t> </a:t>
            </a:r>
            <a:r>
              <a:rPr lang="en-US" spc="-15" dirty="0"/>
              <a:t>home</a:t>
            </a:r>
            <a:r>
              <a:rPr lang="en-US" spc="-5" dirty="0"/>
              <a:t>,</a:t>
            </a:r>
            <a:r>
              <a:rPr lang="en-US" spc="-55" dirty="0"/>
              <a:t> </a:t>
            </a:r>
            <a:r>
              <a:rPr lang="en-US" spc="-10" dirty="0"/>
              <a:t>Melin</a:t>
            </a:r>
            <a:r>
              <a:rPr lang="en-US" spc="-5" dirty="0"/>
              <a:t>a</a:t>
            </a:r>
            <a:r>
              <a:rPr lang="en-US" spc="-60" dirty="0"/>
              <a:t> </a:t>
            </a:r>
            <a:r>
              <a:rPr lang="en-US" spc="-10" dirty="0"/>
              <a:t>an</a:t>
            </a:r>
            <a:r>
              <a:rPr lang="en-US" spc="-5" dirty="0"/>
              <a:t>d</a:t>
            </a:r>
            <a:r>
              <a:rPr lang="en-US" spc="-55" dirty="0"/>
              <a:t> </a:t>
            </a:r>
            <a:r>
              <a:rPr lang="en-US" spc="-15" dirty="0"/>
              <a:t>Hor</a:t>
            </a:r>
            <a:r>
              <a:rPr lang="en-US" spc="-5" dirty="0"/>
              <a:t>s</a:t>
            </a:r>
            <a:r>
              <a:rPr lang="en-US" spc="-60" dirty="0"/>
              <a:t> </a:t>
            </a:r>
            <a:r>
              <a:rPr lang="en-US" spc="-10" dirty="0"/>
              <a:t>have sola</a:t>
            </a:r>
            <a:r>
              <a:rPr lang="en-US" spc="-5" dirty="0"/>
              <a:t>r</a:t>
            </a:r>
            <a:r>
              <a:rPr lang="en-US" spc="105" dirty="0"/>
              <a:t> </a:t>
            </a:r>
            <a:r>
              <a:rPr lang="en-US" spc="-10" dirty="0"/>
              <a:t>panel</a:t>
            </a:r>
            <a:r>
              <a:rPr lang="en-US" spc="-5" dirty="0"/>
              <a:t>s</a:t>
            </a:r>
            <a:r>
              <a:rPr lang="en-US" spc="110" dirty="0"/>
              <a:t> </a:t>
            </a:r>
            <a:r>
              <a:rPr lang="en-US" spc="-10" dirty="0"/>
              <a:t>an</a:t>
            </a:r>
            <a:r>
              <a:rPr lang="en-US" spc="-5" dirty="0"/>
              <a:t>d</a:t>
            </a:r>
            <a:r>
              <a:rPr lang="en-US" spc="105" dirty="0"/>
              <a:t> </a:t>
            </a:r>
            <a:r>
              <a:rPr lang="en-US" spc="-10" dirty="0"/>
              <a:t>a</a:t>
            </a:r>
            <a:r>
              <a:rPr lang="en-US" spc="-5" dirty="0"/>
              <a:t>n</a:t>
            </a:r>
            <a:r>
              <a:rPr lang="en-US" spc="105" dirty="0"/>
              <a:t> </a:t>
            </a:r>
            <a:r>
              <a:rPr lang="en-US" spc="-10" dirty="0"/>
              <a:t>energ</a:t>
            </a:r>
            <a:r>
              <a:rPr lang="en-US" spc="-5" dirty="0"/>
              <a:t>y</a:t>
            </a:r>
            <a:r>
              <a:rPr lang="en-US" spc="110" dirty="0"/>
              <a:t> </a:t>
            </a:r>
            <a:r>
              <a:rPr lang="en-US" spc="-10" dirty="0"/>
              <a:t>system</a:t>
            </a:r>
            <a:r>
              <a:rPr lang="en-US" spc="105" dirty="0"/>
              <a:t> </a:t>
            </a:r>
            <a:r>
              <a:rPr lang="en-US" spc="-10" dirty="0"/>
              <a:t>tha</a:t>
            </a:r>
            <a:r>
              <a:rPr lang="en-US" spc="-5" dirty="0"/>
              <a:t>t</a:t>
            </a:r>
            <a:r>
              <a:rPr lang="en-US" spc="105" dirty="0"/>
              <a:t> </a:t>
            </a:r>
            <a:r>
              <a:rPr lang="en-US" spc="-10" dirty="0"/>
              <a:t>i</a:t>
            </a:r>
            <a:r>
              <a:rPr lang="en-US" spc="-5" dirty="0"/>
              <a:t>s</a:t>
            </a:r>
            <a:r>
              <a:rPr lang="en-US" spc="105" dirty="0"/>
              <a:t> </a:t>
            </a:r>
            <a:r>
              <a:rPr lang="en-US" spc="-10" dirty="0"/>
              <a:t>gri</a:t>
            </a:r>
            <a:r>
              <a:rPr lang="en-US" spc="-5" dirty="0"/>
              <a:t>d</a:t>
            </a:r>
            <a:r>
              <a:rPr lang="en-US" spc="105" dirty="0"/>
              <a:t> </a:t>
            </a:r>
            <a:r>
              <a:rPr lang="en-US" spc="-10" dirty="0"/>
              <a:t>connected</a:t>
            </a:r>
            <a:r>
              <a:rPr lang="en-US" spc="-5" dirty="0"/>
              <a:t>.</a:t>
            </a:r>
            <a:r>
              <a:rPr lang="en-US" spc="110" dirty="0"/>
              <a:t> </a:t>
            </a:r>
            <a:r>
              <a:rPr lang="en-US" spc="-15" dirty="0"/>
              <a:t>The</a:t>
            </a:r>
            <a:r>
              <a:rPr lang="en-US" spc="-5" dirty="0"/>
              <a:t>y</a:t>
            </a:r>
            <a:r>
              <a:rPr lang="en-US" spc="110" dirty="0"/>
              <a:t> </a:t>
            </a:r>
            <a:r>
              <a:rPr lang="en-US" spc="-10" dirty="0"/>
              <a:t>us</a:t>
            </a:r>
            <a:r>
              <a:rPr lang="en-US" spc="-5" dirty="0"/>
              <a:t>e</a:t>
            </a:r>
            <a:r>
              <a:rPr lang="en-US" spc="105" dirty="0"/>
              <a:t> </a:t>
            </a:r>
            <a:r>
              <a:rPr lang="en-US" spc="-10" dirty="0"/>
              <a:t>energ</a:t>
            </a:r>
            <a:r>
              <a:rPr lang="en-US" spc="-5" dirty="0"/>
              <a:t>y</a:t>
            </a:r>
            <a:r>
              <a:rPr lang="en-US" spc="110" dirty="0"/>
              <a:t> </a:t>
            </a:r>
            <a:r>
              <a:rPr lang="en-US" spc="-10" dirty="0"/>
              <a:t>from</a:t>
            </a:r>
            <a:r>
              <a:rPr lang="en-US" spc="105" dirty="0"/>
              <a:t> </a:t>
            </a:r>
            <a:r>
              <a:rPr lang="en-US" spc="-10" dirty="0"/>
              <a:t>their panel</a:t>
            </a:r>
            <a:r>
              <a:rPr lang="en-US" spc="-5" dirty="0"/>
              <a:t>s</a:t>
            </a:r>
            <a:r>
              <a:rPr lang="en-US" spc="-10" dirty="0"/>
              <a:t> an</a:t>
            </a:r>
            <a:r>
              <a:rPr lang="en-US" spc="-5" dirty="0"/>
              <a:t>d</a:t>
            </a:r>
            <a:r>
              <a:rPr lang="en-US" spc="-10" dirty="0"/>
              <a:t> from th</a:t>
            </a:r>
            <a:r>
              <a:rPr lang="en-US" spc="-5" dirty="0"/>
              <a:t>e</a:t>
            </a:r>
            <a:r>
              <a:rPr lang="en-US" spc="-10" dirty="0"/>
              <a:t> Apoll</a:t>
            </a:r>
            <a:r>
              <a:rPr lang="en-US" spc="-5" dirty="0"/>
              <a:t>o</a:t>
            </a:r>
            <a:r>
              <a:rPr lang="en-US" spc="-10" dirty="0"/>
              <a:t> </a:t>
            </a:r>
            <a:r>
              <a:rPr lang="en-US" spc="-15" dirty="0"/>
              <a:t>Powe</a:t>
            </a:r>
            <a:r>
              <a:rPr lang="en-US" spc="-5" dirty="0"/>
              <a:t>r</a:t>
            </a:r>
            <a:r>
              <a:rPr lang="en-US" spc="-10" dirty="0"/>
              <a:t> </a:t>
            </a:r>
            <a:r>
              <a:rPr lang="en-US" spc="-15" dirty="0"/>
              <a:t>Compan</a:t>
            </a:r>
            <a:r>
              <a:rPr lang="en-US" spc="-5" dirty="0"/>
              <a:t>y</a:t>
            </a:r>
            <a:r>
              <a:rPr lang="en-US" spc="-10" dirty="0"/>
              <a:t> </a:t>
            </a:r>
            <a:r>
              <a:rPr lang="en-US" spc="-15" dirty="0"/>
              <a:t>(APC</a:t>
            </a:r>
            <a:r>
              <a:rPr lang="en-US" spc="-5" dirty="0"/>
              <a:t>)</a:t>
            </a:r>
            <a:r>
              <a:rPr lang="en-US" spc="-10" dirty="0"/>
              <a:t> </a:t>
            </a:r>
            <a:r>
              <a:rPr lang="en-US" spc="-5" dirty="0"/>
              <a:t>f</a:t>
            </a:r>
            <a:r>
              <a:rPr lang="en-US" spc="-10" dirty="0"/>
              <a:t>o</a:t>
            </a:r>
            <a:r>
              <a:rPr lang="en-US" spc="-5" dirty="0"/>
              <a:t>r</a:t>
            </a:r>
            <a:r>
              <a:rPr lang="en-US" spc="-10" dirty="0"/>
              <a:t> thei</a:t>
            </a:r>
            <a:r>
              <a:rPr lang="en-US" spc="-5" dirty="0"/>
              <a:t>r</a:t>
            </a:r>
            <a:r>
              <a:rPr lang="en-US" spc="-10" dirty="0"/>
              <a:t> househol</a:t>
            </a:r>
            <a:r>
              <a:rPr lang="en-US" spc="-5" dirty="0"/>
              <a:t>d</a:t>
            </a:r>
            <a:r>
              <a:rPr lang="en-US" spc="-10" dirty="0"/>
              <a:t> needs</a:t>
            </a:r>
            <a:r>
              <a:rPr lang="en-US" spc="-5" dirty="0"/>
              <a:t>.</a:t>
            </a:r>
            <a:r>
              <a:rPr lang="en-US" spc="-10" dirty="0"/>
              <a:t> Whe</a:t>
            </a:r>
            <a:r>
              <a:rPr lang="en-US" spc="-5" dirty="0"/>
              <a:t>n</a:t>
            </a:r>
            <a:r>
              <a:rPr lang="en-US" spc="-10" dirty="0"/>
              <a:t> the panel</a:t>
            </a:r>
            <a:r>
              <a:rPr lang="en-US" spc="-5" dirty="0"/>
              <a:t>s </a:t>
            </a:r>
            <a:r>
              <a:rPr lang="en-US" spc="-10" dirty="0"/>
              <a:t>ar</a:t>
            </a:r>
            <a:r>
              <a:rPr lang="en-US" spc="-5" dirty="0"/>
              <a:t>e </a:t>
            </a:r>
            <a:r>
              <a:rPr lang="en-US" spc="-10" dirty="0"/>
              <a:t>supplyin</a:t>
            </a:r>
            <a:r>
              <a:rPr lang="en-US" spc="-5" dirty="0"/>
              <a:t>g </a:t>
            </a:r>
            <a:r>
              <a:rPr lang="en-US" spc="-15" dirty="0"/>
              <a:t>mor</a:t>
            </a:r>
            <a:r>
              <a:rPr lang="en-US" spc="-5" dirty="0"/>
              <a:t>e </a:t>
            </a:r>
            <a:r>
              <a:rPr lang="en-US" spc="-10" dirty="0"/>
              <a:t>energ</a:t>
            </a:r>
            <a:r>
              <a:rPr lang="en-US" spc="-5" dirty="0"/>
              <a:t>y </a:t>
            </a:r>
            <a:r>
              <a:rPr lang="en-US" spc="-10" dirty="0"/>
              <a:t>tha</a:t>
            </a:r>
            <a:r>
              <a:rPr lang="en-US" spc="-5" dirty="0"/>
              <a:t>n </a:t>
            </a:r>
            <a:r>
              <a:rPr lang="en-US" spc="-10" dirty="0"/>
              <a:t>the</a:t>
            </a:r>
            <a:r>
              <a:rPr lang="en-US" spc="-5" dirty="0"/>
              <a:t>y </a:t>
            </a:r>
            <a:r>
              <a:rPr lang="en-US" spc="-10" dirty="0"/>
              <a:t>need</a:t>
            </a:r>
            <a:r>
              <a:rPr lang="en-US" spc="-5" dirty="0"/>
              <a:t>, </a:t>
            </a:r>
            <a:r>
              <a:rPr lang="en-US" spc="-10" dirty="0"/>
              <a:t>th</a:t>
            </a:r>
            <a:r>
              <a:rPr lang="en-US" spc="-5" dirty="0"/>
              <a:t>e </a:t>
            </a:r>
            <a:r>
              <a:rPr lang="en-US" spc="-10" dirty="0"/>
              <a:t>exces</a:t>
            </a:r>
            <a:r>
              <a:rPr lang="en-US" spc="-5" dirty="0"/>
              <a:t>s is f</a:t>
            </a:r>
            <a:r>
              <a:rPr lang="en-US" spc="-10" dirty="0"/>
              <a:t>e</a:t>
            </a:r>
            <a:r>
              <a:rPr lang="en-US" spc="-5" dirty="0"/>
              <a:t>d </a:t>
            </a:r>
            <a:r>
              <a:rPr lang="en-US" spc="-10" dirty="0"/>
              <a:t>int</a:t>
            </a:r>
            <a:r>
              <a:rPr lang="en-US" spc="-5" dirty="0"/>
              <a:t>o </a:t>
            </a:r>
            <a:r>
              <a:rPr lang="en-US" spc="-10" dirty="0"/>
              <a:t>th</a:t>
            </a:r>
            <a:r>
              <a:rPr lang="en-US" spc="-5" dirty="0"/>
              <a:t>e </a:t>
            </a:r>
            <a:r>
              <a:rPr lang="en-US" spc="-10" dirty="0"/>
              <a:t>gri</a:t>
            </a:r>
            <a:r>
              <a:rPr lang="en-US" spc="-5" dirty="0"/>
              <a:t>d </a:t>
            </a:r>
            <a:r>
              <a:rPr lang="en-US" spc="-10" dirty="0"/>
              <a:t>an</a:t>
            </a:r>
            <a:r>
              <a:rPr lang="en-US" spc="-5" dirty="0"/>
              <a:t>d </a:t>
            </a:r>
            <a:r>
              <a:rPr lang="en-US" spc="-10" dirty="0"/>
              <a:t>they receiv</a:t>
            </a:r>
            <a:r>
              <a:rPr lang="en-US" spc="-5" dirty="0"/>
              <a:t>e </a:t>
            </a:r>
            <a:r>
              <a:rPr lang="en-US" spc="-10" dirty="0"/>
              <a:t>energ</a:t>
            </a:r>
            <a:r>
              <a:rPr lang="en-US" spc="-5" dirty="0"/>
              <a:t>y </a:t>
            </a:r>
            <a:r>
              <a:rPr lang="en-US" spc="-10" dirty="0"/>
              <a:t>credi</a:t>
            </a:r>
            <a:r>
              <a:rPr lang="en-US" spc="-5" dirty="0"/>
              <a:t>t f</a:t>
            </a:r>
            <a:r>
              <a:rPr lang="en-US" spc="-10" dirty="0"/>
              <a:t>rom</a:t>
            </a:r>
            <a:r>
              <a:rPr lang="en-US" spc="-5" dirty="0"/>
              <a:t> </a:t>
            </a:r>
            <a:r>
              <a:rPr lang="en-US" spc="-15" dirty="0"/>
              <a:t>APC. W</a:t>
            </a:r>
            <a:r>
              <a:rPr lang="en-US" spc="-5" dirty="0"/>
              <a:t>e</a:t>
            </a:r>
            <a:r>
              <a:rPr lang="en-US" spc="95" dirty="0"/>
              <a:t> </a:t>
            </a:r>
            <a:r>
              <a:rPr lang="en-US" spc="-10" dirty="0"/>
              <a:t>ca</a:t>
            </a:r>
            <a:r>
              <a:rPr lang="en-US" spc="-5" dirty="0"/>
              <a:t>n</a:t>
            </a:r>
            <a:r>
              <a:rPr lang="en-US" spc="95" dirty="0"/>
              <a:t> </a:t>
            </a:r>
            <a:r>
              <a:rPr lang="en-US" spc="-10" dirty="0"/>
              <a:t>view</a:t>
            </a:r>
            <a:r>
              <a:rPr lang="en-US" spc="95" dirty="0"/>
              <a:t> </a:t>
            </a:r>
            <a:r>
              <a:rPr lang="en-US" spc="-10" dirty="0"/>
              <a:t>thei</a:t>
            </a:r>
            <a:r>
              <a:rPr lang="en-US" spc="-5" dirty="0"/>
              <a:t>r</a:t>
            </a:r>
            <a:r>
              <a:rPr lang="en-US" spc="95" dirty="0"/>
              <a:t> </a:t>
            </a:r>
            <a:r>
              <a:rPr lang="en-US" spc="-10" dirty="0"/>
              <a:t>dail</a:t>
            </a:r>
            <a:r>
              <a:rPr lang="en-US" spc="-5" dirty="0"/>
              <a:t>y</a:t>
            </a:r>
            <a:r>
              <a:rPr lang="en-US" spc="95" dirty="0"/>
              <a:t> </a:t>
            </a:r>
            <a:r>
              <a:rPr lang="en-US" spc="-15" dirty="0"/>
              <a:t>AP</a:t>
            </a:r>
            <a:r>
              <a:rPr lang="en-US" spc="-10" dirty="0"/>
              <a:t>C</a:t>
            </a:r>
            <a:r>
              <a:rPr lang="en-US" spc="95" dirty="0"/>
              <a:t> </a:t>
            </a:r>
            <a:r>
              <a:rPr lang="en-US" spc="-10" dirty="0"/>
              <a:t>energ</a:t>
            </a:r>
            <a:r>
              <a:rPr lang="en-US" spc="-5" dirty="0"/>
              <a:t>y</a:t>
            </a:r>
            <a:r>
              <a:rPr lang="en-US" spc="95" dirty="0"/>
              <a:t> </a:t>
            </a:r>
            <a:r>
              <a:rPr lang="en-US" spc="-10" dirty="0"/>
              <a:t>us</a:t>
            </a:r>
            <a:r>
              <a:rPr lang="en-US" spc="-5" dirty="0"/>
              <a:t>e </a:t>
            </a:r>
            <a:r>
              <a:rPr lang="en-US" i="1" spc="-10" dirty="0"/>
              <a:t>E </a:t>
            </a:r>
            <a:r>
              <a:rPr lang="en-US" spc="-5" dirty="0"/>
              <a:t>(in</a:t>
            </a:r>
            <a:r>
              <a:rPr lang="en-US" spc="95" dirty="0"/>
              <a:t> </a:t>
            </a:r>
            <a:r>
              <a:rPr lang="en-US" spc="-10" dirty="0"/>
              <a:t>k</a:t>
            </a:r>
            <a:r>
              <a:rPr lang="en-US" spc="-5" dirty="0"/>
              <a:t>ilowatts)</a:t>
            </a:r>
            <a:r>
              <a:rPr lang="en-US" spc="95" dirty="0"/>
              <a:t> </a:t>
            </a:r>
            <a:r>
              <a:rPr lang="en-US" spc="-10" dirty="0"/>
              <a:t>a</a:t>
            </a:r>
            <a:r>
              <a:rPr lang="en-US" spc="-5" dirty="0"/>
              <a:t>s</a:t>
            </a:r>
            <a:r>
              <a:rPr lang="en-US" spc="95" dirty="0"/>
              <a:t> </a:t>
            </a:r>
            <a:r>
              <a:rPr lang="en-US" spc="-5" dirty="0"/>
              <a:t>a</a:t>
            </a:r>
            <a:r>
              <a:rPr lang="en-US" spc="95" dirty="0"/>
              <a:t> </a:t>
            </a:r>
            <a:r>
              <a:rPr lang="en-US" spc="-5" dirty="0"/>
              <a:t>function</a:t>
            </a:r>
            <a:r>
              <a:rPr lang="en-US" spc="95" dirty="0"/>
              <a:t> </a:t>
            </a:r>
            <a:r>
              <a:rPr lang="en-US" spc="-10" dirty="0"/>
              <a:t>o</a:t>
            </a:r>
            <a:r>
              <a:rPr lang="en-US" spc="-5" dirty="0"/>
              <a:t>f</a:t>
            </a:r>
            <a:r>
              <a:rPr lang="en-US" spc="95" dirty="0"/>
              <a:t> </a:t>
            </a:r>
            <a:r>
              <a:rPr lang="en-US" spc="-5" dirty="0"/>
              <a:t>time</a:t>
            </a:r>
            <a:r>
              <a:rPr lang="en-US" spc="95" dirty="0"/>
              <a:t> </a:t>
            </a:r>
            <a:r>
              <a:rPr lang="en-US" i="1" spc="-5" dirty="0"/>
              <a:t>t </a:t>
            </a:r>
            <a:r>
              <a:rPr lang="en-US" spc="-5" dirty="0"/>
              <a:t>(in hours). </a:t>
            </a:r>
            <a:r>
              <a:rPr lang="en-US" spc="-10" dirty="0"/>
              <a:t>When</a:t>
            </a:r>
            <a:r>
              <a:rPr lang="en-US" spc="65" dirty="0"/>
              <a:t> </a:t>
            </a:r>
            <a:r>
              <a:rPr lang="en-US" i="1" spc="-10" dirty="0"/>
              <a:t>E</a:t>
            </a:r>
            <a:r>
              <a:rPr lang="en-US" i="1" spc="114" dirty="0"/>
              <a:t> </a:t>
            </a:r>
            <a:r>
              <a:rPr lang="en-US" i="1" spc="85" dirty="0"/>
              <a:t>&lt; </a:t>
            </a:r>
            <a:r>
              <a:rPr lang="en-US" spc="-10" dirty="0"/>
              <a:t>0</a:t>
            </a:r>
            <a:r>
              <a:rPr lang="en-US" spc="-5" dirty="0"/>
              <a:t>, t</a:t>
            </a:r>
            <a:r>
              <a:rPr lang="en-US" spc="-10" dirty="0"/>
              <a:t>he</a:t>
            </a:r>
            <a:r>
              <a:rPr lang="en-US" spc="-5" dirty="0"/>
              <a:t>y </a:t>
            </a:r>
            <a:r>
              <a:rPr lang="en-US" spc="-10" dirty="0"/>
              <a:t>ar</a:t>
            </a:r>
            <a:r>
              <a:rPr lang="en-US" spc="-5" dirty="0"/>
              <a:t>e s</a:t>
            </a:r>
            <a:r>
              <a:rPr lang="en-US" spc="-10" dirty="0"/>
              <a:t>upplyin</a:t>
            </a:r>
            <a:r>
              <a:rPr lang="en-US" spc="-5" dirty="0"/>
              <a:t>g </a:t>
            </a:r>
            <a:r>
              <a:rPr lang="en-US" spc="-10" dirty="0"/>
              <a:t>energ</a:t>
            </a:r>
            <a:r>
              <a:rPr lang="en-US" spc="-5" dirty="0"/>
              <a:t>y </a:t>
            </a:r>
            <a:r>
              <a:rPr lang="en-US" spc="-10" dirty="0"/>
              <a:t>t</a:t>
            </a:r>
            <a:r>
              <a:rPr lang="en-US" spc="-5" dirty="0"/>
              <a:t>o </a:t>
            </a:r>
            <a:r>
              <a:rPr lang="en-US" spc="-15" dirty="0"/>
              <a:t>APC.</a:t>
            </a:r>
            <a:endParaRPr lang="en-US" dirty="0"/>
          </a:p>
          <a:p>
            <a:pPr marL="12700" marR="12700" indent="227329" algn="just">
              <a:lnSpc>
                <a:spcPts val="1200"/>
              </a:lnSpc>
              <a:spcBef>
                <a:spcPts val="35"/>
              </a:spcBef>
            </a:pPr>
            <a:endParaRPr lang="en-US" sz="2400" dirty="0">
              <a:latin typeface="Times New Roman"/>
              <a:cs typeface="Times New Roman"/>
            </a:endParaRPr>
          </a:p>
          <a:p>
            <a:pPr marL="12700" marR="12700" indent="227329" algn="just">
              <a:lnSpc>
                <a:spcPts val="1200"/>
              </a:lnSpc>
              <a:spcBef>
                <a:spcPts val="35"/>
              </a:spcBef>
            </a:pPr>
            <a:endParaRPr lang="en-US" sz="2400" b="1" u="sng" dirty="0">
              <a:latin typeface="Times New Roman"/>
              <a:cs typeface="Times New Roman"/>
            </a:endParaRPr>
          </a:p>
        </p:txBody>
      </p:sp>
    </p:spTree>
    <p:extLst>
      <p:ext uri="{BB962C8B-B14F-4D97-AF65-F5344CB8AC3E}">
        <p14:creationId xmlns:p14="http://schemas.microsoft.com/office/powerpoint/2010/main" val="221730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(14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spc="-10" dirty="0">
                    <a:latin typeface="Times New Roman"/>
                    <a:cs typeface="Times New Roman"/>
                  </a:rPr>
                  <a:t>Thei</a:t>
                </a:r>
                <a:r>
                  <a:rPr lang="en-US" spc="-5" dirty="0">
                    <a:latin typeface="Times New Roman"/>
                    <a:cs typeface="Times New Roman"/>
                  </a:rPr>
                  <a:t>r</a:t>
                </a:r>
                <a:r>
                  <a:rPr lang="en-US" spc="70" dirty="0">
                    <a:latin typeface="Times New Roman"/>
                    <a:cs typeface="Times New Roman"/>
                  </a:rPr>
                  <a:t> </a:t>
                </a:r>
                <a:r>
                  <a:rPr lang="en-US" spc="-10" dirty="0">
                    <a:latin typeface="Times New Roman"/>
                    <a:cs typeface="Times New Roman"/>
                  </a:rPr>
                  <a:t>ne</a:t>
                </a:r>
                <a:r>
                  <a:rPr lang="en-US" spc="-5" dirty="0">
                    <a:latin typeface="Times New Roman"/>
                    <a:cs typeface="Times New Roman"/>
                  </a:rPr>
                  <a:t>t</a:t>
                </a:r>
                <a:r>
                  <a:rPr lang="en-US" spc="70" dirty="0">
                    <a:latin typeface="Times New Roman"/>
                    <a:cs typeface="Times New Roman"/>
                  </a:rPr>
                  <a:t> </a:t>
                </a:r>
                <a:r>
                  <a:rPr lang="en-US" spc="-15" dirty="0">
                    <a:latin typeface="Times New Roman"/>
                    <a:cs typeface="Times New Roman"/>
                  </a:rPr>
                  <a:t>AP</a:t>
                </a:r>
                <a:r>
                  <a:rPr lang="en-US" spc="-10" dirty="0">
                    <a:latin typeface="Times New Roman"/>
                    <a:cs typeface="Times New Roman"/>
                  </a:rPr>
                  <a:t>C</a:t>
                </a:r>
                <a:r>
                  <a:rPr lang="en-US" spc="65" dirty="0">
                    <a:latin typeface="Times New Roman"/>
                    <a:cs typeface="Times New Roman"/>
                  </a:rPr>
                  <a:t> </a:t>
                </a:r>
                <a:r>
                  <a:rPr lang="en-US" spc="-10" dirty="0">
                    <a:latin typeface="Times New Roman"/>
                    <a:cs typeface="Times New Roman"/>
                  </a:rPr>
                  <a:t>energ</a:t>
                </a:r>
                <a:r>
                  <a:rPr lang="en-US" spc="-5" dirty="0">
                    <a:latin typeface="Times New Roman"/>
                    <a:cs typeface="Times New Roman"/>
                  </a:rPr>
                  <a:t>y</a:t>
                </a:r>
                <a:r>
                  <a:rPr lang="en-US" spc="70" dirty="0">
                    <a:latin typeface="Times New Roman"/>
                    <a:cs typeface="Times New Roman"/>
                  </a:rPr>
                  <a:t> </a:t>
                </a:r>
                <a:r>
                  <a:rPr lang="en-US" spc="-10" dirty="0">
                    <a:latin typeface="Times New Roman"/>
                    <a:cs typeface="Times New Roman"/>
                  </a:rPr>
                  <a:t>us</a:t>
                </a:r>
                <a:r>
                  <a:rPr lang="en-US" spc="-5" dirty="0">
                    <a:latin typeface="Times New Roman"/>
                    <a:cs typeface="Times New Roman"/>
                  </a:rPr>
                  <a:t>e</a:t>
                </a:r>
                <a:r>
                  <a:rPr lang="en-US" spc="70"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a:t>
                </a:r>
                <a:r>
                  <a:rPr lang="en-US" spc="70" dirty="0">
                    <a:latin typeface="Times New Roman"/>
                    <a:cs typeface="Times New Roman"/>
                  </a:rPr>
                  <a:t> </a:t>
                </a:r>
                <a:r>
                  <a:rPr lang="en-US" spc="-5" dirty="0">
                    <a:latin typeface="Times New Roman"/>
                    <a:cs typeface="Times New Roman"/>
                  </a:rPr>
                  <a:t>a</a:t>
                </a:r>
                <a:r>
                  <a:rPr lang="en-US" spc="65" dirty="0">
                    <a:latin typeface="Times New Roman"/>
                    <a:cs typeface="Times New Roman"/>
                  </a:rPr>
                  <a:t> </a:t>
                </a:r>
                <a:r>
                  <a:rPr lang="en-US" spc="-10" dirty="0">
                    <a:latin typeface="Times New Roman"/>
                    <a:cs typeface="Times New Roman"/>
                  </a:rPr>
                  <a:t>perio</a:t>
                </a:r>
                <a:r>
                  <a:rPr lang="en-US" spc="-5" dirty="0">
                    <a:latin typeface="Times New Roman"/>
                    <a:cs typeface="Times New Roman"/>
                  </a:rPr>
                  <a:t>d</a:t>
                </a:r>
                <a:r>
                  <a:rPr lang="en-US" spc="7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spc="-10" dirty="0">
                    <a:latin typeface="Times New Roman"/>
                    <a:cs typeface="Times New Roman"/>
                  </a:rPr>
                  <a:t>tim</a:t>
                </a:r>
                <a:r>
                  <a:rPr lang="en-US" spc="-5" dirty="0">
                    <a:latin typeface="Times New Roman"/>
                    <a:cs typeface="Times New Roman"/>
                  </a:rPr>
                  <a:t>e</a:t>
                </a:r>
                <a:r>
                  <a:rPr lang="en-US" spc="65" dirty="0">
                    <a:latin typeface="Times New Roman"/>
                    <a:cs typeface="Times New Roman"/>
                  </a:rPr>
                  <a:t> </a:t>
                </a:r>
                <a:r>
                  <a:rPr lang="en-US" i="1" spc="-5" dirty="0">
                    <a:latin typeface="Times New Roman"/>
                    <a:cs typeface="Times New Roman"/>
                  </a:rPr>
                  <a:t>a</a:t>
                </a:r>
                <a:r>
                  <a:rPr lang="en-US" i="1" spc="70" dirty="0">
                    <a:latin typeface="Times New Roman"/>
                    <a:cs typeface="Times New Roman"/>
                  </a:rPr>
                  <a:t> </a:t>
                </a:r>
                <a:r>
                  <a:rPr lang="en-US" i="1" spc="85" dirty="0">
                    <a:latin typeface="Segoe UI"/>
                    <a:cs typeface="Segoe UI"/>
                  </a:rPr>
                  <a:t>&lt; </a:t>
                </a:r>
                <a:r>
                  <a:rPr lang="en-US" i="1" spc="-5" dirty="0">
                    <a:latin typeface="Times New Roman"/>
                    <a:cs typeface="Times New Roman"/>
                  </a:rPr>
                  <a:t>t</a:t>
                </a:r>
                <a:r>
                  <a:rPr lang="en-US" i="1" spc="114" dirty="0">
                    <a:latin typeface="Times New Roman"/>
                    <a:cs typeface="Times New Roman"/>
                  </a:rPr>
                  <a:t> </a:t>
                </a:r>
                <a:r>
                  <a:rPr lang="en-US" i="1" spc="85" dirty="0">
                    <a:latin typeface="Segoe UI"/>
                    <a:cs typeface="Segoe UI"/>
                  </a:rPr>
                  <a:t>&lt; </a:t>
                </a:r>
                <a:r>
                  <a:rPr lang="en-US" i="1" spc="-5" dirty="0">
                    <a:latin typeface="Times New Roman"/>
                    <a:cs typeface="Times New Roman"/>
                  </a:rPr>
                  <a:t>b</a:t>
                </a:r>
                <a:r>
                  <a:rPr lang="en-US" i="1" spc="8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7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 </a:t>
                </a:r>
                <a14:m>
                  <m:oMath xmlns:m="http://schemas.openxmlformats.org/officeDocument/2006/math">
                    <m:nary>
                      <m:naryPr>
                        <m:ctrlPr>
                          <a:rPr lang="en-US" i="1" spc="-5" smtClean="0">
                            <a:latin typeface="Cambria Math" panose="02040503050406030204" pitchFamily="18" charset="0"/>
                            <a:cs typeface="Times New Roman"/>
                          </a:rPr>
                        </m:ctrlPr>
                      </m:naryPr>
                      <m:sub>
                        <m:r>
                          <m:rPr>
                            <m:brk m:alnAt="23"/>
                          </m:rPr>
                          <a:rPr lang="en-US" b="0" i="1" spc="-5" smtClean="0">
                            <a:latin typeface="Cambria Math" panose="02040503050406030204" pitchFamily="18" charset="0"/>
                            <a:cs typeface="Times New Roman"/>
                          </a:rPr>
                          <m:t>𝑎</m:t>
                        </m:r>
                      </m:sub>
                      <m:sup>
                        <m:r>
                          <a:rPr lang="en-US" b="0" i="1" spc="-5" smtClean="0">
                            <a:latin typeface="Cambria Math" panose="02040503050406030204" pitchFamily="18" charset="0"/>
                            <a:cs typeface="Times New Roman"/>
                          </a:rPr>
                          <m:t>𝑏</m:t>
                        </m:r>
                      </m:sup>
                      <m:e>
                        <m:r>
                          <a:rPr lang="en-US" b="0" i="1" spc="-5" smtClean="0">
                            <a:latin typeface="Cambria Math" panose="02040503050406030204" pitchFamily="18" charset="0"/>
                            <a:cs typeface="Times New Roman"/>
                          </a:rPr>
                          <m:t>𝐸</m:t>
                        </m:r>
                        <m:d>
                          <m:dPr>
                            <m:ctrlPr>
                              <a:rPr lang="en-US" b="0" i="1" spc="-5" smtClean="0">
                                <a:latin typeface="Cambria Math" panose="02040503050406030204" pitchFamily="18" charset="0"/>
                                <a:cs typeface="Times New Roman"/>
                              </a:rPr>
                            </m:ctrlPr>
                          </m:dPr>
                          <m:e>
                            <m:r>
                              <a:rPr lang="en-US" b="0" i="1" spc="-5" smtClean="0">
                                <a:latin typeface="Cambria Math" panose="02040503050406030204" pitchFamily="18" charset="0"/>
                                <a:cs typeface="Times New Roman"/>
                              </a:rPr>
                              <m:t>𝑡</m:t>
                            </m:r>
                          </m:e>
                        </m:d>
                        <m:r>
                          <a:rPr lang="en-US" b="0" i="1" spc="-5" smtClean="0">
                            <a:latin typeface="Cambria Math" panose="02040503050406030204" pitchFamily="18" charset="0"/>
                            <a:cs typeface="Times New Roman"/>
                          </a:rPr>
                          <m:t>𝑑𝑡</m:t>
                        </m:r>
                        <m:r>
                          <a:rPr lang="en-US" b="0" i="1" spc="-5" smtClean="0">
                            <a:latin typeface="Cambria Math" panose="02040503050406030204" pitchFamily="18" charset="0"/>
                            <a:cs typeface="Times New Roman"/>
                          </a:rPr>
                          <m:t> </m:t>
                        </m:r>
                      </m:e>
                    </m:nary>
                  </m:oMath>
                </a14:m>
                <a:r>
                  <a:rPr lang="en-US" spc="-5" dirty="0">
                    <a:latin typeface="Times New Roman"/>
                    <a:cs typeface="Times New Roman"/>
                  </a:rPr>
                  <a:t> (in</a:t>
                </a:r>
                <a:r>
                  <a:rPr lang="en-US" spc="25" dirty="0">
                    <a:latin typeface="Times New Roman"/>
                    <a:cs typeface="Times New Roman"/>
                  </a:rPr>
                  <a:t> </a:t>
                </a:r>
                <a:r>
                  <a:rPr lang="en-US" spc="-10" dirty="0">
                    <a:latin typeface="Times New Roman"/>
                    <a:cs typeface="Times New Roman"/>
                  </a:rPr>
                  <a:t>k</a:t>
                </a:r>
                <a:r>
                  <a:rPr lang="en-US" spc="-5" dirty="0">
                    <a:latin typeface="Times New Roman"/>
                    <a:cs typeface="Times New Roman"/>
                  </a:rPr>
                  <a:t>ilowatt-hours).</a:t>
                </a:r>
                <a:r>
                  <a:rPr lang="en-US" spc="25" dirty="0">
                    <a:latin typeface="Times New Roman"/>
                    <a:cs typeface="Times New Roman"/>
                  </a:rPr>
                  <a:t> </a:t>
                </a:r>
                <a:r>
                  <a:rPr lang="en-US" spc="-5" dirty="0">
                    <a:latin typeface="Times New Roman"/>
                    <a:cs typeface="Times New Roman"/>
                  </a:rPr>
                  <a:t>For</a:t>
                </a:r>
                <a:r>
                  <a:rPr lang="en-US" spc="25" dirty="0">
                    <a:latin typeface="Times New Roman"/>
                    <a:cs typeface="Times New Roman"/>
                  </a:rPr>
                  <a:t> </a:t>
                </a:r>
                <a:r>
                  <a:rPr lang="en-US" spc="-5" dirty="0">
                    <a:latin typeface="Times New Roman"/>
                    <a:cs typeface="Times New Roman"/>
                  </a:rPr>
                  <a:t>the</a:t>
                </a:r>
                <a:r>
                  <a:rPr lang="en-US" spc="25" dirty="0">
                    <a:latin typeface="Times New Roman"/>
                    <a:cs typeface="Times New Roman"/>
                  </a:rPr>
                  <a:t> </a:t>
                </a:r>
                <a:r>
                  <a:rPr lang="en-US" spc="-5" dirty="0">
                    <a:latin typeface="Times New Roman"/>
                    <a:cs typeface="Times New Roman"/>
                  </a:rPr>
                  <a:t>function</a:t>
                </a:r>
                <a:r>
                  <a:rPr lang="en-US" spc="95" dirty="0">
                    <a:latin typeface="Times New Roman"/>
                    <a:cs typeface="Times New Roman"/>
                  </a:rPr>
                  <a:t> </a:t>
                </a:r>
                <a:r>
                  <a:rPr lang="en-US" i="1" spc="-10" dirty="0">
                    <a:latin typeface="Times New Roman"/>
                    <a:cs typeface="Times New Roman"/>
                  </a:rPr>
                  <a:t>E</a:t>
                </a:r>
                <a:r>
                  <a:rPr lang="en-US" i="1" spc="114" dirty="0">
                    <a:latin typeface="Times New Roman"/>
                    <a:cs typeface="Times New Roman"/>
                  </a:rPr>
                  <a:t> </a:t>
                </a:r>
                <a:r>
                  <a:rPr lang="en-US" spc="-15" dirty="0">
                    <a:latin typeface="Times New Roman"/>
                    <a:cs typeface="Times New Roman"/>
                  </a:rPr>
                  <a:t>show</a:t>
                </a:r>
                <a:r>
                  <a:rPr lang="en-US" spc="-5" dirty="0">
                    <a:latin typeface="Times New Roman"/>
                    <a:cs typeface="Times New Roman"/>
                  </a:rPr>
                  <a:t>n</a:t>
                </a:r>
                <a:r>
                  <a:rPr lang="en-US" spc="25" dirty="0">
                    <a:latin typeface="Times New Roman"/>
                    <a:cs typeface="Times New Roman"/>
                  </a:rPr>
                  <a:t> </a:t>
                </a:r>
                <a:r>
                  <a:rPr lang="en-US" spc="-5" dirty="0">
                    <a:latin typeface="Times New Roman"/>
                    <a:cs typeface="Times New Roman"/>
                  </a:rPr>
                  <a:t>in</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8</a:t>
                </a:r>
                <a:r>
                  <a:rPr lang="en-US" spc="-5" dirty="0">
                    <a:latin typeface="Times New Roman"/>
                    <a:cs typeface="Times New Roman"/>
                  </a:rPr>
                  <a:t>,</a:t>
                </a:r>
                <a:r>
                  <a:rPr lang="en-US" spc="25" dirty="0">
                    <a:latin typeface="Times New Roman"/>
                    <a:cs typeface="Times New Roman"/>
                  </a:rPr>
                  <a:t> we </a:t>
                </a:r>
                <a:r>
                  <a:rPr lang="en-US" spc="-10" dirty="0">
                    <a:latin typeface="Times New Roman"/>
                    <a:cs typeface="Times New Roman"/>
                  </a:rPr>
                  <a:t>approximat</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the ne</a:t>
                </a:r>
                <a:r>
                  <a:rPr lang="en-US" spc="-5" dirty="0">
                    <a:latin typeface="Times New Roman"/>
                    <a:cs typeface="Times New Roman"/>
                  </a:rPr>
                  <a:t>t </a:t>
                </a:r>
                <a:r>
                  <a:rPr lang="en-US" spc="-15" dirty="0">
                    <a:latin typeface="Times New Roman"/>
                    <a:cs typeface="Times New Roman"/>
                  </a:rPr>
                  <a:t>AP</a:t>
                </a:r>
                <a:r>
                  <a:rPr lang="en-US" spc="-10" dirty="0">
                    <a:latin typeface="Times New Roman"/>
                    <a:cs typeface="Times New Roman"/>
                  </a:rPr>
                  <a:t>C</a:t>
                </a:r>
                <a:r>
                  <a:rPr lang="en-US" spc="-5" dirty="0">
                    <a:latin typeface="Times New Roman"/>
                    <a:cs typeface="Times New Roman"/>
                  </a:rPr>
                  <a:t> </a:t>
                </a:r>
                <a:r>
                  <a:rPr lang="en-US" spc="-10" dirty="0">
                    <a:latin typeface="Times New Roman"/>
                    <a:cs typeface="Times New Roman"/>
                  </a:rPr>
                  <a:t>energ</a:t>
                </a:r>
                <a:r>
                  <a:rPr lang="en-US" spc="-5" dirty="0">
                    <a:latin typeface="Times New Roman"/>
                    <a:cs typeface="Times New Roman"/>
                  </a:rPr>
                  <a:t>y </a:t>
                </a:r>
                <a:r>
                  <a:rPr lang="en-US" spc="-10" dirty="0">
                    <a:latin typeface="Times New Roman"/>
                    <a:cs typeface="Times New Roman"/>
                  </a:rPr>
                  <a:t>us</a:t>
                </a:r>
                <a:r>
                  <a:rPr lang="en-US" spc="-5" dirty="0">
                    <a:latin typeface="Times New Roman"/>
                    <a:cs typeface="Times New Roman"/>
                  </a:rPr>
                  <a:t>e f</a:t>
                </a:r>
                <a:r>
                  <a:rPr lang="en-US" spc="-10" dirty="0">
                    <a:latin typeface="Times New Roman"/>
                    <a:cs typeface="Times New Roman"/>
                  </a:rPr>
                  <a:t>rom</a:t>
                </a:r>
                <a:r>
                  <a:rPr lang="en-US" spc="-5" dirty="0">
                    <a:latin typeface="Times New Roman"/>
                    <a:cs typeface="Times New Roman"/>
                  </a:rPr>
                  <a:t> </a:t>
                </a:r>
                <a:r>
                  <a:rPr lang="en-US" spc="-10" dirty="0">
                    <a:latin typeface="Times New Roman"/>
                    <a:cs typeface="Times New Roman"/>
                  </a:rPr>
                  <a:t>6:0</a:t>
                </a:r>
                <a:r>
                  <a:rPr lang="en-US" spc="-5" dirty="0">
                    <a:latin typeface="Times New Roman"/>
                    <a:cs typeface="Times New Roman"/>
                  </a:rPr>
                  <a:t>0 </a:t>
                </a:r>
                <a:r>
                  <a:rPr lang="en-US" cap="small" spc="-10" dirty="0">
                    <a:latin typeface="Times New Roman"/>
                    <a:cs typeface="Times New Roman"/>
                  </a:rPr>
                  <a:t>am</a:t>
                </a:r>
                <a:r>
                  <a:rPr lang="en-US" spc="-5" dirty="0">
                    <a:latin typeface="Times New Roman"/>
                    <a:cs typeface="Times New Roman"/>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6</a:t>
                </a:r>
                <a:r>
                  <a:rPr lang="en-US" spc="-5" dirty="0">
                    <a:latin typeface="Times New Roman"/>
                    <a:cs typeface="Times New Roman"/>
                  </a:rPr>
                  <a:t>) to </a:t>
                </a:r>
                <a:r>
                  <a:rPr lang="en-US" spc="-10" dirty="0">
                    <a:latin typeface="Times New Roman"/>
                    <a:cs typeface="Times New Roman"/>
                  </a:rPr>
                  <a:t>6</a:t>
                </a:r>
                <a:r>
                  <a:rPr lang="en-US" spc="-5" dirty="0">
                    <a:latin typeface="Times New Roman"/>
                    <a:cs typeface="Times New Roman"/>
                  </a:rPr>
                  <a:t>:00 </a:t>
                </a:r>
                <a:r>
                  <a:rPr lang="en-US" cap="small" spc="-10" dirty="0">
                    <a:latin typeface="Times New Roman"/>
                    <a:cs typeface="Times New Roman"/>
                  </a:rPr>
                  <a:t>p</a:t>
                </a:r>
                <a:r>
                  <a:rPr lang="en-US" cap="small" spc="-5" dirty="0">
                    <a:latin typeface="Times New Roman"/>
                    <a:cs typeface="Times New Roman"/>
                  </a:rPr>
                  <a:t>m</a:t>
                </a:r>
                <a:r>
                  <a:rPr lang="en-US" spc="-5" dirty="0">
                    <a:latin typeface="Times New Roman"/>
                    <a:cs typeface="Times New Roman"/>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18</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a:stretch>
              </a:blipFill>
            </p:spPr>
            <p:txBody>
              <a:bodyPr/>
              <a:lstStyle/>
              <a:p>
                <a:r>
                  <a:rPr lang="en-US">
                    <a:noFill/>
                  </a:rPr>
                  <a:t> </a:t>
                </a:r>
              </a:p>
            </p:txBody>
          </p:sp>
        </mc:Fallback>
      </mc:AlternateContent>
      <p:pic>
        <p:nvPicPr>
          <p:cNvPr id="4" name="Picture 3" descr="A graph shows kilowatts used over time as a smooth but increasing and decreasing curve from 0 to 24.&#10;The graph is shown on a grid with horizontal axis t ranging from 0 to 24, and vertical axis E ranging from negative 2 to 3. All coordinate values are approximate. From 0 to 10.5, the graph is in quadrant 1 and varies up and down smoothly and then crosses the x axis at 10.5. From 10.5 to 15.75, the graph is in quadrant 4 and varies smoothly and then crosses the x axis at 15.75. From 15.75 to 24 the graph is in quadrant 1 and increases to a maximum then decreases. The curve also passes through points (0, 1.2), (1, 1.1), (2, 1), (3, 1.1), (4, 1.3), (5, 2), (6, 2.5), (7, 2), (8, 0.3), (9, 0.5), (10, 0.4), (11, negative 0.8), (12, negative 1.3), (13, negative 1.2), (14, negative 0.5), (15, negative 0.8), (16, 0.3), (17, 1.2), (18, 1.8), (19, 2), (20, 2), (21, 1.8), (22, 1.6), (23, 1), and (24, 0.9).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305" y="2812648"/>
            <a:ext cx="6207346" cy="2725605"/>
          </a:xfrm>
          <a:prstGeom prst="rect">
            <a:avLst/>
          </a:prstGeom>
        </p:spPr>
      </p:pic>
      <p:pic>
        <p:nvPicPr>
          <p:cNvPr id="5" name="Picture 4" descr="Figure 8: Energy use in E in kilowatts as a function of time t in hours since midnight"/>
          <p:cNvPicPr>
            <a:picLocks noChangeAspect="1"/>
          </p:cNvPicPr>
          <p:nvPr/>
        </p:nvPicPr>
        <p:blipFill>
          <a:blip r:embed="rId4"/>
          <a:stretch>
            <a:fillRect/>
          </a:stretch>
        </p:blipFill>
        <p:spPr>
          <a:xfrm>
            <a:off x="1844943" y="4977347"/>
            <a:ext cx="2284603" cy="560906"/>
          </a:xfrm>
          <a:prstGeom prst="rect">
            <a:avLst/>
          </a:prstGeom>
        </p:spPr>
      </p:pic>
    </p:spTree>
    <p:extLst>
      <p:ext uri="{BB962C8B-B14F-4D97-AF65-F5344CB8AC3E}">
        <p14:creationId xmlns:p14="http://schemas.microsoft.com/office/powerpoint/2010/main" val="2810633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(15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We</a:t>
                </a:r>
                <a:r>
                  <a:rPr lang="en-US" spc="65" dirty="0">
                    <a:solidFill>
                      <a:schemeClr val="tx1"/>
                    </a:solidFill>
                  </a:rPr>
                  <a:t> </a:t>
                </a:r>
                <a:r>
                  <a:rPr lang="en-US" spc="-5" dirty="0">
                    <a:solidFill>
                      <a:schemeClr val="tx1"/>
                    </a:solidFill>
                  </a:rPr>
                  <a:t>approximate</a:t>
                </a:r>
                <a:r>
                  <a:rPr lang="en-US" spc="65" dirty="0">
                    <a:solidFill>
                      <a:schemeClr val="tx1"/>
                    </a:solidFill>
                  </a:rPr>
                  <a:t>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a:rPr lang="en-US" b="0" i="1" spc="-5" smtClean="0">
                            <a:solidFill>
                              <a:schemeClr val="tx1"/>
                            </a:solidFill>
                            <a:latin typeface="Cambria Math" panose="02040503050406030204" pitchFamily="18" charset="0"/>
                            <a:cs typeface="Times New Roman"/>
                          </a:rPr>
                          <m:t>6</m:t>
                        </m:r>
                      </m:sub>
                      <m:sup>
                        <m:r>
                          <a:rPr lang="en-US" b="0" i="1" spc="-5" smtClean="0">
                            <a:solidFill>
                              <a:schemeClr val="tx1"/>
                            </a:solidFill>
                            <a:latin typeface="Cambria Math" panose="02040503050406030204" pitchFamily="18" charset="0"/>
                            <a:cs typeface="Times New Roman"/>
                          </a:rPr>
                          <m:t>18</m:t>
                        </m:r>
                      </m:sup>
                      <m:e>
                        <m:r>
                          <a:rPr lang="en-US" b="0" i="1" spc="-5">
                            <a:solidFill>
                              <a:schemeClr val="tx1"/>
                            </a:solidFill>
                            <a:latin typeface="Cambria Math" panose="02040503050406030204" pitchFamily="18" charset="0"/>
                            <a:cs typeface="Times New Roman"/>
                          </a:rPr>
                          <m:t>𝐸</m:t>
                        </m:r>
                        <m:d>
                          <m:dPr>
                            <m:ctrlPr>
                              <a:rPr lang="en-US" i="1" spc="-5">
                                <a:solidFill>
                                  <a:schemeClr val="tx1"/>
                                </a:solidFill>
                                <a:latin typeface="Cambria Math" panose="02040503050406030204" pitchFamily="18" charset="0"/>
                                <a:cs typeface="Times New Roman"/>
                              </a:rPr>
                            </m:ctrlPr>
                          </m:dPr>
                          <m:e>
                            <m:r>
                              <a:rPr lang="en-US" b="0" i="1" spc="-5">
                                <a:solidFill>
                                  <a:schemeClr val="tx1"/>
                                </a:solidFill>
                                <a:latin typeface="Cambria Math" panose="02040503050406030204" pitchFamily="18" charset="0"/>
                                <a:cs typeface="Times New Roman"/>
                              </a:rPr>
                              <m:t>𝑡</m:t>
                            </m:r>
                          </m:e>
                        </m:d>
                        <m:r>
                          <a:rPr lang="en-US" b="0" i="1" spc="-5">
                            <a:solidFill>
                              <a:schemeClr val="tx1"/>
                            </a:solidFill>
                            <a:latin typeface="Cambria Math" panose="02040503050406030204" pitchFamily="18" charset="0"/>
                            <a:cs typeface="Times New Roman"/>
                          </a:rPr>
                          <m:t>𝑑𝑡</m:t>
                        </m:r>
                        <m:r>
                          <a:rPr lang="en-US" b="0" i="1" spc="-5">
                            <a:solidFill>
                              <a:schemeClr val="tx1"/>
                            </a:solidFill>
                            <a:latin typeface="Cambria Math" panose="02040503050406030204" pitchFamily="18" charset="0"/>
                            <a:cs typeface="Times New Roman"/>
                          </a:rPr>
                          <m:t> </m:t>
                        </m:r>
                      </m:e>
                    </m:nary>
                  </m:oMath>
                </a14:m>
                <a:r>
                  <a:rPr lang="en-US" spc="-5" dirty="0">
                    <a:solidFill>
                      <a:schemeClr val="tx1"/>
                    </a:solidFill>
                  </a:rPr>
                  <a:t>with</a:t>
                </a:r>
                <a:r>
                  <a:rPr lang="en-US" spc="60" dirty="0">
                    <a:solidFill>
                      <a:schemeClr val="tx1"/>
                    </a:solidFill>
                  </a:rPr>
                  <a:t> </a:t>
                </a:r>
                <a:r>
                  <a:rPr lang="en-US" spc="-5" dirty="0">
                    <a:solidFill>
                      <a:schemeClr val="tx1"/>
                    </a:solidFill>
                  </a:rPr>
                  <a:t>a</a:t>
                </a:r>
                <a:r>
                  <a:rPr lang="en-US" spc="65" dirty="0">
                    <a:solidFill>
                      <a:schemeClr val="tx1"/>
                    </a:solidFill>
                  </a:rPr>
                  <a:t> </a:t>
                </a:r>
                <a:r>
                  <a:rPr lang="en-US" spc="-5" dirty="0">
                    <a:solidFill>
                      <a:schemeClr val="tx1"/>
                    </a:solidFill>
                  </a:rPr>
                  <a:t>left-endpoint</a:t>
                </a:r>
                <a:r>
                  <a:rPr lang="en-US" spc="65" dirty="0">
                    <a:solidFill>
                      <a:schemeClr val="tx1"/>
                    </a:solidFill>
                  </a:rPr>
                  <a:t> </a:t>
                </a:r>
                <a:r>
                  <a:rPr lang="en-US" spc="-5" dirty="0">
                    <a:solidFill>
                      <a:schemeClr val="tx1"/>
                    </a:solidFill>
                  </a:rPr>
                  <a:t>approximation</a:t>
                </a:r>
                <a:r>
                  <a:rPr lang="en-US" spc="65" dirty="0">
                    <a:solidFill>
                      <a:schemeClr val="tx1"/>
                    </a:solidFill>
                  </a:rPr>
                  <a:t> </a:t>
                </a:r>
                <a:r>
                  <a:rPr lang="en-US" spc="-10" dirty="0">
                    <a:solidFill>
                      <a:schemeClr val="tx1"/>
                    </a:solidFill>
                  </a:rPr>
                  <a:t>u</a:t>
                </a:r>
                <a:r>
                  <a:rPr lang="en-US" spc="-5" dirty="0">
                    <a:solidFill>
                      <a:schemeClr val="tx1"/>
                    </a:solidFill>
                  </a:rPr>
                  <a:t>sing</a:t>
                </a:r>
                <a:r>
                  <a:rPr lang="en-US" spc="65" dirty="0">
                    <a:solidFill>
                      <a:schemeClr val="tx1"/>
                    </a:solidFill>
                  </a:rPr>
                  <a:t> </a:t>
                </a:r>
                <a:r>
                  <a:rPr lang="en-US" i="1" spc="-130" dirty="0">
                    <a:solidFill>
                      <a:schemeClr val="tx1"/>
                    </a:solidFill>
                    <a:ea typeface="Cambria Math" panose="02040503050406030204" pitchFamily="18" charset="0"/>
                  </a:rPr>
                  <a:t>∆ </a:t>
                </a:r>
                <a:r>
                  <a:rPr lang="en-US" i="1" spc="-5" dirty="0">
                    <a:solidFill>
                      <a:schemeClr val="tx1"/>
                    </a:solidFill>
                  </a:rPr>
                  <a:t>t</a:t>
                </a:r>
                <a:r>
                  <a:rPr lang="en-US" i="1" spc="114" dirty="0">
                    <a:solidFill>
                      <a:schemeClr val="tx1"/>
                    </a:solidFill>
                  </a:rPr>
                  <a:t> </a:t>
                </a:r>
                <a:r>
                  <a:rPr lang="en-US" spc="-25" dirty="0">
                    <a:solidFill>
                      <a:schemeClr val="tx1"/>
                    </a:solidFill>
                  </a:rPr>
                  <a:t>= </a:t>
                </a:r>
                <a:r>
                  <a:rPr lang="en-US" dirty="0">
                    <a:solidFill>
                      <a:schemeClr val="tx1"/>
                    </a:solidFill>
                  </a:rPr>
                  <a:t>1. </a:t>
                </a:r>
                <a:r>
                  <a:rPr lang="en-US" spc="-15" dirty="0">
                    <a:solidFill>
                      <a:schemeClr val="tx1"/>
                    </a:solidFill>
                  </a:rPr>
                  <a:t>Tha</a:t>
                </a:r>
                <a:r>
                  <a:rPr lang="en-US" spc="-5" dirty="0">
                    <a:solidFill>
                      <a:schemeClr val="tx1"/>
                    </a:solidFill>
                  </a:rPr>
                  <a:t>t </a:t>
                </a:r>
                <a:r>
                  <a:rPr lang="en-US" spc="-10" dirty="0">
                    <a:solidFill>
                      <a:schemeClr val="tx1"/>
                    </a:solidFill>
                  </a:rPr>
                  <a:t>sum</a:t>
                </a:r>
                <a:r>
                  <a:rPr lang="en-US" spc="-5" dirty="0">
                    <a:solidFill>
                      <a:schemeClr val="tx1"/>
                    </a:solidFill>
                  </a:rPr>
                  <a:t> is </a:t>
                </a:r>
                <a:r>
                  <a:rPr lang="en-US" spc="-10" dirty="0">
                    <a:solidFill>
                      <a:schemeClr val="tx1"/>
                    </a:solidFill>
                  </a:rPr>
                  <a:t>expresse</a:t>
                </a:r>
                <a:r>
                  <a:rPr lang="en-US" spc="-5" dirty="0">
                    <a:solidFill>
                      <a:schemeClr val="tx1"/>
                    </a:solidFill>
                  </a:rPr>
                  <a:t>d </a:t>
                </a:r>
                <a:r>
                  <a:rPr lang="en-US" spc="-10" dirty="0">
                    <a:solidFill>
                      <a:schemeClr val="tx1"/>
                    </a:solidFill>
                  </a:rPr>
                  <a:t>a</a:t>
                </a:r>
                <a:r>
                  <a:rPr lang="en-US" spc="-5" dirty="0">
                    <a:solidFill>
                      <a:schemeClr val="tx1"/>
                    </a:solidFill>
                  </a:rPr>
                  <a:t>s</a:t>
                </a:r>
                <a:endParaRPr lang="en-US" dirty="0">
                  <a:solidFill>
                    <a:schemeClr val="tx1"/>
                  </a:solidFill>
                </a:endParaRPr>
              </a:p>
              <a:p>
                <a:pPr marL="36900" indent="0">
                  <a:lnSpc>
                    <a:spcPct val="100000"/>
                  </a:lnSpc>
                  <a:buNone/>
                </a:pPr>
                <a:endParaRPr lang="en-US" dirty="0">
                  <a:solidFill>
                    <a:schemeClr val="tx1"/>
                  </a:solidFill>
                </a:endParaRPr>
              </a:p>
              <a:p>
                <a:pPr marL="36900" indent="0" algn="ctr">
                  <a:lnSpc>
                    <a:spcPct val="100000"/>
                  </a:lnSpc>
                  <a:buNone/>
                </a:pP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6</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𝐸</m:t>
                    </m:r>
                    <m:d>
                      <m:dPr>
                        <m:ctrlPr>
                          <a:rPr lang="en-US"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7</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𝐸</m:t>
                    </m:r>
                    <m:r>
                      <a:rPr lang="en-US" b="0" i="1" smtClean="0">
                        <a:solidFill>
                          <a:schemeClr val="tx1"/>
                        </a:solidFill>
                        <a:latin typeface="Cambria Math" panose="02040503050406030204" pitchFamily="18" charset="0"/>
                        <a:ea typeface="Cambria Math" panose="02040503050406030204" pitchFamily="18" charset="0"/>
                      </a:rPr>
                      <m:t>(18)∆</m:t>
                    </m:r>
                    <m:r>
                      <m:rPr>
                        <m:nor/>
                      </m:rPr>
                      <a:rPr lang="en-US" i="0" smtClean="0">
                        <a:solidFill>
                          <a:schemeClr val="tx1"/>
                        </a:solidFill>
                        <a:ea typeface="Cambria Math" panose="02040503050406030204" pitchFamily="18" charset="0"/>
                      </a:rPr>
                      <m:t>t</m:t>
                    </m:r>
                  </m:oMath>
                </a14:m>
                <a:endParaRPr lang="en-US" i="0" dirty="0">
                  <a:solidFill>
                    <a:schemeClr val="tx1"/>
                  </a:solidFill>
                  <a:ea typeface="Cambria Math" panose="02040503050406030204" pitchFamily="18" charset="0"/>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25" dirty="0">
                          <a:solidFill>
                            <a:schemeClr val="tx1"/>
                          </a:solidFill>
                        </a:rPr>
                        <m:t>≈</m:t>
                      </m:r>
                      <m:r>
                        <m:rPr>
                          <m:nor/>
                        </m:rPr>
                        <a:rPr lang="en-US" spc="-40" dirty="0">
                          <a:solidFill>
                            <a:schemeClr val="tx1"/>
                          </a:solidFill>
                        </a:rPr>
                        <m:t> </m:t>
                      </m:r>
                      <m:r>
                        <m:rPr>
                          <m:nor/>
                        </m:rPr>
                        <a:rPr lang="en-US" spc="-5" dirty="0">
                          <a:solidFill>
                            <a:schemeClr val="tx1"/>
                          </a:solidFill>
                        </a:rPr>
                        <m:t>(2.5)(1)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(2)(1)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(0.3)(1)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(0.5)(1)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(0.4)(1)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m:t>
                      </m:r>
                      <m:r>
                        <m:rPr>
                          <m:nor/>
                        </m:rPr>
                        <a:rPr lang="en-US" spc="-190" dirty="0">
                          <a:solidFill>
                            <a:schemeClr val="tx1"/>
                          </a:solidFill>
                        </a:rPr>
                        <m:t>−</m:t>
                      </m:r>
                      <m:r>
                        <m:rPr>
                          <m:nor/>
                        </m:rPr>
                        <a:rPr lang="en-US" spc="-5" dirty="0">
                          <a:solidFill>
                            <a:schemeClr val="tx1"/>
                          </a:solidFill>
                        </a:rPr>
                        <m:t>0.8)(1)</m:t>
                      </m:r>
                      <m:r>
                        <m:rPr>
                          <m:nor/>
                        </m:rPr>
                        <a:rPr lang="en-US" spc="-85" dirty="0">
                          <a:solidFill>
                            <a:schemeClr val="tx1"/>
                          </a:solidFill>
                        </a:rPr>
                        <m:t> </m:t>
                      </m:r>
                      <m:r>
                        <m:rPr>
                          <m:nor/>
                        </m:rPr>
                        <a:rPr lang="en-US" spc="-25" dirty="0">
                          <a:solidFill>
                            <a:schemeClr val="tx1"/>
                          </a:solidFill>
                        </a:rPr>
                        <m:t>+</m:t>
                      </m:r>
                    </m:oMath>
                  </m:oMathPara>
                </a14:m>
                <a:endParaRPr lang="en-US" dirty="0">
                  <a:solidFill>
                    <a:schemeClr val="tx1"/>
                  </a:solidFill>
                </a:endParaRPr>
              </a:p>
              <a:p>
                <a:pPr marL="0" indent="0" algn="ctr">
                  <a:lnSpc>
                    <a:spcPct val="100000"/>
                  </a:lnSpc>
                  <a:buNone/>
                </a:pPr>
                <a14:m>
                  <m:oMathPara xmlns:m="http://schemas.openxmlformats.org/officeDocument/2006/math">
                    <m:oMathParaPr>
                      <m:jc m:val="centerGroup"/>
                    </m:oMathParaPr>
                    <m:oMath xmlns:m="http://schemas.openxmlformats.org/officeDocument/2006/math">
                      <m:r>
                        <m:rPr>
                          <m:nor/>
                        </m:rPr>
                        <a:rPr lang="en-US" spc="-5" dirty="0">
                          <a:solidFill>
                            <a:schemeClr val="tx1"/>
                          </a:solidFill>
                        </a:rPr>
                        <m:t>(</m:t>
                      </m:r>
                      <m:r>
                        <m:rPr>
                          <m:nor/>
                        </m:rPr>
                        <a:rPr lang="en-US" spc="-190" dirty="0">
                          <a:solidFill>
                            <a:schemeClr val="tx1"/>
                          </a:solidFill>
                        </a:rPr>
                        <m:t>−</m:t>
                      </m:r>
                      <m:r>
                        <m:rPr>
                          <m:nor/>
                        </m:rPr>
                        <a:rPr lang="en-US" spc="-5" dirty="0">
                          <a:solidFill>
                            <a:schemeClr val="tx1"/>
                          </a:solidFill>
                        </a:rPr>
                        <m:t>1.3)(1)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m:t>
                      </m:r>
                      <m:r>
                        <m:rPr>
                          <m:nor/>
                        </m:rPr>
                        <a:rPr lang="en-US" spc="-190" dirty="0">
                          <a:solidFill>
                            <a:schemeClr val="tx1"/>
                          </a:solidFill>
                        </a:rPr>
                        <m:t>−</m:t>
                      </m:r>
                      <m:r>
                        <m:rPr>
                          <m:nor/>
                        </m:rPr>
                        <a:rPr lang="en-US" spc="-5" dirty="0">
                          <a:solidFill>
                            <a:schemeClr val="tx1"/>
                          </a:solidFill>
                        </a:rPr>
                        <m:t>1.2)(1)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m:t>
                      </m:r>
                      <m:r>
                        <m:rPr>
                          <m:nor/>
                        </m:rPr>
                        <a:rPr lang="en-US" spc="-190" dirty="0">
                          <a:solidFill>
                            <a:schemeClr val="tx1"/>
                          </a:solidFill>
                        </a:rPr>
                        <m:t>−</m:t>
                      </m:r>
                      <m:r>
                        <m:rPr>
                          <m:nor/>
                        </m:rPr>
                        <a:rPr lang="en-US" spc="-5" dirty="0">
                          <a:solidFill>
                            <a:schemeClr val="tx1"/>
                          </a:solidFill>
                        </a:rPr>
                        <m:t>0.5)(1)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m:t>
                      </m:r>
                      <m:r>
                        <m:rPr>
                          <m:nor/>
                        </m:rPr>
                        <a:rPr lang="en-US" spc="-190" dirty="0">
                          <a:solidFill>
                            <a:schemeClr val="tx1"/>
                          </a:solidFill>
                        </a:rPr>
                        <m:t>−</m:t>
                      </m:r>
                      <m:r>
                        <m:rPr>
                          <m:nor/>
                        </m:rPr>
                        <a:rPr lang="en-US" spc="-5" dirty="0">
                          <a:solidFill>
                            <a:schemeClr val="tx1"/>
                          </a:solidFill>
                        </a:rPr>
                        <m:t>0.8)(1)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(0.3)(1)</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(1.2)(1)</m:t>
                      </m:r>
                      <m:r>
                        <m:rPr>
                          <m:nor/>
                        </m:rPr>
                        <a:rPr lang="en-US" spc="25" dirty="0">
                          <a:solidFill>
                            <a:schemeClr val="tx1"/>
                          </a:solidFill>
                        </a:rPr>
                        <m:t> </m:t>
                      </m:r>
                      <m:r>
                        <m:rPr>
                          <m:nor/>
                        </m:rPr>
                        <a:rPr lang="en-US" spc="-25" dirty="0">
                          <a:solidFill>
                            <a:schemeClr val="tx1"/>
                          </a:solidFill>
                        </a:rPr>
                        <m:t>=</m:t>
                      </m:r>
                      <m:r>
                        <m:rPr>
                          <m:nor/>
                        </m:rPr>
                        <a:rPr lang="en-US" spc="-40" dirty="0">
                          <a:solidFill>
                            <a:schemeClr val="tx1"/>
                          </a:solidFill>
                        </a:rPr>
                        <m:t> </m:t>
                      </m:r>
                      <m:r>
                        <m:rPr>
                          <m:nor/>
                        </m:rPr>
                        <a:rPr lang="en-US" spc="-5" dirty="0">
                          <a:solidFill>
                            <a:schemeClr val="tx1"/>
                          </a:solidFill>
                        </a:rPr>
                        <m:t>2.6</m:t>
                      </m:r>
                    </m:oMath>
                  </m:oMathPara>
                </a14:m>
                <a:endParaRPr lang="en-US" dirty="0">
                  <a:solidFill>
                    <a:schemeClr val="tx1"/>
                  </a:solidFill>
                </a:endParaRPr>
              </a:p>
              <a:p>
                <a:pPr marL="36900" indent="0">
                  <a:lnSpc>
                    <a:spcPct val="100000"/>
                  </a:lnSpc>
                  <a:buNone/>
                </a:pPr>
                <a:r>
                  <a:rPr lang="en-US" spc="-10" dirty="0">
                    <a:solidFill>
                      <a:schemeClr val="tx1"/>
                    </a:solidFill>
                  </a:rPr>
                  <a:t>wher</a:t>
                </a:r>
                <a:r>
                  <a:rPr lang="en-US" spc="-5" dirty="0">
                    <a:solidFill>
                      <a:schemeClr val="tx1"/>
                    </a:solidFill>
                  </a:rPr>
                  <a:t>e</a:t>
                </a:r>
                <a:r>
                  <a:rPr lang="en-US" spc="10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0" dirty="0">
                    <a:solidFill>
                      <a:schemeClr val="tx1"/>
                    </a:solidFill>
                  </a:rPr>
                  <a:t> </a:t>
                </a:r>
                <a:r>
                  <a:rPr lang="en-US" spc="-10" dirty="0">
                    <a:solidFill>
                      <a:schemeClr val="tx1"/>
                    </a:solidFill>
                  </a:rPr>
                  <a:t>value</a:t>
                </a:r>
                <a:r>
                  <a:rPr lang="en-US" spc="-5" dirty="0">
                    <a:solidFill>
                      <a:schemeClr val="tx1"/>
                    </a:solidFill>
                  </a:rPr>
                  <a:t>s</a:t>
                </a:r>
                <a:r>
                  <a:rPr lang="en-US" spc="100" dirty="0">
                    <a:solidFill>
                      <a:schemeClr val="tx1"/>
                    </a:solidFill>
                  </a:rPr>
                  <a:t> </a:t>
                </a:r>
                <a:r>
                  <a:rPr lang="en-US" spc="-10" dirty="0">
                    <a:solidFill>
                      <a:schemeClr val="tx1"/>
                    </a:solidFill>
                  </a:rPr>
                  <a:t>o</a:t>
                </a:r>
                <a:r>
                  <a:rPr lang="en-US" spc="-5" dirty="0">
                    <a:solidFill>
                      <a:schemeClr val="tx1"/>
                    </a:solidFill>
                  </a:rPr>
                  <a:t>f </a:t>
                </a:r>
                <a:r>
                  <a:rPr lang="en-US" i="1" spc="-10" dirty="0">
                    <a:solidFill>
                      <a:schemeClr val="tx1"/>
                    </a:solidFill>
                  </a:rPr>
                  <a:t>E</a:t>
                </a:r>
                <a:r>
                  <a:rPr lang="en-US" i="1" spc="-165" dirty="0">
                    <a:solidFill>
                      <a:schemeClr val="tx1"/>
                    </a:solidFill>
                  </a:rPr>
                  <a:t> </a:t>
                </a:r>
                <a:r>
                  <a:rPr lang="en-US" spc="-5" dirty="0">
                    <a:solidFill>
                      <a:schemeClr val="tx1"/>
                    </a:solidFill>
                  </a:rPr>
                  <a:t>(</a:t>
                </a:r>
                <a:r>
                  <a:rPr lang="en-US" i="1" spc="-5" dirty="0">
                    <a:solidFill>
                      <a:schemeClr val="tx1"/>
                    </a:solidFill>
                  </a:rPr>
                  <a:t>t</a:t>
                </a:r>
                <a:r>
                  <a:rPr lang="en-US" spc="-5" dirty="0">
                    <a:solidFill>
                      <a:schemeClr val="tx1"/>
                    </a:solidFill>
                  </a:rPr>
                  <a:t>)</a:t>
                </a:r>
                <a:r>
                  <a:rPr lang="en-US" spc="100" dirty="0">
                    <a:solidFill>
                      <a:schemeClr val="tx1"/>
                    </a:solidFill>
                  </a:rPr>
                  <a:t> </a:t>
                </a:r>
                <a:r>
                  <a:rPr lang="en-US" spc="-10" dirty="0">
                    <a:solidFill>
                      <a:schemeClr val="tx1"/>
                    </a:solidFill>
                  </a:rPr>
                  <a:t>ar</a:t>
                </a:r>
                <a:r>
                  <a:rPr lang="en-US" spc="-5" dirty="0">
                    <a:solidFill>
                      <a:schemeClr val="tx1"/>
                    </a:solidFill>
                  </a:rPr>
                  <a:t>e</a:t>
                </a:r>
                <a:r>
                  <a:rPr lang="en-US" spc="100" dirty="0">
                    <a:solidFill>
                      <a:schemeClr val="tx1"/>
                    </a:solidFill>
                  </a:rPr>
                  <a:t> </a:t>
                </a:r>
                <a:r>
                  <a:rPr lang="en-US" spc="-10" dirty="0">
                    <a:solidFill>
                      <a:schemeClr val="tx1"/>
                    </a:solidFill>
                  </a:rPr>
                  <a:t>approximate</a:t>
                </a:r>
                <a:r>
                  <a:rPr lang="en-US" spc="-5" dirty="0">
                    <a:solidFill>
                      <a:schemeClr val="tx1"/>
                    </a:solidFill>
                  </a:rPr>
                  <a:t>d</a:t>
                </a:r>
                <a:r>
                  <a:rPr lang="en-US" spc="100" dirty="0">
                    <a:solidFill>
                      <a:schemeClr val="tx1"/>
                    </a:solidFill>
                  </a:rPr>
                  <a:t> </a:t>
                </a:r>
                <a:r>
                  <a:rPr lang="en-US" spc="-5" dirty="0">
                    <a:solidFill>
                      <a:schemeClr val="tx1"/>
                    </a:solidFill>
                  </a:rPr>
                  <a:t>f</a:t>
                </a:r>
                <a:r>
                  <a:rPr lang="en-US" spc="-10" dirty="0">
                    <a:solidFill>
                      <a:schemeClr val="tx1"/>
                    </a:solidFill>
                  </a:rPr>
                  <a:t>rom</a:t>
                </a:r>
                <a:r>
                  <a:rPr lang="en-US" spc="10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0" dirty="0">
                    <a:solidFill>
                      <a:schemeClr val="tx1"/>
                    </a:solidFill>
                  </a:rPr>
                  <a:t> </a:t>
                </a:r>
                <a:r>
                  <a:rPr lang="en-US" spc="-10" dirty="0">
                    <a:solidFill>
                      <a:schemeClr val="tx1"/>
                    </a:solidFill>
                  </a:rPr>
                  <a:t>graph</a:t>
                </a:r>
                <a:r>
                  <a:rPr lang="en-US" spc="-5" dirty="0">
                    <a:solidFill>
                      <a:schemeClr val="tx1"/>
                    </a:solidFill>
                  </a:rPr>
                  <a:t>.</a:t>
                </a:r>
                <a:r>
                  <a:rPr lang="en-US" spc="100" dirty="0">
                    <a:solidFill>
                      <a:schemeClr val="tx1"/>
                    </a:solidFill>
                  </a:rPr>
                  <a:t> </a:t>
                </a:r>
                <a:r>
                  <a:rPr lang="en-US" spc="-10" dirty="0">
                    <a:solidFill>
                      <a:schemeClr val="tx1"/>
                    </a:solidFill>
                  </a:rPr>
                  <a:t>Therefor</a:t>
                </a:r>
                <a:r>
                  <a:rPr lang="en-US" spc="-5" dirty="0">
                    <a:solidFill>
                      <a:schemeClr val="tx1"/>
                    </a:solidFill>
                  </a:rPr>
                  <a:t>e,</a:t>
                </a:r>
                <a:r>
                  <a:rPr lang="en-US" spc="10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0" dirty="0">
                    <a:solidFill>
                      <a:schemeClr val="tx1"/>
                    </a:solidFill>
                  </a:rPr>
                  <a:t> </a:t>
                </a:r>
                <a:r>
                  <a:rPr lang="en-US" spc="-10" dirty="0">
                    <a:solidFill>
                      <a:schemeClr val="tx1"/>
                    </a:solidFill>
                  </a:rPr>
                  <a:t>ne</a:t>
                </a:r>
                <a:r>
                  <a:rPr lang="en-US" spc="-5" dirty="0">
                    <a:solidFill>
                      <a:schemeClr val="tx1"/>
                    </a:solidFill>
                  </a:rPr>
                  <a:t>t</a:t>
                </a:r>
                <a:r>
                  <a:rPr lang="en-US" spc="100" dirty="0">
                    <a:solidFill>
                      <a:schemeClr val="tx1"/>
                    </a:solidFill>
                  </a:rPr>
                  <a:t> </a:t>
                </a:r>
                <a:r>
                  <a:rPr lang="en-US" spc="-10" dirty="0">
                    <a:solidFill>
                      <a:schemeClr val="tx1"/>
                    </a:solidFill>
                  </a:rPr>
                  <a:t>12-hour APC</a:t>
                </a:r>
                <a:r>
                  <a:rPr lang="en-US" spc="-5" dirty="0">
                    <a:solidFill>
                      <a:schemeClr val="tx1"/>
                    </a:solidFill>
                  </a:rPr>
                  <a:t> </a:t>
                </a:r>
                <a:r>
                  <a:rPr lang="en-US" spc="-10" dirty="0">
                    <a:solidFill>
                      <a:schemeClr val="tx1"/>
                    </a:solidFill>
                  </a:rPr>
                  <a:t>energ</a:t>
                </a:r>
                <a:r>
                  <a:rPr lang="en-US" spc="-5" dirty="0">
                    <a:solidFill>
                      <a:schemeClr val="tx1"/>
                    </a:solidFill>
                  </a:rPr>
                  <a:t>y </a:t>
                </a:r>
                <a:r>
                  <a:rPr lang="en-US" spc="-10" dirty="0">
                    <a:solidFill>
                      <a:schemeClr val="tx1"/>
                    </a:solidFill>
                  </a:rPr>
                  <a:t>us</a:t>
                </a:r>
                <a:r>
                  <a:rPr lang="en-US" spc="-5" dirty="0">
                    <a:solidFill>
                      <a:schemeClr val="tx1"/>
                    </a:solidFill>
                  </a:rPr>
                  <a:t>e is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a:rPr lang="en-US" i="1" spc="-5">
                            <a:solidFill>
                              <a:schemeClr val="tx1"/>
                            </a:solidFill>
                            <a:latin typeface="Cambria Math" panose="02040503050406030204" pitchFamily="18" charset="0"/>
                            <a:cs typeface="Times New Roman"/>
                          </a:rPr>
                          <m:t>6</m:t>
                        </m:r>
                      </m:sub>
                      <m:sup>
                        <m:r>
                          <a:rPr lang="en-US" i="1" spc="-5">
                            <a:solidFill>
                              <a:schemeClr val="tx1"/>
                            </a:solidFill>
                            <a:latin typeface="Cambria Math" panose="02040503050406030204" pitchFamily="18" charset="0"/>
                            <a:cs typeface="Times New Roman"/>
                          </a:rPr>
                          <m:t>18</m:t>
                        </m:r>
                      </m:sup>
                      <m:e>
                        <m:r>
                          <a:rPr lang="en-US" i="1" spc="-5">
                            <a:solidFill>
                              <a:schemeClr val="tx1"/>
                            </a:solidFill>
                            <a:latin typeface="Cambria Math" panose="02040503050406030204" pitchFamily="18" charset="0"/>
                            <a:cs typeface="Times New Roman"/>
                          </a:rPr>
                          <m:t>𝐸</m:t>
                        </m:r>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𝑡</m:t>
                            </m:r>
                          </m:e>
                        </m:d>
                        <m:r>
                          <a:rPr lang="en-US" i="1" spc="-5">
                            <a:solidFill>
                              <a:schemeClr val="tx1"/>
                            </a:solidFill>
                            <a:latin typeface="Cambria Math" panose="02040503050406030204" pitchFamily="18" charset="0"/>
                            <a:cs typeface="Times New Roman"/>
                          </a:rPr>
                          <m:t>𝑑𝑡</m:t>
                        </m:r>
                        <m:r>
                          <a:rPr lang="en-US" i="1" spc="-5">
                            <a:solidFill>
                              <a:schemeClr val="tx1"/>
                            </a:solidFill>
                            <a:latin typeface="Cambria Math" panose="02040503050406030204" pitchFamily="18" charset="0"/>
                            <a:cs typeface="Times New Roman"/>
                          </a:rPr>
                          <m:t> </m:t>
                        </m:r>
                      </m:e>
                    </m:nary>
                    <m:r>
                      <m:rPr>
                        <m:nor/>
                      </m:rPr>
                      <a:rPr lang="en-US" spc="-25" dirty="0">
                        <a:solidFill>
                          <a:schemeClr val="tx1"/>
                        </a:solidFill>
                      </a:rPr>
                      <m:t>≈</m:t>
                    </m:r>
                    <m:r>
                      <m:rPr>
                        <m:nor/>
                      </m:rPr>
                      <a:rPr lang="en-US" spc="-40" dirty="0">
                        <a:solidFill>
                          <a:schemeClr val="tx1"/>
                        </a:solidFill>
                      </a:rPr>
                      <m:t> </m:t>
                    </m:r>
                    <m:r>
                      <m:rPr>
                        <m:nor/>
                      </m:rPr>
                      <a:rPr lang="en-US" spc="-5" dirty="0">
                        <a:solidFill>
                          <a:schemeClr val="tx1"/>
                        </a:solidFill>
                      </a:rPr>
                      <m:t>2.6 </m:t>
                    </m:r>
                    <m:r>
                      <m:rPr>
                        <m:nor/>
                      </m:rPr>
                      <a:rPr lang="en-US" spc="-5" dirty="0">
                        <a:solidFill>
                          <a:schemeClr val="tx1"/>
                        </a:solidFill>
                      </a:rPr>
                      <m:t>kilowatt</m:t>
                    </m:r>
                    <m:r>
                      <m:rPr>
                        <m:nor/>
                      </m:rPr>
                      <a:rPr lang="en-US" b="0" i="0" spc="-5" dirty="0" smtClean="0">
                        <a:solidFill>
                          <a:schemeClr val="tx1"/>
                        </a:solidFill>
                      </a:rPr>
                      <m:t>−</m:t>
                    </m:r>
                    <m:r>
                      <m:rPr>
                        <m:nor/>
                      </m:rPr>
                      <a:rPr lang="en-US" spc="-5" dirty="0">
                        <a:solidFill>
                          <a:schemeClr val="tx1"/>
                        </a:solidFill>
                      </a:rPr>
                      <m:t>hours</m:t>
                    </m:r>
                  </m:oMath>
                </a14:m>
                <a:r>
                  <a:rPr lang="en-US" dirty="0">
                    <a:solidFill>
                      <a:schemeClr val="tx1"/>
                    </a:solidFill>
                  </a:rPr>
                  <a:t>.</a:t>
                </a:r>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3065700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(16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solidFill>
                      <a:schemeClr val="tx1"/>
                    </a:solidFill>
                  </a:rPr>
                  <a:t>In</a:t>
                </a:r>
                <a:r>
                  <a:rPr lang="en-US" spc="-60" dirty="0">
                    <a:solidFill>
                      <a:schemeClr val="tx1"/>
                    </a:solidFill>
                  </a:rPr>
                  <a:t> </a:t>
                </a:r>
                <a:r>
                  <a:rPr lang="en-US" spc="-5" dirty="0">
                    <a:solidFill>
                      <a:schemeClr val="tx1"/>
                    </a:solidFill>
                  </a:rPr>
                  <a:t>the</a:t>
                </a:r>
                <a:r>
                  <a:rPr lang="en-US" spc="-55" dirty="0">
                    <a:solidFill>
                      <a:schemeClr val="tx1"/>
                    </a:solidFill>
                  </a:rPr>
                  <a:t> </a:t>
                </a:r>
                <a:r>
                  <a:rPr lang="en-US" spc="-5" dirty="0">
                    <a:solidFill>
                      <a:schemeClr val="tx1"/>
                    </a:solidFill>
                  </a:rPr>
                  <a:t>rest</a:t>
                </a:r>
                <a:r>
                  <a:rPr lang="en-US" spc="-6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spc="-5" dirty="0">
                    <a:solidFill>
                      <a:schemeClr val="tx1"/>
                    </a:solidFill>
                  </a:rPr>
                  <a:t>this</a:t>
                </a:r>
                <a:r>
                  <a:rPr lang="en-US" spc="-60" dirty="0">
                    <a:solidFill>
                      <a:schemeClr val="tx1"/>
                    </a:solidFill>
                  </a:rPr>
                  <a:t> </a:t>
                </a:r>
                <a:r>
                  <a:rPr lang="en-US" spc="-5" dirty="0">
                    <a:solidFill>
                      <a:schemeClr val="tx1"/>
                    </a:solidFill>
                  </a:rPr>
                  <a:t>section,</a:t>
                </a:r>
                <a:r>
                  <a:rPr lang="en-US" spc="-55" dirty="0">
                    <a:solidFill>
                      <a:schemeClr val="tx1"/>
                    </a:solidFill>
                  </a:rPr>
                  <a:t> </a:t>
                </a:r>
                <a:r>
                  <a:rPr lang="en-US" spc="-10" dirty="0">
                    <a:solidFill>
                      <a:schemeClr val="tx1"/>
                    </a:solidFill>
                  </a:rPr>
                  <a:t>we</a:t>
                </a:r>
                <a:r>
                  <a:rPr lang="en-US" spc="-55" dirty="0">
                    <a:solidFill>
                      <a:schemeClr val="tx1"/>
                    </a:solidFill>
                  </a:rPr>
                  <a:t> </a:t>
                </a:r>
                <a:r>
                  <a:rPr lang="en-US" spc="-5" dirty="0">
                    <a:solidFill>
                      <a:schemeClr val="tx1"/>
                    </a:solidFill>
                  </a:rPr>
                  <a:t>discuss</a:t>
                </a:r>
                <a:r>
                  <a:rPr lang="en-US" spc="-60" dirty="0">
                    <a:solidFill>
                      <a:schemeClr val="tx1"/>
                    </a:solidFill>
                  </a:rPr>
                  <a:t> </a:t>
                </a:r>
                <a:r>
                  <a:rPr lang="en-US" spc="-10" dirty="0">
                    <a:solidFill>
                      <a:schemeClr val="tx1"/>
                    </a:solidFill>
                  </a:rPr>
                  <a:t>some</a:t>
                </a:r>
                <a:r>
                  <a:rPr lang="en-US" spc="-60" dirty="0">
                    <a:solidFill>
                      <a:schemeClr val="tx1"/>
                    </a:solidFill>
                  </a:rPr>
                  <a:t> </a:t>
                </a:r>
                <a:r>
                  <a:rPr lang="en-US" spc="-5" dirty="0">
                    <a:solidFill>
                      <a:schemeClr val="tx1"/>
                    </a:solidFill>
                  </a:rPr>
                  <a:t>basic</a:t>
                </a:r>
                <a:r>
                  <a:rPr lang="en-US" spc="-55" dirty="0">
                    <a:solidFill>
                      <a:schemeClr val="tx1"/>
                    </a:solidFill>
                  </a:rPr>
                  <a:t> </a:t>
                </a:r>
                <a:r>
                  <a:rPr lang="en-US" spc="-5" dirty="0">
                    <a:solidFill>
                      <a:schemeClr val="tx1"/>
                    </a:solidFill>
                  </a:rPr>
                  <a:t>properties</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5" dirty="0">
                    <a:solidFill>
                      <a:schemeClr val="tx1"/>
                    </a:solidFill>
                  </a:rPr>
                  <a:t>definite</a:t>
                </a:r>
                <a:r>
                  <a:rPr lang="en-US" spc="-60" dirty="0">
                    <a:solidFill>
                      <a:schemeClr val="tx1"/>
                    </a:solidFill>
                  </a:rPr>
                  <a:t> </a:t>
                </a:r>
                <a:r>
                  <a:rPr lang="en-US" spc="-5" dirty="0">
                    <a:solidFill>
                      <a:schemeClr val="tx1"/>
                    </a:solidFill>
                  </a:rPr>
                  <a:t>integrals,</a:t>
                </a:r>
                <a:r>
                  <a:rPr lang="en-US" spc="-60" dirty="0">
                    <a:solidFill>
                      <a:schemeClr val="tx1"/>
                    </a:solidFill>
                  </a:rPr>
                  <a:t> </a:t>
                </a:r>
                <a:r>
                  <a:rPr lang="en-US" spc="-5" dirty="0">
                    <a:solidFill>
                      <a:schemeClr val="tx1"/>
                    </a:solidFill>
                  </a:rPr>
                  <a:t>beginning with the linearity properties.</a:t>
                </a:r>
                <a:endParaRPr lang="en-US" dirty="0">
                  <a:solidFill>
                    <a:schemeClr val="tx1"/>
                  </a:solidFill>
                </a:endParaRPr>
              </a:p>
              <a:p>
                <a:pPr marL="36900" indent="0">
                  <a:lnSpc>
                    <a:spcPct val="100000"/>
                  </a:lnSpc>
                  <a:buNone/>
                </a:pPr>
                <a:endParaRPr lang="en-US" b="1" dirty="0">
                  <a:solidFill>
                    <a:schemeClr val="tx1"/>
                  </a:solidFill>
                </a:endParaRPr>
              </a:p>
              <a:p>
                <a:pPr marL="36900" indent="0">
                  <a:lnSpc>
                    <a:spcPct val="100000"/>
                  </a:lnSpc>
                  <a:buNone/>
                </a:pPr>
                <a:r>
                  <a:rPr lang="en-US" b="1" u="sng" dirty="0">
                    <a:solidFill>
                      <a:schemeClr val="tx1"/>
                    </a:solidFill>
                  </a:rPr>
                  <a:t>THEOREM</a:t>
                </a:r>
                <a:r>
                  <a:rPr lang="en-US" b="1" dirty="0">
                    <a:solidFill>
                      <a:schemeClr val="tx1"/>
                    </a:solidFill>
                  </a:rPr>
                  <a:t>:</a:t>
                </a:r>
                <a:r>
                  <a:rPr lang="en-US" dirty="0">
                    <a:solidFill>
                      <a:schemeClr val="tx1"/>
                    </a:solidFill>
                  </a:rPr>
                  <a:t> </a:t>
                </a:r>
                <a:r>
                  <a:rPr lang="en-US" b="1" spc="-75" dirty="0">
                    <a:solidFill>
                      <a:schemeClr val="tx1"/>
                    </a:solidFill>
                  </a:rPr>
                  <a:t>Linearity</a:t>
                </a:r>
                <a:r>
                  <a:rPr lang="en-US" b="1" spc="5" dirty="0">
                    <a:solidFill>
                      <a:schemeClr val="tx1"/>
                    </a:solidFill>
                  </a:rPr>
                  <a:t> </a:t>
                </a:r>
                <a:r>
                  <a:rPr lang="en-US" b="1" spc="-85" dirty="0">
                    <a:solidFill>
                      <a:schemeClr val="tx1"/>
                    </a:solidFill>
                  </a:rPr>
                  <a:t>of</a:t>
                </a:r>
                <a:r>
                  <a:rPr lang="en-US" b="1" spc="5" dirty="0">
                    <a:solidFill>
                      <a:schemeClr val="tx1"/>
                    </a:solidFill>
                  </a:rPr>
                  <a:t> </a:t>
                </a:r>
                <a:r>
                  <a:rPr lang="en-US" b="1" spc="-80" dirty="0">
                    <a:solidFill>
                      <a:schemeClr val="tx1"/>
                    </a:solidFill>
                  </a:rPr>
                  <a:t>the</a:t>
                </a:r>
                <a:r>
                  <a:rPr lang="en-US" b="1" spc="5" dirty="0">
                    <a:solidFill>
                      <a:schemeClr val="tx1"/>
                    </a:solidFill>
                  </a:rPr>
                  <a:t> </a:t>
                </a:r>
                <a:r>
                  <a:rPr lang="en-US" b="1" spc="-75" dirty="0">
                    <a:solidFill>
                      <a:schemeClr val="tx1"/>
                    </a:solidFill>
                  </a:rPr>
                  <a:t>Definite</a:t>
                </a:r>
                <a:r>
                  <a:rPr lang="en-US" b="1" spc="5" dirty="0">
                    <a:solidFill>
                      <a:schemeClr val="tx1"/>
                    </a:solidFill>
                  </a:rPr>
                  <a:t> </a:t>
                </a:r>
                <a:r>
                  <a:rPr lang="en-US" b="1" spc="-60" dirty="0">
                    <a:solidFill>
                      <a:schemeClr val="tx1"/>
                    </a:solidFill>
                  </a:rPr>
                  <a:t>Integral    </a:t>
                </a:r>
                <a:r>
                  <a:rPr lang="en-US" spc="-5" dirty="0">
                    <a:solidFill>
                      <a:schemeClr val="tx1"/>
                    </a:solidFill>
                  </a:rPr>
                  <a:t>If </a:t>
                </a:r>
                <a:r>
                  <a:rPr lang="en-US" i="1" spc="-5" dirty="0">
                    <a:solidFill>
                      <a:schemeClr val="tx1"/>
                    </a:solidFill>
                  </a:rPr>
                  <a:t>f </a:t>
                </a:r>
                <a:r>
                  <a:rPr lang="en-US" spc="-10" dirty="0">
                    <a:solidFill>
                      <a:schemeClr val="tx1"/>
                    </a:solidFill>
                  </a:rPr>
                  <a:t>an</a:t>
                </a:r>
                <a:r>
                  <a:rPr lang="en-US" spc="-5" dirty="0">
                    <a:solidFill>
                      <a:schemeClr val="tx1"/>
                    </a:solidFill>
                  </a:rPr>
                  <a:t>d</a:t>
                </a:r>
                <a:r>
                  <a:rPr lang="en-US" spc="25" dirty="0">
                    <a:solidFill>
                      <a:schemeClr val="tx1"/>
                    </a:solidFill>
                  </a:rPr>
                  <a:t> </a:t>
                </a:r>
                <a:r>
                  <a:rPr lang="en-US" i="1" spc="-5" dirty="0">
                    <a:solidFill>
                      <a:schemeClr val="tx1"/>
                    </a:solidFill>
                  </a:rPr>
                  <a:t>g</a:t>
                </a:r>
                <a:r>
                  <a:rPr lang="en-US" i="1" spc="40" dirty="0">
                    <a:solidFill>
                      <a:schemeClr val="tx1"/>
                    </a:solidFill>
                  </a:rPr>
                  <a:t> </a:t>
                </a:r>
                <a:r>
                  <a:rPr lang="en-US" spc="-10" dirty="0">
                    <a:solidFill>
                      <a:schemeClr val="tx1"/>
                    </a:solidFill>
                  </a:rPr>
                  <a:t>ar</a:t>
                </a:r>
                <a:r>
                  <a:rPr lang="en-US" spc="-5" dirty="0">
                    <a:solidFill>
                      <a:schemeClr val="tx1"/>
                    </a:solidFill>
                  </a:rPr>
                  <a:t>e</a:t>
                </a:r>
                <a:r>
                  <a:rPr lang="en-US" spc="5" dirty="0">
                    <a:solidFill>
                      <a:schemeClr val="tx1"/>
                    </a:solidFill>
                  </a:rPr>
                  <a:t> </a:t>
                </a:r>
                <a:r>
                  <a:rPr lang="en-US" spc="-5" dirty="0">
                    <a:solidFill>
                      <a:schemeClr val="tx1"/>
                    </a:solidFill>
                  </a:rPr>
                  <a:t>i</a:t>
                </a:r>
                <a:r>
                  <a:rPr lang="en-US" spc="-10" dirty="0">
                    <a:solidFill>
                      <a:schemeClr val="tx1"/>
                    </a:solidFill>
                  </a:rPr>
                  <a:t>ntegrabl</a:t>
                </a:r>
                <a:r>
                  <a:rPr lang="en-US" spc="-5" dirty="0">
                    <a:solidFill>
                      <a:schemeClr val="tx1"/>
                    </a:solidFill>
                  </a:rPr>
                  <a:t>e</a:t>
                </a:r>
                <a:r>
                  <a:rPr lang="en-US" spc="5" dirty="0">
                    <a:solidFill>
                      <a:schemeClr val="tx1"/>
                    </a:solidFill>
                  </a:rPr>
                  <a:t> </a:t>
                </a:r>
                <a:r>
                  <a:rPr lang="en-US" spc="-10" dirty="0">
                    <a:solidFill>
                      <a:schemeClr val="tx1"/>
                    </a:solidFill>
                  </a:rPr>
                  <a:t>ove</a:t>
                </a:r>
                <a:r>
                  <a:rPr lang="en-US" spc="-5" dirty="0">
                    <a:solidFill>
                      <a:schemeClr val="tx1"/>
                    </a:solidFill>
                  </a:rPr>
                  <a:t>r</a:t>
                </a:r>
                <a:r>
                  <a:rPr lang="en-US" spc="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r>
                  <a:rPr lang="en-US" spc="-10" dirty="0">
                    <a:solidFill>
                      <a:schemeClr val="tx1"/>
                    </a:solidFill>
                  </a:rPr>
                  <a:t>the</a:t>
                </a:r>
                <a:r>
                  <a:rPr lang="en-US" spc="-5" dirty="0">
                    <a:solidFill>
                      <a:schemeClr val="tx1"/>
                    </a:solidFill>
                  </a:rPr>
                  <a:t>n </a:t>
                </a:r>
                <a:endParaRPr lang="en-US" spc="-5" dirty="0"/>
              </a:p>
              <a:p>
                <a:pPr marL="36900" indent="0">
                  <a:lnSpc>
                    <a:spcPct val="100000"/>
                  </a:lnSpc>
                  <a:buNone/>
                </a:pPr>
                <a:r>
                  <a:rPr lang="en-US" spc="-35" dirty="0">
                    <a:solidFill>
                      <a:schemeClr val="tx1"/>
                    </a:solidFill>
                  </a:rPr>
                  <a:t> </a:t>
                </a:r>
                <a:r>
                  <a:rPr lang="en-US" i="1" spc="-5" dirty="0">
                    <a:solidFill>
                      <a:schemeClr val="tx1"/>
                    </a:solidFill>
                  </a:rPr>
                  <a:t>f </a:t>
                </a:r>
                <a:r>
                  <a:rPr lang="en-US" spc="-25" dirty="0">
                    <a:solidFill>
                      <a:schemeClr val="tx1"/>
                    </a:solidFill>
                    <a:ea typeface="Cambria Math" panose="02040503050406030204" pitchFamily="18" charset="0"/>
                  </a:rPr>
                  <a:t>±</a:t>
                </a:r>
                <a:r>
                  <a:rPr lang="en-US" spc="-75" dirty="0">
                    <a:solidFill>
                      <a:schemeClr val="tx1"/>
                    </a:solidFill>
                  </a:rPr>
                  <a:t> </a:t>
                </a:r>
                <a:r>
                  <a:rPr lang="en-US" i="1" spc="-5" dirty="0">
                    <a:solidFill>
                      <a:schemeClr val="tx1"/>
                    </a:solidFill>
                  </a:rPr>
                  <a:t>g</a:t>
                </a:r>
                <a:r>
                  <a:rPr lang="en-US" i="1" spc="35" dirty="0">
                    <a:solidFill>
                      <a:schemeClr val="tx1"/>
                    </a:solidFill>
                  </a:rPr>
                  <a:t> </a:t>
                </a:r>
                <a:r>
                  <a:rPr lang="en-US" spc="-10" dirty="0">
                    <a:solidFill>
                      <a:schemeClr val="tx1"/>
                    </a:solidFill>
                  </a:rPr>
                  <a:t>an</a:t>
                </a:r>
                <a:r>
                  <a:rPr lang="en-US" spc="-5" dirty="0">
                    <a:solidFill>
                      <a:schemeClr val="tx1"/>
                    </a:solidFill>
                  </a:rPr>
                  <a:t>d </a:t>
                </a:r>
                <a:r>
                  <a:rPr lang="en-US" i="1" spc="175" dirty="0" err="1">
                    <a:solidFill>
                      <a:schemeClr val="tx1"/>
                    </a:solidFill>
                  </a:rPr>
                  <a:t>c</a:t>
                </a:r>
                <a:r>
                  <a:rPr lang="en-US" i="1" spc="-5" dirty="0" err="1">
                    <a:solidFill>
                      <a:schemeClr val="tx1"/>
                    </a:solidFill>
                  </a:rPr>
                  <a:t>f</a:t>
                </a:r>
                <a:r>
                  <a:rPr lang="en-US" i="1" spc="-5" dirty="0">
                    <a:solidFill>
                      <a:schemeClr val="tx1"/>
                    </a:solidFill>
                  </a:rPr>
                  <a:t> </a:t>
                </a:r>
                <a:r>
                  <a:rPr lang="en-US" spc="-10" dirty="0">
                    <a:solidFill>
                      <a:schemeClr val="tx1"/>
                    </a:solidFill>
                  </a:rPr>
                  <a:t>ar</a:t>
                </a:r>
                <a:r>
                  <a:rPr lang="en-US" spc="-5" dirty="0">
                    <a:solidFill>
                      <a:schemeClr val="tx1"/>
                    </a:solidFill>
                  </a:rPr>
                  <a:t>e i</a:t>
                </a:r>
                <a:r>
                  <a:rPr lang="en-US" spc="-10" dirty="0">
                    <a:solidFill>
                      <a:schemeClr val="tx1"/>
                    </a:solidFill>
                  </a:rPr>
                  <a:t>ntegrabl</a:t>
                </a:r>
                <a:r>
                  <a:rPr lang="en-US" spc="-5" dirty="0">
                    <a:solidFill>
                      <a:schemeClr val="tx1"/>
                    </a:solidFill>
                  </a:rPr>
                  <a:t>e </a:t>
                </a:r>
                <a:r>
                  <a:rPr lang="en-US" spc="-10" dirty="0">
                    <a:solidFill>
                      <a:schemeClr val="tx1"/>
                    </a:solidFill>
                  </a:rPr>
                  <a:t>(fo</a:t>
                </a:r>
                <a:r>
                  <a:rPr lang="en-US" spc="-5" dirty="0">
                    <a:solidFill>
                      <a:schemeClr val="tx1"/>
                    </a:solidFill>
                  </a:rPr>
                  <a:t>r </a:t>
                </a:r>
                <a:r>
                  <a:rPr lang="en-US" spc="-10" dirty="0">
                    <a:solidFill>
                      <a:schemeClr val="tx1"/>
                    </a:solidFill>
                  </a:rPr>
                  <a:t>an</a:t>
                </a:r>
                <a:r>
                  <a:rPr lang="en-US" spc="-5" dirty="0">
                    <a:solidFill>
                      <a:schemeClr val="tx1"/>
                    </a:solidFill>
                  </a:rPr>
                  <a:t>y </a:t>
                </a:r>
                <a:r>
                  <a:rPr lang="en-US" spc="-10" dirty="0">
                    <a:solidFill>
                      <a:schemeClr val="tx1"/>
                    </a:solidFill>
                  </a:rPr>
                  <a:t>constan</a:t>
                </a:r>
                <a:r>
                  <a:rPr lang="en-US" spc="-5" dirty="0">
                    <a:solidFill>
                      <a:schemeClr val="tx1"/>
                    </a:solidFill>
                  </a:rPr>
                  <a:t>t </a:t>
                </a:r>
                <a:r>
                  <a:rPr lang="en-US" i="1" spc="75" dirty="0">
                    <a:solidFill>
                      <a:schemeClr val="tx1"/>
                    </a:solidFill>
                  </a:rPr>
                  <a:t>c</a:t>
                </a:r>
                <a:r>
                  <a:rPr lang="en-US" spc="-5" dirty="0">
                    <a:solidFill>
                      <a:schemeClr val="tx1"/>
                    </a:solidFill>
                  </a:rPr>
                  <a:t>), and</a:t>
                </a:r>
              </a:p>
              <a:p>
                <a:pPr marL="36900" indent="0">
                  <a:lnSpc>
                    <a:spcPct val="100000"/>
                  </a:lnSpc>
                  <a:buNone/>
                </a:pPr>
                <a:endParaRPr lang="en-US" spc="-5" dirty="0">
                  <a:solidFill>
                    <a:schemeClr val="tx1"/>
                  </a:solidFill>
                </a:endParaRPr>
              </a:p>
              <a:p>
                <a:pPr marL="379800" indent="-342900">
                  <a:lnSpc>
                    <a:spcPct val="100000"/>
                  </a:lnSpc>
                </a:pP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d>
                          </m:e>
                        </m:d>
                        <m:r>
                          <a:rPr lang="en-US" b="0" i="1" smtClean="0">
                            <a:solidFill>
                              <a:schemeClr val="tx1"/>
                            </a:solidFill>
                            <a:latin typeface="Cambria Math" panose="02040503050406030204" pitchFamily="18" charset="0"/>
                            <a:ea typeface="Cambria Math" panose="02040503050406030204" pitchFamily="18" charset="0"/>
                            <a:cs typeface="Times New Roman"/>
                          </a:rPr>
                          <m:t>𝑑𝑥</m:t>
                        </m:r>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𝑎</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𝑏</m:t>
                            </m:r>
                          </m:sup>
                          <m:e>
                            <m:r>
                              <a:rPr lang="en-US" b="0" i="1" smtClean="0">
                                <a:solidFill>
                                  <a:schemeClr val="tx1"/>
                                </a:solidFill>
                                <a:latin typeface="Cambria Math" panose="02040503050406030204" pitchFamily="18" charset="0"/>
                                <a:ea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d>
                            <m:r>
                              <a:rPr lang="en-US" b="0" i="1" smtClean="0">
                                <a:solidFill>
                                  <a:schemeClr val="tx1"/>
                                </a:solidFill>
                                <a:latin typeface="Cambria Math" panose="02040503050406030204" pitchFamily="18" charset="0"/>
                                <a:ea typeface="Cambria Math" panose="02040503050406030204" pitchFamily="18" charset="0"/>
                                <a:cs typeface="Times New Roman"/>
                              </a:rPr>
                              <m:t>𝑑𝑥</m:t>
                            </m:r>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𝑎</m:t>
                                </m:r>
                              </m:sub>
                              <m:sup>
                                <m:r>
                                  <a:rPr lang="en-US" b="0" i="1" smtClean="0">
                                    <a:solidFill>
                                      <a:schemeClr val="tx1"/>
                                    </a:solidFill>
                                    <a:latin typeface="Cambria Math" panose="02040503050406030204" pitchFamily="18" charset="0"/>
                                    <a:ea typeface="Cambria Math" panose="02040503050406030204" pitchFamily="18" charset="0"/>
                                    <a:cs typeface="Times New Roman"/>
                                  </a:rPr>
                                  <m:t>𝑏</m:t>
                                </m:r>
                              </m:sup>
                              <m:e>
                                <m:r>
                                  <a:rPr lang="en-US" b="0" i="1" smtClean="0">
                                    <a:solidFill>
                                      <a:schemeClr val="tx1"/>
                                    </a:solidFill>
                                    <a:latin typeface="Cambria Math" panose="02040503050406030204" pitchFamily="18" charset="0"/>
                                    <a:ea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d>
                                <m:r>
                                  <a:rPr lang="en-US" b="0" i="1" smtClean="0">
                                    <a:solidFill>
                                      <a:schemeClr val="tx1"/>
                                    </a:solidFill>
                                    <a:latin typeface="Cambria Math" panose="02040503050406030204" pitchFamily="18" charset="0"/>
                                    <a:ea typeface="Cambria Math" panose="02040503050406030204" pitchFamily="18" charset="0"/>
                                    <a:cs typeface="Times New Roman"/>
                                  </a:rPr>
                                  <m:t>𝑑𝑥</m:t>
                                </m:r>
                              </m:e>
                            </m:nary>
                          </m:e>
                        </m:nary>
                      </m:e>
                    </m:nary>
                  </m:oMath>
                </a14:m>
                <a:r>
                  <a:rPr lang="en-US" dirty="0">
                    <a:solidFill>
                      <a:schemeClr val="tx1"/>
                    </a:solidFill>
                  </a:rPr>
                  <a:t> </a:t>
                </a:r>
              </a:p>
              <a:p>
                <a:pPr marL="379800" indent="-342900">
                  <a:lnSpc>
                    <a:spcPct val="100000"/>
                  </a:lnSpc>
                </a:pP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𝑐𝑓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e>
                        </m:d>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𝑐</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𝑑𝑥</m:t>
                            </m:r>
                          </m:e>
                        </m:nary>
                      </m:e>
                    </m:nary>
                  </m:oMath>
                </a14:m>
                <a:r>
                  <a:rPr lang="en-US" dirty="0">
                    <a:solidFill>
                      <a:schemeClr val="tx1"/>
                    </a:solidFill>
                  </a:rPr>
                  <a:t> </a:t>
                </a:r>
              </a:p>
              <a:p>
                <a:pPr marL="36900" indent="0">
                  <a:lnSpc>
                    <a:spcPct val="100000"/>
                  </a:lnSpc>
                  <a:buNone/>
                </a:pPr>
                <a:endParaRPr lang="en-US" b="1" u="sng"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286058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800" y="1371600"/>
            <a:ext cx="10657390" cy="4370567"/>
          </a:xfrm>
        </p:spPr>
        <p:txBody>
          <a:bodyPr>
            <a:noAutofit/>
          </a:bodyPr>
          <a:lstStyle/>
          <a:p>
            <a:pPr marL="0" indent="0" eaLnBrk="0" hangingPunct="0">
              <a:buNone/>
            </a:pPr>
            <a:r>
              <a:rPr lang="en-US" dirty="0"/>
              <a:t>To see why the second equation might be true in general, let’s consider the case where velocity changes over time but is constant on intervals. In other words, we assume that the object’s velocity changes abruptly from one interval to the next as in Figure 2. The distance traveled over each time interval is equal to the area of the rectangle above that interval, so the total distance traveled is the sum of the areas of the rectangles. In Figure 2, the distance traveled over [0, 8] s = 10 + 15 + 30 + 10 = 65 m.</a:t>
            </a:r>
          </a:p>
          <a:p>
            <a:pPr marL="36900" indent="0">
              <a:lnSpc>
                <a:spcPct val="100000"/>
              </a:lnSpc>
              <a:buNone/>
            </a:pPr>
            <a:endParaRPr lang="en-US" dirty="0">
              <a:latin typeface="Times New Roman"/>
              <a:cs typeface="Times New Roman"/>
            </a:endParaRPr>
          </a:p>
        </p:txBody>
      </p:sp>
      <p:pic>
        <p:nvPicPr>
          <p:cNvPr id="4" name="Picture 3" descr="A bar graph shows 4 small shaded rectangles with different heights. &#10;The horizontal axis t in seconds ranges from 0 to 8 in increments of 1 and the vertical axis v in meters per second ranges from 0 to 15 in increments of 5. The first bar ranges from t equals 0 to t equals 2, has a height of 5, and is labeled 10. The second bar ranges from t equals 2 to t equals 3, has a height of 15, and is labeled 15. The third bar ranges from t equals 3 to t equals 6, has a height of 10, and is labeled 30. The fourth bar ranges from t equals 6 to t equals 8, has a height of 5, and is labeled 10.">
            <a:extLst>
              <a:ext uri="{FF2B5EF4-FFF2-40B4-BE49-F238E27FC236}">
                <a16:creationId xmlns:a16="http://schemas.microsoft.com/office/drawing/2014/main" id="{8327239D-9983-4536-9128-7253EE299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904" y="3556883"/>
            <a:ext cx="7735181" cy="2706216"/>
          </a:xfrm>
          <a:prstGeom prst="rect">
            <a:avLst/>
          </a:prstGeom>
        </p:spPr>
      </p:pic>
    </p:spTree>
    <p:extLst>
      <p:ext uri="{BB962C8B-B14F-4D97-AF65-F5344CB8AC3E}">
        <p14:creationId xmlns:p14="http://schemas.microsoft.com/office/powerpoint/2010/main" val="2271284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(17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dirty="0"/>
                  <a:t>To see this, observe</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nary>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b="0" i="0"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b="0" i="1" smtClean="0">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a:p>
                <a:pPr marL="36900" indent="0">
                  <a:lnSpc>
                    <a:spcPct val="100000"/>
                  </a:lnSpc>
                  <a:buNone/>
                </a:pPr>
                <a:r>
                  <a:rPr lang="en-US" dirty="0"/>
                  <a:t>Using the Limit Laws yields</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𝑏</m:t>
                          </m:r>
                        </m:sup>
                        <m:e>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𝑓</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𝑥</m:t>
                                  </m:r>
                                </m:e>
                              </m:d>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𝑔</m:t>
                              </m:r>
                              <m:d>
                                <m:dPr>
                                  <m:ctrlPr>
                                    <a:rPr lang="en-US" i="1">
                                      <a:latin typeface="Cambria Math" panose="02040503050406030204" pitchFamily="18" charset="0"/>
                                      <a:ea typeface="Cambria Math" panose="02040503050406030204" pitchFamily="18" charset="0"/>
                                      <a:cs typeface="Times New Roman"/>
                                    </a:rPr>
                                  </m:ctrlPr>
                                </m:dPr>
                                <m:e>
                                  <m:r>
                                    <a:rPr lang="en-US" i="1">
                                      <a:latin typeface="Cambria Math" panose="02040503050406030204" pitchFamily="18" charset="0"/>
                                      <a:ea typeface="Cambria Math" panose="02040503050406030204" pitchFamily="18" charset="0"/>
                                      <a:cs typeface="Times New Roman"/>
                                    </a:rPr>
                                    <m:t>𝑥</m:t>
                                  </m:r>
                                </m:e>
                              </m:d>
                            </m:e>
                          </m:d>
                          <m:r>
                            <a:rPr lang="en-US" i="1">
                              <a:latin typeface="Cambria Math" panose="02040503050406030204" pitchFamily="18" charset="0"/>
                              <a:ea typeface="Cambria Math" panose="02040503050406030204" pitchFamily="18" charset="0"/>
                              <a:cs typeface="Times New Roman"/>
                            </a:rPr>
                            <m:t>𝑑𝑥</m:t>
                          </m:r>
                          <m:r>
                            <m:rPr>
                              <m:nor/>
                            </m:rPr>
                            <a:rPr lang="en-US" dirty="0"/>
                            <m:t> </m:t>
                          </m:r>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lim>
                          </m:limLow>
                        </m:fName>
                        <m:e>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𝐶</m:t>
                              </m:r>
                            </m:e>
                          </m:d>
                        </m:e>
                      </m:func>
                    </m:oMath>
                  </m:oMathPara>
                </a14:m>
                <a:endParaRPr lang="en-US" b="0" i="1" dirty="0">
                  <a:latin typeface="Cambria Math" panose="02040503050406030204" pitchFamily="18" charset="0"/>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𝑃</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lim>
                          </m:limLow>
                        </m:fName>
                        <m:e>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𝐶</m:t>
                              </m:r>
                            </m:e>
                          </m:d>
                        </m:e>
                      </m:func>
                      <m:r>
                        <a:rPr lang="en-US" b="0" i="0"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𝑃</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lim>
                          </m:limLow>
                        </m:fName>
                        <m:e>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𝐶</m:t>
                              </m:r>
                            </m:e>
                          </m:d>
                        </m:e>
                      </m:func>
                      <m:r>
                        <a:rPr lang="en-US" i="1">
                          <a:latin typeface="Cambria Math" panose="02040503050406030204" pitchFamily="18" charset="0"/>
                          <a:ea typeface="Cambria Math" panose="02040503050406030204" pitchFamily="18" charset="0"/>
                          <a:cs typeface="Times New Roman"/>
                        </a:rPr>
                        <m:t>=</m:t>
                      </m:r>
                      <m:nary>
                        <m:naryPr>
                          <m:ctrlPr>
                            <a:rPr lang="en-US" i="1">
                              <a:latin typeface="Cambria Math" panose="02040503050406030204" pitchFamily="18" charset="0"/>
                              <a:ea typeface="Cambria Math" panose="02040503050406030204" pitchFamily="18" charset="0"/>
                              <a:cs typeface="Times New Roman"/>
                            </a:rPr>
                          </m:ctrlPr>
                        </m:naryPr>
                        <m:sub>
                          <m:r>
                            <m:rPr>
                              <m:brk m:alnAt="23"/>
                            </m:rPr>
                            <a:rPr lang="en-US" i="1">
                              <a:latin typeface="Cambria Math" panose="02040503050406030204" pitchFamily="18" charset="0"/>
                              <a:ea typeface="Cambria Math" panose="02040503050406030204" pitchFamily="18" charset="0"/>
                              <a:cs typeface="Times New Roman"/>
                            </a:rPr>
                            <m:t>𝑎</m:t>
                          </m:r>
                        </m:sub>
                        <m:sup>
                          <m:r>
                            <a:rPr lang="en-US" i="1">
                              <a:latin typeface="Cambria Math" panose="02040503050406030204" pitchFamily="18" charset="0"/>
                              <a:ea typeface="Cambria Math" panose="02040503050406030204" pitchFamily="18" charset="0"/>
                              <a:cs typeface="Times New Roman"/>
                            </a:rPr>
                            <m:t>𝑏</m:t>
                          </m:r>
                        </m:sup>
                        <m:e>
                          <m:r>
                            <a:rPr lang="en-US" i="1">
                              <a:latin typeface="Cambria Math" panose="02040503050406030204" pitchFamily="18" charset="0"/>
                              <a:ea typeface="Cambria Math" panose="02040503050406030204" pitchFamily="18" charset="0"/>
                              <a:cs typeface="Times New Roman"/>
                            </a:rPr>
                            <m:t>𝑓</m:t>
                          </m:r>
                          <m:d>
                            <m:dPr>
                              <m:ctrlPr>
                                <a:rPr lang="en-US" i="1">
                                  <a:latin typeface="Cambria Math" panose="02040503050406030204" pitchFamily="18" charset="0"/>
                                  <a:ea typeface="Cambria Math" panose="02040503050406030204" pitchFamily="18" charset="0"/>
                                  <a:cs typeface="Times New Roman"/>
                                </a:rPr>
                              </m:ctrlPr>
                            </m:dPr>
                            <m:e>
                              <m:r>
                                <a:rPr lang="en-US" i="1">
                                  <a:latin typeface="Cambria Math" panose="02040503050406030204" pitchFamily="18" charset="0"/>
                                  <a:ea typeface="Cambria Math" panose="02040503050406030204" pitchFamily="18" charset="0"/>
                                  <a:cs typeface="Times New Roman"/>
                                </a:rPr>
                                <m:t>𝑥</m:t>
                              </m:r>
                            </m:e>
                          </m:d>
                          <m:r>
                            <a:rPr lang="en-US" i="1">
                              <a:latin typeface="Cambria Math" panose="02040503050406030204" pitchFamily="18" charset="0"/>
                              <a:ea typeface="Cambria Math" panose="02040503050406030204" pitchFamily="18" charset="0"/>
                              <a:cs typeface="Times New Roman"/>
                            </a:rPr>
                            <m:t>𝑑𝑥</m:t>
                          </m:r>
                          <m:r>
                            <a:rPr lang="en-US" b="0" i="1" smtClean="0">
                              <a:latin typeface="Cambria Math" panose="02040503050406030204" pitchFamily="18" charset="0"/>
                              <a:ea typeface="Cambria Math" panose="02040503050406030204" pitchFamily="18" charset="0"/>
                              <a:cs typeface="Times New Roman"/>
                            </a:rPr>
                            <m:t>+</m:t>
                          </m:r>
                          <m:nary>
                            <m:naryPr>
                              <m:ctrlPr>
                                <a:rPr lang="en-US" i="1">
                                  <a:latin typeface="Cambria Math" panose="02040503050406030204" pitchFamily="18" charset="0"/>
                                  <a:ea typeface="Cambria Math" panose="02040503050406030204" pitchFamily="18" charset="0"/>
                                  <a:cs typeface="Times New Roman"/>
                                </a:rPr>
                              </m:ctrlPr>
                            </m:naryPr>
                            <m:sub>
                              <m:r>
                                <m:rPr>
                                  <m:brk m:alnAt="23"/>
                                </m:rPr>
                                <a:rPr lang="en-US" i="1">
                                  <a:latin typeface="Cambria Math" panose="02040503050406030204" pitchFamily="18" charset="0"/>
                                  <a:ea typeface="Cambria Math" panose="02040503050406030204" pitchFamily="18" charset="0"/>
                                  <a:cs typeface="Times New Roman"/>
                                </a:rPr>
                                <m:t>𝑎</m:t>
                              </m:r>
                            </m:sub>
                            <m:sup>
                              <m:r>
                                <a:rPr lang="en-US" i="1">
                                  <a:latin typeface="Cambria Math" panose="02040503050406030204" pitchFamily="18" charset="0"/>
                                  <a:ea typeface="Cambria Math" panose="02040503050406030204" pitchFamily="18" charset="0"/>
                                  <a:cs typeface="Times New Roman"/>
                                </a:rPr>
                                <m:t>𝑏</m:t>
                              </m:r>
                            </m:sup>
                            <m:e>
                              <m:r>
                                <a:rPr lang="en-US" i="1">
                                  <a:latin typeface="Cambria Math" panose="02040503050406030204" pitchFamily="18" charset="0"/>
                                  <a:ea typeface="Cambria Math" panose="02040503050406030204" pitchFamily="18" charset="0"/>
                                  <a:cs typeface="Times New Roman"/>
                                </a:rPr>
                                <m:t>𝑔</m:t>
                              </m:r>
                              <m:d>
                                <m:dPr>
                                  <m:ctrlPr>
                                    <a:rPr lang="en-US" i="1">
                                      <a:latin typeface="Cambria Math" panose="02040503050406030204" pitchFamily="18" charset="0"/>
                                      <a:ea typeface="Cambria Math" panose="02040503050406030204" pitchFamily="18" charset="0"/>
                                      <a:cs typeface="Times New Roman"/>
                                    </a:rPr>
                                  </m:ctrlPr>
                                </m:dPr>
                                <m:e>
                                  <m:r>
                                    <a:rPr lang="en-US" i="1">
                                      <a:latin typeface="Cambria Math" panose="02040503050406030204" pitchFamily="18" charset="0"/>
                                      <a:ea typeface="Cambria Math" panose="02040503050406030204" pitchFamily="18" charset="0"/>
                                      <a:cs typeface="Times New Roman"/>
                                    </a:rPr>
                                    <m:t>𝑥</m:t>
                                  </m:r>
                                </m:e>
                              </m:d>
                              <m:r>
                                <a:rPr lang="en-US" i="1">
                                  <a:latin typeface="Cambria Math" panose="02040503050406030204" pitchFamily="18" charset="0"/>
                                  <a:ea typeface="Cambria Math" panose="02040503050406030204" pitchFamily="18" charset="0"/>
                                  <a:cs typeface="Times New Roman"/>
                                </a:rPr>
                                <m:t>𝑑𝑥</m:t>
                              </m:r>
                            </m:e>
                          </m:nary>
                        </m:e>
                      </m:nary>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273814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(18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 </a:t>
                </a:r>
                <a:endParaRPr lang="en-US" b="1" u="sng"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0" smtClean="0">
                              <a:latin typeface="Cambria Math" panose="02040503050406030204" pitchFamily="18" charset="0"/>
                            </a:rPr>
                            <m:t>0</m:t>
                          </m:r>
                        </m:sub>
                        <m:sup>
                          <m:r>
                            <a:rPr lang="en-US" b="0" i="0" smtClean="0">
                              <a:latin typeface="Cambria Math" panose="02040503050406030204" pitchFamily="18" charset="0"/>
                            </a:rPr>
                            <m:t>3</m:t>
                          </m:r>
                        </m:sup>
                        <m:e>
                          <m:d>
                            <m:dPr>
                              <m:ctrlPr>
                                <a:rPr lang="en-US" b="0" i="1" smtClean="0">
                                  <a:latin typeface="Cambria Math" panose="02040503050406030204" pitchFamily="18" charset="0"/>
                                </a:rPr>
                              </m:ctrlPr>
                            </m:dPr>
                            <m:e>
                              <m:r>
                                <a:rPr lang="en-US" b="0" i="0"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−7</m:t>
                              </m:r>
                            </m:e>
                          </m:d>
                          <m:r>
                            <a:rPr lang="en-US" b="0" i="1" smtClean="0">
                              <a:latin typeface="Cambria Math" panose="02040503050406030204" pitchFamily="18" charset="0"/>
                            </a:rPr>
                            <m:t>𝑑𝑥</m:t>
                          </m:r>
                        </m:e>
                      </m:nary>
                      <m:r>
                        <a:rPr lang="en-US" b="0" i="0" smtClean="0">
                          <a:latin typeface="Cambria Math" panose="02040503050406030204" pitchFamily="18" charset="0"/>
                        </a:rPr>
                        <m:t>=2</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3</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𝑑𝑥</m:t>
                          </m:r>
                        </m:e>
                      </m:nary>
                      <m:r>
                        <a:rPr lang="en-US" b="0" i="1" smtClean="0">
                          <a:latin typeface="Cambria Math" panose="02040503050406030204" pitchFamily="18" charset="0"/>
                        </a:rPr>
                        <m:t>−3</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3</m:t>
                          </m:r>
                        </m:sup>
                        <m:e>
                          <m:r>
                            <a:rPr lang="en-US" b="0" i="1" smtClean="0">
                              <a:latin typeface="Cambria Math" panose="02040503050406030204" pitchFamily="18" charset="0"/>
                            </a:rPr>
                            <m:t>𝑥</m:t>
                          </m:r>
                        </m:e>
                      </m:nary>
                      <m:r>
                        <a:rPr lang="en-US" b="0" i="1" smtClean="0">
                          <a:latin typeface="Cambria Math" panose="02040503050406030204" pitchFamily="18" charset="0"/>
                        </a:rPr>
                        <m:t>𝑑𝑥</m:t>
                      </m:r>
                      <m:r>
                        <a:rPr lang="en-US" b="0" i="1" smtClean="0">
                          <a:latin typeface="Cambria Math" panose="02040503050406030204" pitchFamily="18" charset="0"/>
                        </a:rPr>
                        <m:t>−7</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3</m:t>
                          </m:r>
                        </m:sup>
                        <m:e>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𝑑𝑥</m:t>
                          </m:r>
                        </m:e>
                      </m:nary>
                    </m:oMath>
                  </m:oMathPara>
                </a14:m>
                <a:endParaRPr lang="en-US" b="0" i="1" dirty="0">
                  <a:latin typeface="Cambria Math" panose="02040503050406030204" pitchFamily="18" charset="0"/>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3</m:t>
                              </m:r>
                            </m:sup>
                          </m:sSup>
                        </m:num>
                        <m:den>
                          <m:r>
                            <a:rPr lang="en-US" b="0" i="1" smtClean="0">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ea typeface="Cambria Math" panose="02040503050406030204" pitchFamily="18" charset="0"/>
                        </a:rPr>
                        <m:t>−3∙</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−7∙3=−</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33</m:t>
                          </m:r>
                        </m:num>
                        <m:den>
                          <m:r>
                            <a:rPr lang="en-US" b="0" i="1" smtClean="0">
                              <a:latin typeface="Cambria Math" panose="02040503050406030204" pitchFamily="18" charset="0"/>
                              <a:ea typeface="Cambria Math" panose="02040503050406030204" pitchFamily="18" charset="0"/>
                            </a:rPr>
                            <m:t>2</m:t>
                          </m:r>
                        </m:den>
                      </m:f>
                    </m:oMath>
                  </m:oMathPara>
                </a14:m>
                <a:endParaRPr lang="en-US" b="0"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1775247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(19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tabLst>
                    <a:tab pos="2763520" algn="l"/>
                  </a:tabLst>
                </a:pPr>
                <a:r>
                  <a:rPr lang="en-US" spc="-15" dirty="0">
                    <a:solidFill>
                      <a:schemeClr val="tx1"/>
                    </a:solidFill>
                  </a:rPr>
                  <a:t>S</a:t>
                </a:r>
                <a:r>
                  <a:rPr lang="en-US" spc="-5" dirty="0">
                    <a:solidFill>
                      <a:schemeClr val="tx1"/>
                    </a:solidFill>
                  </a:rPr>
                  <a:t>o</a:t>
                </a:r>
                <a:r>
                  <a:rPr lang="en-US" spc="114" dirty="0">
                    <a:solidFill>
                      <a:schemeClr val="tx1"/>
                    </a:solidFill>
                  </a:rPr>
                  <a:t> </a:t>
                </a:r>
                <a:r>
                  <a:rPr lang="en-US" spc="-10" dirty="0">
                    <a:solidFill>
                      <a:schemeClr val="tx1"/>
                    </a:solidFill>
                  </a:rPr>
                  <a:t>fa</a:t>
                </a:r>
                <a:r>
                  <a:rPr lang="en-US" spc="-5" dirty="0">
                    <a:solidFill>
                      <a:schemeClr val="tx1"/>
                    </a:solidFill>
                  </a:rPr>
                  <a:t>r,</a:t>
                </a:r>
                <a:r>
                  <a:rPr lang="en-US" spc="110" dirty="0">
                    <a:solidFill>
                      <a:schemeClr val="tx1"/>
                    </a:solidFill>
                  </a:rPr>
                  <a:t> </a:t>
                </a:r>
                <a:r>
                  <a:rPr lang="en-US" spc="-15" dirty="0">
                    <a:solidFill>
                      <a:schemeClr val="tx1"/>
                    </a:solidFill>
                  </a:rPr>
                  <a:t>w</a:t>
                </a:r>
                <a:r>
                  <a:rPr lang="en-US" spc="-5" dirty="0">
                    <a:solidFill>
                      <a:schemeClr val="tx1"/>
                    </a:solidFill>
                  </a:rPr>
                  <a:t>e</a:t>
                </a:r>
                <a:r>
                  <a:rPr lang="en-US" spc="114" dirty="0">
                    <a:solidFill>
                      <a:schemeClr val="tx1"/>
                    </a:solidFill>
                  </a:rPr>
                  <a:t> </a:t>
                </a:r>
                <a:r>
                  <a:rPr lang="en-US" spc="-10" dirty="0">
                    <a:solidFill>
                      <a:schemeClr val="tx1"/>
                    </a:solidFill>
                  </a:rPr>
                  <a:t>hav</a:t>
                </a:r>
                <a:r>
                  <a:rPr lang="en-US" spc="-5" dirty="0">
                    <a:solidFill>
                      <a:schemeClr val="tx1"/>
                    </a:solidFill>
                  </a:rPr>
                  <a:t>e</a:t>
                </a:r>
                <a:r>
                  <a:rPr lang="en-US" spc="114" dirty="0">
                    <a:solidFill>
                      <a:schemeClr val="tx1"/>
                    </a:solidFill>
                  </a:rPr>
                  <a:t> </a:t>
                </a:r>
                <a:r>
                  <a:rPr lang="en-US" spc="-10" dirty="0">
                    <a:solidFill>
                      <a:schemeClr val="tx1"/>
                    </a:solidFill>
                  </a:rPr>
                  <a:t>use</a:t>
                </a:r>
                <a:r>
                  <a:rPr lang="en-US" spc="-5" dirty="0">
                    <a:solidFill>
                      <a:schemeClr val="tx1"/>
                    </a:solidFill>
                  </a:rPr>
                  <a:t>d</a:t>
                </a:r>
                <a:r>
                  <a:rPr lang="en-US" spc="114"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spc="-10" dirty="0">
                    <a:solidFill>
                      <a:schemeClr val="tx1"/>
                    </a:solidFill>
                  </a:rPr>
                  <a:t>notatio</a:t>
                </a:r>
                <a:r>
                  <a:rPr lang="en-US" spc="-5" dirty="0">
                    <a:solidFill>
                      <a:schemeClr val="tx1"/>
                    </a:solidFill>
                  </a:rPr>
                  <a:t>n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b="0" i="0" spc="-165" dirty="0" smtClean="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a14:m>
                <a:r>
                  <a:rPr lang="en-US" spc="-5" dirty="0">
                    <a:solidFill>
                      <a:schemeClr val="tx1"/>
                    </a:solidFill>
                  </a:rPr>
                  <a:t> with</a:t>
                </a:r>
                <a:r>
                  <a:rPr lang="en-US" spc="114" dirty="0">
                    <a:solidFill>
                      <a:schemeClr val="tx1"/>
                    </a:solidFill>
                  </a:rPr>
                  <a:t> </a:t>
                </a:r>
                <a:r>
                  <a:rPr lang="en-US" spc="-5" dirty="0">
                    <a:solidFill>
                      <a:schemeClr val="tx1"/>
                    </a:solidFill>
                  </a:rPr>
                  <a:t>the</a:t>
                </a:r>
                <a:r>
                  <a:rPr lang="en-US" spc="114" dirty="0">
                    <a:solidFill>
                      <a:schemeClr val="tx1"/>
                    </a:solidFill>
                  </a:rPr>
                  <a:t> </a:t>
                </a:r>
                <a:r>
                  <a:rPr lang="en-US" spc="-5" dirty="0">
                    <a:solidFill>
                      <a:schemeClr val="tx1"/>
                    </a:solidFill>
                  </a:rPr>
                  <a:t>understanding</a:t>
                </a:r>
                <a:r>
                  <a:rPr lang="en-US" spc="114" dirty="0">
                    <a:solidFill>
                      <a:schemeClr val="tx1"/>
                    </a:solidFill>
                  </a:rPr>
                  <a:t> </a:t>
                </a:r>
                <a:r>
                  <a:rPr lang="en-US" spc="-5" dirty="0">
                    <a:solidFill>
                      <a:schemeClr val="tx1"/>
                    </a:solidFill>
                  </a:rPr>
                  <a:t>that</a:t>
                </a:r>
                <a:r>
                  <a:rPr lang="en-US" spc="110" dirty="0">
                    <a:solidFill>
                      <a:schemeClr val="tx1"/>
                    </a:solidFill>
                  </a:rPr>
                  <a:t> </a:t>
                </a:r>
                <a:r>
                  <a:rPr lang="en-US" i="1" spc="-5" dirty="0">
                    <a:solidFill>
                      <a:schemeClr val="tx1"/>
                    </a:solidFill>
                  </a:rPr>
                  <a:t>a</a:t>
                </a:r>
                <a:r>
                  <a:rPr lang="en-US" i="1" spc="70" dirty="0">
                    <a:solidFill>
                      <a:schemeClr val="tx1"/>
                    </a:solidFill>
                  </a:rPr>
                  <a:t> </a:t>
                </a:r>
                <a:r>
                  <a:rPr lang="en-US" i="1" spc="85" dirty="0">
                    <a:solidFill>
                      <a:schemeClr val="tx1"/>
                    </a:solidFill>
                  </a:rPr>
                  <a:t>&lt; </a:t>
                </a:r>
                <a:r>
                  <a:rPr lang="en-US" i="1" spc="5" dirty="0">
                    <a:solidFill>
                      <a:schemeClr val="tx1"/>
                    </a:solidFill>
                  </a:rPr>
                  <a:t>b. </a:t>
                </a:r>
                <a:r>
                  <a:rPr lang="en-US" spc="-15" dirty="0">
                    <a:solidFill>
                      <a:schemeClr val="tx1"/>
                    </a:solidFill>
                  </a:rPr>
                  <a:t>Ca</a:t>
                </a:r>
                <a:r>
                  <a:rPr lang="en-US" spc="-5" dirty="0">
                    <a:solidFill>
                      <a:schemeClr val="tx1"/>
                    </a:solidFill>
                  </a:rPr>
                  <a:t>n</a:t>
                </a:r>
                <a:r>
                  <a:rPr lang="en-US" spc="-10" dirty="0">
                    <a:solidFill>
                      <a:schemeClr val="tx1"/>
                    </a:solidFill>
                  </a:rPr>
                  <a:t> </a:t>
                </a:r>
                <a:r>
                  <a:rPr lang="en-US" spc="-15" dirty="0">
                    <a:solidFill>
                      <a:schemeClr val="tx1"/>
                    </a:solidFill>
                  </a:rPr>
                  <a:t>w</a:t>
                </a:r>
                <a:r>
                  <a:rPr lang="en-US" spc="-5" dirty="0">
                    <a:solidFill>
                      <a:schemeClr val="tx1"/>
                    </a:solidFill>
                  </a:rPr>
                  <a:t>e</a:t>
                </a:r>
                <a:r>
                  <a:rPr lang="en-US" spc="-15" dirty="0">
                    <a:solidFill>
                      <a:schemeClr val="tx1"/>
                    </a:solidFill>
                  </a:rPr>
                  <a:t> mak</a:t>
                </a:r>
                <a:r>
                  <a:rPr lang="en-US" spc="-5" dirty="0">
                    <a:solidFill>
                      <a:schemeClr val="tx1"/>
                    </a:solidFill>
                  </a:rPr>
                  <a:t>e</a:t>
                </a:r>
                <a:r>
                  <a:rPr lang="en-US" spc="-10" dirty="0">
                    <a:solidFill>
                      <a:schemeClr val="tx1"/>
                    </a:solidFill>
                  </a:rPr>
                  <a:t> sens</a:t>
                </a:r>
                <a:r>
                  <a:rPr lang="en-US" spc="-5" dirty="0">
                    <a:solidFill>
                      <a:schemeClr val="tx1"/>
                    </a:solidFill>
                  </a:rPr>
                  <a:t>e</a:t>
                </a:r>
                <a:r>
                  <a:rPr lang="en-US" spc="-10" dirty="0">
                    <a:solidFill>
                      <a:schemeClr val="tx1"/>
                    </a:solidFill>
                  </a:rPr>
                  <a:t> o</a:t>
                </a:r>
                <a:r>
                  <a:rPr lang="en-US" spc="-5" dirty="0">
                    <a:solidFill>
                      <a:schemeClr val="tx1"/>
                    </a:solidFill>
                  </a:rPr>
                  <a:t>f</a:t>
                </a:r>
                <a:r>
                  <a:rPr lang="en-US" spc="-10" dirty="0">
                    <a:solidFill>
                      <a:schemeClr val="tx1"/>
                    </a:solidFill>
                  </a:rPr>
                  <a:t> an</a:t>
                </a:r>
                <a:r>
                  <a:rPr lang="en-US" spc="-5" dirty="0">
                    <a:solidFill>
                      <a:schemeClr val="tx1"/>
                    </a:solidFill>
                  </a:rPr>
                  <a:t>d</a:t>
                </a:r>
                <a:r>
                  <a:rPr lang="en-US" spc="-10" dirty="0">
                    <a:solidFill>
                      <a:schemeClr val="tx1"/>
                    </a:solidFill>
                  </a:rPr>
                  <a:t> comput</a:t>
                </a:r>
                <a:r>
                  <a:rPr lang="en-US" spc="-5" dirty="0">
                    <a:solidFill>
                      <a:schemeClr val="tx1"/>
                    </a:solidFill>
                  </a:rPr>
                  <a:t>e</a:t>
                </a:r>
                <a:r>
                  <a:rPr lang="en-US" spc="-10" dirty="0">
                    <a:solidFill>
                      <a:schemeClr val="tx1"/>
                    </a:solidFill>
                  </a:rPr>
                  <a:t> </a:t>
                </a:r>
                <a:r>
                  <a:rPr lang="en-US" spc="-5" dirty="0">
                    <a:solidFill>
                      <a:schemeClr val="tx1"/>
                    </a:solidFill>
                  </a:rPr>
                  <a:t>i</a:t>
                </a:r>
                <a:r>
                  <a:rPr lang="en-US" spc="-10" dirty="0">
                    <a:solidFill>
                      <a:schemeClr val="tx1"/>
                    </a:solidFill>
                  </a:rPr>
                  <a:t>ntegral</a:t>
                </a:r>
                <a:r>
                  <a:rPr lang="en-US" spc="-5" dirty="0">
                    <a:solidFill>
                      <a:schemeClr val="tx1"/>
                    </a:solidFill>
                  </a:rPr>
                  <a:t>s</a:t>
                </a:r>
                <a:r>
                  <a:rPr lang="en-US" spc="-10" dirty="0">
                    <a:solidFill>
                      <a:schemeClr val="tx1"/>
                    </a:solidFill>
                  </a:rPr>
                  <a:t> such as</a:t>
                </a:r>
                <a:r>
                  <a:rPr lang="en-US" spc="-5" dirty="0">
                    <a:solidFill>
                      <a:schemeClr val="tx1"/>
                    </a:solidFill>
                  </a:rPr>
                  <a:t>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a:rPr lang="en-US" b="0" i="1" spc="-5" smtClean="0">
                            <a:solidFill>
                              <a:schemeClr val="tx1"/>
                            </a:solidFill>
                            <a:latin typeface="Cambria Math" panose="02040503050406030204" pitchFamily="18" charset="0"/>
                            <a:cs typeface="Times New Roman"/>
                          </a:rPr>
                          <m:t>5</m:t>
                        </m:r>
                      </m:sub>
                      <m:sup>
                        <m:r>
                          <a:rPr lang="en-US" b="0" i="1" spc="-5" smtClean="0">
                            <a:solidFill>
                              <a:schemeClr val="tx1"/>
                            </a:solidFill>
                            <a:latin typeface="Cambria Math" panose="02040503050406030204" pitchFamily="18" charset="0"/>
                            <a:cs typeface="Times New Roman"/>
                          </a:rPr>
                          <m:t>1</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a14:m>
                <a:r>
                  <a:rPr lang="en-US" b="1" dirty="0">
                    <a:solidFill>
                      <a:schemeClr val="tx1"/>
                    </a:solidFill>
                  </a:rPr>
                  <a:t>? </a:t>
                </a:r>
                <a:r>
                  <a:rPr lang="en-US" spc="-15" dirty="0">
                    <a:solidFill>
                      <a:schemeClr val="tx1"/>
                    </a:solidFill>
                  </a:rPr>
                  <a:t>Th</a:t>
                </a:r>
                <a:r>
                  <a:rPr lang="en-US" spc="-5" dirty="0">
                    <a:solidFill>
                      <a:schemeClr val="tx1"/>
                    </a:solidFill>
                  </a:rPr>
                  <a:t>e</a:t>
                </a:r>
                <a:r>
                  <a:rPr lang="en-US" spc="-10" dirty="0">
                    <a:solidFill>
                      <a:schemeClr val="tx1"/>
                    </a:solidFill>
                  </a:rPr>
                  <a:t> answe</a:t>
                </a:r>
                <a:r>
                  <a:rPr lang="en-US" spc="-5" dirty="0">
                    <a:solidFill>
                      <a:schemeClr val="tx1"/>
                    </a:solidFill>
                  </a:rPr>
                  <a:t>r</a:t>
                </a:r>
                <a:r>
                  <a:rPr lang="en-US" spc="-10" dirty="0">
                    <a:solidFill>
                      <a:schemeClr val="tx1"/>
                    </a:solidFill>
                  </a:rPr>
                  <a:t> </a:t>
                </a:r>
                <a:r>
                  <a:rPr lang="en-US" spc="-5" dirty="0">
                    <a:solidFill>
                      <a:schemeClr val="tx1"/>
                    </a:solidFill>
                  </a:rPr>
                  <a:t>is</a:t>
                </a:r>
                <a:r>
                  <a:rPr lang="en-US" spc="-10" dirty="0">
                    <a:solidFill>
                      <a:schemeClr val="tx1"/>
                    </a:solidFill>
                  </a:rPr>
                  <a:t> yes</a:t>
                </a:r>
                <a:r>
                  <a:rPr lang="en-US" spc="-5" dirty="0">
                    <a:solidFill>
                      <a:schemeClr val="tx1"/>
                    </a:solidFill>
                  </a:rPr>
                  <a:t>.</a:t>
                </a:r>
                <a:r>
                  <a:rPr lang="en-US" spc="-10" dirty="0">
                    <a:solidFill>
                      <a:schemeClr val="tx1"/>
                    </a:solidFill>
                  </a:rPr>
                  <a:t> </a:t>
                </a:r>
                <a:r>
                  <a:rPr lang="en-US" spc="-15" dirty="0">
                    <a:solidFill>
                      <a:schemeClr val="tx1"/>
                    </a:solidFill>
                  </a:rPr>
                  <a:t>T</a:t>
                </a:r>
                <a:r>
                  <a:rPr lang="en-US" spc="-5" dirty="0">
                    <a:solidFill>
                      <a:schemeClr val="tx1"/>
                    </a:solidFill>
                  </a:rPr>
                  <a:t>o</a:t>
                </a:r>
                <a:r>
                  <a:rPr lang="en-US" spc="-10" dirty="0">
                    <a:solidFill>
                      <a:schemeClr val="tx1"/>
                    </a:solidFill>
                  </a:rPr>
                  <a:t> d</a:t>
                </a:r>
                <a:r>
                  <a:rPr lang="en-US" spc="-5" dirty="0">
                    <a:solidFill>
                      <a:schemeClr val="tx1"/>
                    </a:solidFill>
                  </a:rPr>
                  <a:t>o</a:t>
                </a:r>
                <a:r>
                  <a:rPr lang="en-US" dirty="0"/>
                  <a:t> </a:t>
                </a:r>
                <a:r>
                  <a:rPr lang="en-US" spc="-10" dirty="0">
                    <a:solidFill>
                      <a:schemeClr val="tx1"/>
                    </a:solidFill>
                  </a:rPr>
                  <a:t>s</a:t>
                </a:r>
                <a:r>
                  <a:rPr lang="en-US" spc="-5" dirty="0">
                    <a:solidFill>
                      <a:schemeClr val="tx1"/>
                    </a:solidFill>
                  </a:rPr>
                  <a:t>o</a:t>
                </a:r>
                <a:r>
                  <a:rPr lang="en-US" spc="40" dirty="0">
                    <a:solidFill>
                      <a:schemeClr val="tx1"/>
                    </a:solidFill>
                  </a:rPr>
                  <a:t> </a:t>
                </a:r>
                <a:r>
                  <a:rPr lang="en-US" spc="-10" dirty="0">
                    <a:solidFill>
                      <a:schemeClr val="tx1"/>
                    </a:solidFill>
                  </a:rPr>
                  <a:t>rigorousl</a:t>
                </a:r>
                <a:r>
                  <a:rPr lang="en-US" spc="-5" dirty="0">
                    <a:solidFill>
                      <a:schemeClr val="tx1"/>
                    </a:solidFill>
                  </a:rPr>
                  <a:t>y</a:t>
                </a:r>
                <a:r>
                  <a:rPr lang="en-US" spc="40" dirty="0">
                    <a:solidFill>
                      <a:schemeClr val="tx1"/>
                    </a:solidFill>
                  </a:rPr>
                  <a:t> </a:t>
                </a:r>
                <a:r>
                  <a:rPr lang="en-US" spc="-10" dirty="0">
                    <a:solidFill>
                      <a:schemeClr val="tx1"/>
                    </a:solidFill>
                  </a:rPr>
                  <a:t>involve</a:t>
                </a:r>
                <a:r>
                  <a:rPr lang="en-US" spc="-5" dirty="0">
                    <a:solidFill>
                      <a:schemeClr val="tx1"/>
                    </a:solidFill>
                  </a:rPr>
                  <a:t>s</a:t>
                </a:r>
                <a:r>
                  <a:rPr lang="en-US" spc="40" dirty="0">
                    <a:solidFill>
                      <a:schemeClr val="tx1"/>
                    </a:solidFill>
                  </a:rPr>
                  <a:t> </a:t>
                </a:r>
                <a:r>
                  <a:rPr lang="en-US" spc="-10" dirty="0">
                    <a:solidFill>
                      <a:schemeClr val="tx1"/>
                    </a:solidFill>
                  </a:rPr>
                  <a:t>expandin</a:t>
                </a:r>
                <a:r>
                  <a:rPr lang="en-US" spc="-5" dirty="0">
                    <a:solidFill>
                      <a:schemeClr val="tx1"/>
                    </a:solidFill>
                  </a:rPr>
                  <a:t>g</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i</a:t>
                </a:r>
                <a:r>
                  <a:rPr lang="en-US" spc="-10" dirty="0">
                    <a:solidFill>
                      <a:schemeClr val="tx1"/>
                    </a:solidFill>
                  </a:rPr>
                  <a:t>de</a:t>
                </a:r>
                <a:r>
                  <a:rPr lang="en-US" spc="-5" dirty="0">
                    <a:solidFill>
                      <a:schemeClr val="tx1"/>
                    </a:solidFill>
                  </a:rPr>
                  <a:t>a</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5" dirty="0">
                    <a:solidFill>
                      <a:schemeClr val="tx1"/>
                    </a:solidFill>
                  </a:rPr>
                  <a:t>Rieman</a:t>
                </a:r>
                <a:r>
                  <a:rPr lang="en-US" spc="-5" dirty="0">
                    <a:solidFill>
                      <a:schemeClr val="tx1"/>
                    </a:solidFill>
                  </a:rPr>
                  <a:t>n</a:t>
                </a:r>
                <a:r>
                  <a:rPr lang="en-US" spc="40" dirty="0">
                    <a:solidFill>
                      <a:schemeClr val="tx1"/>
                    </a:solidFill>
                  </a:rPr>
                  <a:t> </a:t>
                </a:r>
                <a:r>
                  <a:rPr lang="en-US" spc="-10" dirty="0">
                    <a:solidFill>
                      <a:schemeClr val="tx1"/>
                    </a:solidFill>
                  </a:rPr>
                  <a:t>sums</a:t>
                </a:r>
                <a:r>
                  <a:rPr lang="en-US" spc="40" dirty="0">
                    <a:solidFill>
                      <a:schemeClr val="tx1"/>
                    </a:solidFill>
                  </a:rPr>
                  <a:t> </a:t>
                </a:r>
                <a:r>
                  <a:rPr lang="en-US" spc="-5" dirty="0">
                    <a:solidFill>
                      <a:schemeClr val="tx1"/>
                    </a:solidFill>
                  </a:rPr>
                  <a:t>to</a:t>
                </a:r>
                <a:r>
                  <a:rPr lang="en-US" spc="40" dirty="0">
                    <a:solidFill>
                      <a:schemeClr val="tx1"/>
                    </a:solidFill>
                  </a:rPr>
                  <a:t> </a:t>
                </a:r>
                <a:r>
                  <a:rPr lang="en-US" spc="-10" dirty="0">
                    <a:solidFill>
                      <a:schemeClr val="tx1"/>
                    </a:solidFill>
                  </a:rPr>
                  <a:t>allow</a:t>
                </a:r>
                <a:r>
                  <a:rPr lang="en-US" spc="40" dirty="0">
                    <a:solidFill>
                      <a:schemeClr val="tx1"/>
                    </a:solidFill>
                  </a:rPr>
                  <a:t> </a:t>
                </a:r>
                <a:r>
                  <a:rPr lang="en-US" spc="-105" dirty="0">
                    <a:solidFill>
                      <a:schemeClr val="tx1"/>
                    </a:solidFill>
                    <a:latin typeface="Cambria Math" panose="02040503050406030204" pitchFamily="18" charset="0"/>
                    <a:ea typeface="Cambria Math" panose="02040503050406030204" pitchFamily="18" charset="0"/>
                  </a:rPr>
                  <a:t>∆</a:t>
                </a:r>
                <a:r>
                  <a:rPr lang="en-US" i="1" spc="15" dirty="0">
                    <a:solidFill>
                      <a:schemeClr val="tx1"/>
                    </a:solidFill>
                  </a:rPr>
                  <a:t>x</a:t>
                </a:r>
                <a:r>
                  <a:rPr lang="en-US" i="1" baseline="-11111" dirty="0">
                    <a:solidFill>
                      <a:schemeClr val="tx1"/>
                    </a:solidFill>
                  </a:rPr>
                  <a:t>i  </a:t>
                </a:r>
                <a:r>
                  <a:rPr lang="en-US" spc="-10" dirty="0">
                    <a:solidFill>
                      <a:schemeClr val="tx1"/>
                    </a:solidFill>
                  </a:rPr>
                  <a:t>t</a:t>
                </a:r>
                <a:r>
                  <a:rPr lang="en-US" spc="-5" dirty="0">
                    <a:solidFill>
                      <a:schemeClr val="tx1"/>
                    </a:solidFill>
                  </a:rPr>
                  <a:t>o</a:t>
                </a:r>
                <a:r>
                  <a:rPr lang="en-US" spc="40" dirty="0">
                    <a:solidFill>
                      <a:schemeClr val="tx1"/>
                    </a:solidFill>
                  </a:rPr>
                  <a:t> </a:t>
                </a:r>
                <a:r>
                  <a:rPr lang="en-US" spc="-10" dirty="0">
                    <a:solidFill>
                      <a:schemeClr val="tx1"/>
                    </a:solidFill>
                  </a:rPr>
                  <a:t>b</a:t>
                </a:r>
                <a:r>
                  <a:rPr lang="en-US" spc="-5" dirty="0">
                    <a:solidFill>
                      <a:schemeClr val="tx1"/>
                    </a:solidFill>
                  </a:rPr>
                  <a:t>e</a:t>
                </a:r>
                <a:r>
                  <a:rPr lang="en-US" spc="40" dirty="0">
                    <a:solidFill>
                      <a:schemeClr val="tx1"/>
                    </a:solidFill>
                  </a:rPr>
                  <a:t> </a:t>
                </a:r>
                <a:r>
                  <a:rPr lang="en-US" spc="-10" dirty="0">
                    <a:solidFill>
                      <a:schemeClr val="tx1"/>
                    </a:solidFill>
                  </a:rPr>
                  <a:t>negative </a:t>
                </a:r>
                <a:r>
                  <a:rPr lang="en-US" spc="-5" dirty="0">
                    <a:solidFill>
                      <a:schemeClr val="tx1"/>
                    </a:solidFill>
                  </a:rPr>
                  <a:t>because</a:t>
                </a:r>
                <a:r>
                  <a:rPr lang="en-US" spc="-60"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10" dirty="0">
                    <a:solidFill>
                      <a:schemeClr val="tx1"/>
                    </a:solidFill>
                  </a:rPr>
                  <a:t>a</a:t>
                </a:r>
                <a:r>
                  <a:rPr lang="en-US" spc="-5" dirty="0">
                    <a:solidFill>
                      <a:schemeClr val="tx1"/>
                    </a:solidFill>
                  </a:rPr>
                  <a:t>re</a:t>
                </a:r>
                <a:r>
                  <a:rPr lang="en-US" spc="-60" dirty="0">
                    <a:solidFill>
                      <a:schemeClr val="tx1"/>
                    </a:solidFill>
                  </a:rPr>
                  <a:t> </a:t>
                </a:r>
                <a:r>
                  <a:rPr lang="en-US" spc="-5" dirty="0">
                    <a:solidFill>
                      <a:schemeClr val="tx1"/>
                    </a:solidFill>
                  </a:rPr>
                  <a:t>essentially</a:t>
                </a:r>
                <a:r>
                  <a:rPr lang="en-US" spc="-60" dirty="0">
                    <a:solidFill>
                      <a:schemeClr val="tx1"/>
                    </a:solidFill>
                  </a:rPr>
                  <a:t> </a:t>
                </a:r>
                <a:r>
                  <a:rPr lang="en-US" spc="-5" dirty="0">
                    <a:solidFill>
                      <a:schemeClr val="tx1"/>
                    </a:solidFill>
                  </a:rPr>
                  <a:t>integrating</a:t>
                </a:r>
                <a:r>
                  <a:rPr lang="en-US" spc="-60" dirty="0">
                    <a:solidFill>
                      <a:schemeClr val="tx1"/>
                    </a:solidFill>
                  </a:rPr>
                  <a:t> </a:t>
                </a:r>
                <a:r>
                  <a:rPr lang="en-US" spc="-5" dirty="0">
                    <a:solidFill>
                      <a:schemeClr val="tx1"/>
                    </a:solidFill>
                  </a:rPr>
                  <a:t>in</a:t>
                </a:r>
                <a:r>
                  <a:rPr lang="en-US" spc="-60" dirty="0">
                    <a:solidFill>
                      <a:schemeClr val="tx1"/>
                    </a:solidFill>
                  </a:rPr>
                  <a:t> </a:t>
                </a:r>
                <a:r>
                  <a:rPr lang="en-US" spc="-5" dirty="0">
                    <a:solidFill>
                      <a:schemeClr val="tx1"/>
                    </a:solidFill>
                  </a:rPr>
                  <a:t>a</a:t>
                </a:r>
                <a:r>
                  <a:rPr lang="en-US" spc="-60" dirty="0">
                    <a:solidFill>
                      <a:schemeClr val="tx1"/>
                    </a:solidFill>
                  </a:rPr>
                  <a:t> </a:t>
                </a:r>
                <a:r>
                  <a:rPr lang="en-US" spc="-5" dirty="0">
                    <a:solidFill>
                      <a:schemeClr val="tx1"/>
                    </a:solidFill>
                  </a:rPr>
                  <a:t>negative</a:t>
                </a:r>
                <a:r>
                  <a:rPr lang="en-US" spc="-60" dirty="0">
                    <a:solidFill>
                      <a:schemeClr val="tx1"/>
                    </a:solidFill>
                  </a:rPr>
                  <a:t> </a:t>
                </a:r>
                <a:r>
                  <a:rPr lang="en-US" spc="-10" dirty="0">
                    <a:solidFill>
                      <a:schemeClr val="tx1"/>
                    </a:solidFill>
                  </a:rPr>
                  <a:t>d</a:t>
                </a:r>
                <a:r>
                  <a:rPr lang="en-US" spc="-5" dirty="0">
                    <a:solidFill>
                      <a:schemeClr val="tx1"/>
                    </a:solidFill>
                  </a:rPr>
                  <a:t>irection.</a:t>
                </a:r>
                <a:r>
                  <a:rPr lang="en-US" spc="-60" dirty="0">
                    <a:solidFill>
                      <a:schemeClr val="tx1"/>
                    </a:solidFill>
                  </a:rPr>
                  <a:t> </a:t>
                </a:r>
                <a:r>
                  <a:rPr lang="en-US" spc="-10" dirty="0">
                    <a:solidFill>
                      <a:schemeClr val="tx1"/>
                    </a:solidFill>
                  </a:rPr>
                  <a:t>We</a:t>
                </a:r>
                <a:r>
                  <a:rPr lang="en-US" spc="-60" dirty="0">
                    <a:solidFill>
                      <a:schemeClr val="tx1"/>
                    </a:solidFill>
                  </a:rPr>
                  <a:t> </a:t>
                </a:r>
                <a:r>
                  <a:rPr lang="en-US" spc="-5" dirty="0">
                    <a:solidFill>
                      <a:schemeClr val="tx1"/>
                    </a:solidFill>
                  </a:rPr>
                  <a:t>do</a:t>
                </a:r>
                <a:r>
                  <a:rPr lang="en-US" spc="-60" dirty="0">
                    <a:solidFill>
                      <a:schemeClr val="tx1"/>
                    </a:solidFill>
                  </a:rPr>
                  <a:t> </a:t>
                </a:r>
                <a:r>
                  <a:rPr lang="en-US" spc="-5" dirty="0">
                    <a:solidFill>
                      <a:schemeClr val="tx1"/>
                    </a:solidFill>
                  </a:rPr>
                  <a:t>not</a:t>
                </a:r>
                <a:r>
                  <a:rPr lang="en-US" spc="-60" dirty="0">
                    <a:solidFill>
                      <a:schemeClr val="tx1"/>
                    </a:solidFill>
                  </a:rPr>
                  <a:t> </a:t>
                </a:r>
                <a:r>
                  <a:rPr lang="en-US" spc="-5" dirty="0">
                    <a:solidFill>
                      <a:schemeClr val="tx1"/>
                    </a:solidFill>
                  </a:rPr>
                  <a:t>pursue</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details </a:t>
                </a:r>
                <a:r>
                  <a:rPr lang="en-US" spc="-10" dirty="0">
                    <a:solidFill>
                      <a:schemeClr val="tx1"/>
                    </a:solidFill>
                  </a:rPr>
                  <a:t>here</a:t>
                </a:r>
                <a:r>
                  <a:rPr lang="en-US" spc="-5" dirty="0">
                    <a:solidFill>
                      <a:schemeClr val="tx1"/>
                    </a:solidFill>
                  </a:rPr>
                  <a:t>. </a:t>
                </a:r>
                <a:r>
                  <a:rPr lang="en-US" spc="-15" dirty="0">
                    <a:solidFill>
                      <a:schemeClr val="tx1"/>
                    </a:solidFill>
                  </a:rPr>
                  <a:t>Fo</a:t>
                </a:r>
                <a:r>
                  <a:rPr lang="en-US" spc="-5" dirty="0">
                    <a:solidFill>
                      <a:schemeClr val="tx1"/>
                    </a:solidFill>
                  </a:rPr>
                  <a:t>r </a:t>
                </a:r>
                <a:r>
                  <a:rPr lang="en-US" spc="-10" dirty="0">
                    <a:solidFill>
                      <a:schemeClr val="tx1"/>
                    </a:solidFill>
                  </a:rPr>
                  <a:t>ou</a:t>
                </a:r>
                <a:r>
                  <a:rPr lang="en-US" spc="-5" dirty="0">
                    <a:solidFill>
                      <a:schemeClr val="tx1"/>
                    </a:solidFill>
                  </a:rPr>
                  <a:t>r </a:t>
                </a:r>
                <a:r>
                  <a:rPr lang="en-US" spc="-10" dirty="0">
                    <a:solidFill>
                      <a:schemeClr val="tx1"/>
                    </a:solidFill>
                  </a:rPr>
                  <a:t>purposes</a:t>
                </a:r>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followin</a:t>
                </a:r>
                <a:r>
                  <a:rPr lang="en-US" spc="-5" dirty="0">
                    <a:solidFill>
                      <a:schemeClr val="tx1"/>
                    </a:solidFill>
                  </a:rPr>
                  <a:t>g </a:t>
                </a:r>
                <a:r>
                  <a:rPr lang="en-US" spc="-10" dirty="0">
                    <a:solidFill>
                      <a:schemeClr val="tx1"/>
                    </a:solidFill>
                  </a:rPr>
                  <a:t>definitio</a:t>
                </a:r>
                <a:r>
                  <a:rPr lang="en-US" spc="-5" dirty="0">
                    <a:solidFill>
                      <a:schemeClr val="tx1"/>
                    </a:solidFill>
                  </a:rPr>
                  <a:t>n </a:t>
                </a:r>
                <a:r>
                  <a:rPr lang="en-US" spc="-10" dirty="0">
                    <a:solidFill>
                      <a:schemeClr val="tx1"/>
                    </a:solidFill>
                  </a:rPr>
                  <a:t>capture</a:t>
                </a:r>
                <a:r>
                  <a:rPr lang="en-US" spc="-5" dirty="0">
                    <a:solidFill>
                      <a:schemeClr val="tx1"/>
                    </a:solidFill>
                  </a:rPr>
                  <a:t>s </a:t>
                </a:r>
                <a:r>
                  <a:rPr lang="en-US" spc="-10" dirty="0">
                    <a:solidFill>
                      <a:schemeClr val="tx1"/>
                    </a:solidFill>
                  </a:rPr>
                  <a:t>th</a:t>
                </a:r>
                <a:r>
                  <a:rPr lang="en-US" spc="-5" dirty="0">
                    <a:solidFill>
                      <a:schemeClr val="tx1"/>
                    </a:solidFill>
                  </a:rPr>
                  <a:t>e i</a:t>
                </a:r>
                <a:r>
                  <a:rPr lang="en-US" spc="-10" dirty="0">
                    <a:solidFill>
                      <a:schemeClr val="tx1"/>
                    </a:solidFill>
                  </a:rPr>
                  <a:t>de</a:t>
                </a:r>
                <a:r>
                  <a:rPr lang="en-US" spc="-5" dirty="0">
                    <a:solidFill>
                      <a:schemeClr val="tx1"/>
                    </a:solidFill>
                  </a:rPr>
                  <a:t>a </a:t>
                </a:r>
                <a:r>
                  <a:rPr lang="en-US" spc="-10" dirty="0">
                    <a:solidFill>
                      <a:schemeClr val="tx1"/>
                    </a:solidFill>
                  </a:rPr>
                  <a:t>properly.</a:t>
                </a:r>
              </a:p>
              <a:p>
                <a:pPr marL="0" indent="0">
                  <a:lnSpc>
                    <a:spcPct val="100000"/>
                  </a:lnSpc>
                  <a:buNone/>
                  <a:tabLst>
                    <a:tab pos="2763520" algn="l"/>
                  </a:tabLst>
                </a:pPr>
                <a:endParaRPr lang="en-US" dirty="0">
                  <a:solidFill>
                    <a:schemeClr val="tx1"/>
                  </a:solidFill>
                </a:endParaRPr>
              </a:p>
              <a:p>
                <a:pPr marL="36900" indent="0">
                  <a:lnSpc>
                    <a:spcPct val="100000"/>
                  </a:lnSpc>
                  <a:buNone/>
                </a:pPr>
                <a:r>
                  <a:rPr lang="en-US" b="1" u="sng" spc="-60" dirty="0">
                    <a:solidFill>
                      <a:schemeClr val="tx1"/>
                    </a:solidFill>
                  </a:rPr>
                  <a:t>DEFINITIO</a:t>
                </a:r>
                <a:r>
                  <a:rPr lang="en-US" b="1" u="sng" spc="-140" dirty="0">
                    <a:solidFill>
                      <a:schemeClr val="tx1"/>
                    </a:solidFill>
                  </a:rPr>
                  <a:t>N</a:t>
                </a:r>
                <a:r>
                  <a:rPr lang="en-US" b="1" spc="-140" dirty="0">
                    <a:solidFill>
                      <a:schemeClr val="tx1"/>
                    </a:solidFill>
                  </a:rPr>
                  <a:t>: </a:t>
                </a:r>
                <a:r>
                  <a:rPr lang="en-US" b="1" spc="-95" dirty="0">
                    <a:solidFill>
                      <a:schemeClr val="tx1"/>
                    </a:solidFill>
                  </a:rPr>
                  <a:t>Reversing </a:t>
                </a:r>
                <a:r>
                  <a:rPr lang="en-US" b="1" spc="-80" dirty="0">
                    <a:solidFill>
                      <a:schemeClr val="tx1"/>
                    </a:solidFill>
                  </a:rPr>
                  <a:t>the</a:t>
                </a:r>
                <a:r>
                  <a:rPr lang="en-US" b="1" spc="-5" dirty="0">
                    <a:solidFill>
                      <a:schemeClr val="tx1"/>
                    </a:solidFill>
                  </a:rPr>
                  <a:t> </a:t>
                </a:r>
                <a:r>
                  <a:rPr lang="en-US" b="1" spc="-180" dirty="0">
                    <a:solidFill>
                      <a:schemeClr val="tx1"/>
                    </a:solidFill>
                  </a:rPr>
                  <a:t>L</a:t>
                </a:r>
                <a:r>
                  <a:rPr lang="en-US" b="1" spc="-70" dirty="0">
                    <a:solidFill>
                      <a:schemeClr val="tx1"/>
                    </a:solidFill>
                  </a:rPr>
                  <a:t>imits</a:t>
                </a:r>
                <a:r>
                  <a:rPr lang="en-US" b="1" spc="-5" dirty="0">
                    <a:solidFill>
                      <a:schemeClr val="tx1"/>
                    </a:solidFill>
                  </a:rPr>
                  <a:t> </a:t>
                </a:r>
                <a:r>
                  <a:rPr lang="en-US" b="1" spc="-85" dirty="0">
                    <a:solidFill>
                      <a:schemeClr val="tx1"/>
                    </a:solidFill>
                  </a:rPr>
                  <a:t>of</a:t>
                </a:r>
                <a:r>
                  <a:rPr lang="en-US" b="1" spc="-5" dirty="0">
                    <a:solidFill>
                      <a:schemeClr val="tx1"/>
                    </a:solidFill>
                  </a:rPr>
                  <a:t> </a:t>
                </a:r>
                <a:r>
                  <a:rPr lang="en-US" b="1" spc="-75" dirty="0">
                    <a:solidFill>
                      <a:schemeClr val="tx1"/>
                    </a:solidFill>
                  </a:rPr>
                  <a:t>Integration </a:t>
                </a:r>
                <a:r>
                  <a:rPr lang="en-US" spc="-15" dirty="0">
                    <a:solidFill>
                      <a:schemeClr val="tx1"/>
                    </a:solidFill>
                  </a:rPr>
                  <a:t>Fo</a:t>
                </a:r>
                <a:r>
                  <a:rPr lang="en-US" spc="-5" dirty="0">
                    <a:solidFill>
                      <a:schemeClr val="tx1"/>
                    </a:solidFill>
                  </a:rPr>
                  <a:t>r </a:t>
                </a:r>
                <a:r>
                  <a:rPr lang="en-US" i="1" spc="-5" dirty="0">
                    <a:solidFill>
                      <a:schemeClr val="tx1"/>
                    </a:solidFill>
                  </a:rPr>
                  <a:t>a</a:t>
                </a:r>
                <a:r>
                  <a:rPr lang="en-US" i="1" spc="70" dirty="0">
                    <a:solidFill>
                      <a:schemeClr val="tx1"/>
                    </a:solidFill>
                  </a:rPr>
                  <a:t> </a:t>
                </a:r>
                <a:r>
                  <a:rPr lang="en-US" i="1" spc="85" dirty="0">
                    <a:solidFill>
                      <a:schemeClr val="tx1"/>
                    </a:solidFill>
                  </a:rPr>
                  <a:t>&lt; </a:t>
                </a:r>
                <a:r>
                  <a:rPr lang="en-US" i="1" spc="5" dirty="0">
                    <a:solidFill>
                      <a:schemeClr val="tx1"/>
                    </a:solidFill>
                  </a:rPr>
                  <a:t>b</a:t>
                </a:r>
                <a:r>
                  <a:rPr lang="en-US" spc="-5" dirty="0">
                    <a:solidFill>
                      <a:schemeClr val="tx1"/>
                    </a:solidFill>
                  </a:rPr>
                  <a:t>, </a:t>
                </a:r>
                <a:r>
                  <a:rPr lang="en-US" spc="-15" dirty="0">
                    <a:solidFill>
                      <a:schemeClr val="tx1"/>
                    </a:solidFill>
                  </a:rPr>
                  <a:t>w</a:t>
                </a:r>
                <a:r>
                  <a:rPr lang="en-US" spc="-5" dirty="0">
                    <a:solidFill>
                      <a:schemeClr val="tx1"/>
                    </a:solidFill>
                  </a:rPr>
                  <a:t>e s</a:t>
                </a:r>
                <a:r>
                  <a:rPr lang="en-US" spc="-10" dirty="0">
                    <a:solidFill>
                      <a:schemeClr val="tx1"/>
                    </a:solidFill>
                  </a:rPr>
                  <a:t>e</a:t>
                </a:r>
                <a:r>
                  <a:rPr lang="en-US" spc="-5" dirty="0">
                    <a:solidFill>
                      <a:schemeClr val="tx1"/>
                    </a:solidFill>
                  </a:rPr>
                  <a:t>t</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a:rPr lang="en-US" b="0" i="1" spc="-5" smtClean="0">
                              <a:solidFill>
                                <a:schemeClr val="tx1"/>
                              </a:solidFill>
                              <a:latin typeface="Cambria Math" panose="02040503050406030204" pitchFamily="18" charset="0"/>
                              <a:cs typeface="Times New Roman"/>
                            </a:rPr>
                            <m:t>𝑏</m:t>
                          </m:r>
                        </m:sub>
                        <m:sup>
                          <m:r>
                            <a:rPr lang="en-US" b="0" i="1" spc="-5" smtClean="0">
                              <a:solidFill>
                                <a:schemeClr val="tx1"/>
                              </a:solidFill>
                              <a:latin typeface="Cambria Math" panose="02040503050406030204" pitchFamily="18" charset="0"/>
                              <a:cs typeface="Times New Roman"/>
                            </a:rPr>
                            <m:t>𝑎</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r>
                        <a:rPr lang="en-US" b="0" i="1" spc="-5" dirty="0" smtClean="0">
                          <a:solidFill>
                            <a:schemeClr val="tx1"/>
                          </a:solidFill>
                          <a:latin typeface="Cambria Math" panose="02040503050406030204" pitchFamily="18" charset="0"/>
                        </a:rPr>
                        <m:t>=−</m:t>
                      </m:r>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m:oMathPara>
                </a14:m>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a:stretch>
              </a:blipFill>
            </p:spPr>
            <p:txBody>
              <a:bodyPr/>
              <a:lstStyle/>
              <a:p>
                <a:r>
                  <a:rPr lang="en-US">
                    <a:noFill/>
                  </a:rPr>
                  <a:t> </a:t>
                </a:r>
              </a:p>
            </p:txBody>
          </p:sp>
        </mc:Fallback>
      </mc:AlternateContent>
    </p:spTree>
    <p:extLst>
      <p:ext uri="{BB962C8B-B14F-4D97-AF65-F5344CB8AC3E}">
        <p14:creationId xmlns:p14="http://schemas.microsoft.com/office/powerpoint/2010/main" val="1046238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(20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728949"/>
              </a:xfrm>
            </p:spPr>
            <p:txBody>
              <a:bodyPr>
                <a:noAutofit/>
              </a:bodyPr>
              <a:lstStyle/>
              <a:p>
                <a:pPr marL="36900" indent="0">
                  <a:lnSpc>
                    <a:spcPct val="100000"/>
                  </a:lnSpc>
                  <a:buNone/>
                </a:pPr>
                <a:r>
                  <a:rPr lang="en-US" dirty="0"/>
                  <a:t>For instance,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5</m:t>
                        </m:r>
                      </m:sub>
                      <m:sup>
                        <m:r>
                          <a:rPr lang="en-US" b="0" i="1" smtClean="0">
                            <a:latin typeface="Cambria Math" panose="02040503050406030204" pitchFamily="18" charset="0"/>
                          </a:rPr>
                          <m:t>0</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5</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3</m:t>
                                </m:r>
                              </m:sup>
                            </m:sSup>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125</m:t>
                            </m:r>
                          </m:num>
                          <m:den>
                            <m:r>
                              <a:rPr lang="en-US" b="0" i="1" smtClean="0">
                                <a:latin typeface="Cambria Math" panose="02040503050406030204" pitchFamily="18" charset="0"/>
                              </a:rPr>
                              <m:t>3</m:t>
                            </m:r>
                          </m:den>
                        </m:f>
                      </m:e>
                    </m:nary>
                  </m:oMath>
                </a14:m>
                <a:r>
                  <a:rPr lang="en-US" dirty="0"/>
                  <a:t>.</a:t>
                </a:r>
              </a:p>
              <a:p>
                <a:pPr marL="36900" indent="0">
                  <a:lnSpc>
                    <a:spcPct val="100000"/>
                  </a:lnSpc>
                  <a:buNone/>
                </a:pPr>
                <a:endParaRPr lang="en-US" dirty="0">
                  <a:solidFill>
                    <a:schemeClr val="tx1"/>
                  </a:solidFill>
                </a:endParaRPr>
              </a:p>
              <a:p>
                <a:pPr marL="36900" indent="0">
                  <a:lnSpc>
                    <a:spcPct val="100000"/>
                  </a:lnSpc>
                  <a:buNone/>
                </a:pPr>
                <a:r>
                  <a:rPr lang="en-US" dirty="0">
                    <a:solidFill>
                      <a:schemeClr val="tx1"/>
                    </a:solidFill>
                  </a:rPr>
                  <a:t>Since the interval [</a:t>
                </a:r>
                <a:r>
                  <a:rPr lang="en-US" i="1" dirty="0">
                    <a:solidFill>
                      <a:schemeClr val="tx1"/>
                    </a:solidFill>
                  </a:rPr>
                  <a:t>a</a:t>
                </a:r>
                <a:r>
                  <a:rPr lang="en-US" dirty="0">
                    <a:solidFill>
                      <a:schemeClr val="tx1"/>
                    </a:solidFill>
                  </a:rPr>
                  <a:t>, </a:t>
                </a:r>
                <a:r>
                  <a:rPr lang="en-US" i="1" dirty="0">
                    <a:solidFill>
                      <a:schemeClr val="tx1"/>
                    </a:solidFill>
                  </a:rPr>
                  <a:t>a</a:t>
                </a:r>
                <a:r>
                  <a:rPr lang="en-US" dirty="0">
                    <a:solidFill>
                      <a:schemeClr val="tx1"/>
                    </a:solidFill>
                  </a:rPr>
                  <a:t>] has length 0, we get </a:t>
                </a: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𝑎</m:t>
                        </m:r>
                      </m:sup>
                      <m:e>
                        <m:r>
                          <a:rPr lang="en-US" b="0" i="1" smtClean="0">
                            <a:solidFill>
                              <a:schemeClr val="tx1"/>
                            </a:solidFill>
                            <a:latin typeface="Cambria Math" panose="02040503050406030204" pitchFamily="18" charset="0"/>
                          </a:rPr>
                          <m:t>𝑓</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=0.</m:t>
                        </m:r>
                      </m:e>
                    </m:nary>
                  </m:oMath>
                </a14:m>
                <a:endParaRPr lang="en-US" dirty="0">
                  <a:solidFill>
                    <a:schemeClr val="tx1"/>
                  </a:solidFill>
                </a:endParaRPr>
              </a:p>
              <a:p>
                <a:pPr marL="36900" indent="0">
                  <a:lnSpc>
                    <a:spcPct val="100000"/>
                  </a:lnSpc>
                  <a:buNone/>
                </a:pPr>
                <a:endParaRPr lang="en-US" dirty="0"/>
              </a:p>
              <a:p>
                <a:pPr marL="36900" indent="0">
                  <a:lnSpc>
                    <a:spcPct val="100000"/>
                  </a:lnSpc>
                  <a:buNone/>
                </a:pPr>
                <a:r>
                  <a:rPr lang="en-US" dirty="0">
                    <a:solidFill>
                      <a:schemeClr val="tx1"/>
                    </a:solidFill>
                  </a:rPr>
                  <a:t>One can easily see that the formulas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𝑏</m:t>
                        </m:r>
                      </m:sup>
                      <m:e>
                        <m:r>
                          <a:rPr lang="en-US" i="1">
                            <a:latin typeface="Cambria Math" panose="02040503050406030204" pitchFamily="18" charset="0"/>
                          </a:rPr>
                          <m:t>𝑥𝑑𝑥</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oMath>
                </a14:m>
                <a:r>
                  <a:rPr lang="en-US" dirty="0">
                    <a:solidFill>
                      <a:schemeClr val="tx1"/>
                    </a:solidFill>
                  </a:rPr>
                  <a:t> and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𝑏</m:t>
                        </m:r>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𝑑𝑥</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oMath>
                </a14:m>
                <a:r>
                  <a:rPr lang="en-US" dirty="0">
                    <a:solidFill>
                      <a:schemeClr val="tx1"/>
                    </a:solidFill>
                  </a:rPr>
                  <a:t> hold for all values of </a:t>
                </a:r>
                <a:r>
                  <a:rPr lang="en-US" i="1" dirty="0">
                    <a:solidFill>
                      <a:schemeClr val="tx1"/>
                    </a:solidFill>
                  </a:rPr>
                  <a:t>b</a:t>
                </a:r>
                <a:r>
                  <a:rPr lang="en-US" dirty="0">
                    <a:solidFill>
                      <a:schemeClr val="tx1"/>
                    </a:solidFill>
                  </a:rPr>
                  <a:t>.</a:t>
                </a: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728949"/>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750419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(21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728949"/>
              </a:xfrm>
            </p:spPr>
            <p:txBody>
              <a:bodyPr>
                <a:noAutofit/>
              </a:bodyPr>
              <a:lstStyle/>
              <a:p>
                <a:pPr marL="12700" marR="12700" indent="0" algn="just">
                  <a:lnSpc>
                    <a:spcPct val="100000"/>
                  </a:lnSpc>
                  <a:buNone/>
                </a:pPr>
                <a:r>
                  <a:rPr lang="en-US" spc="-5" dirty="0">
                    <a:solidFill>
                      <a:schemeClr val="tx1"/>
                    </a:solidFill>
                    <a:latin typeface="Times New Roman"/>
                    <a:cs typeface="Times New Roman"/>
                  </a:rPr>
                  <a:t>Definite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integrals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satisfy</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important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additivity</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property:</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If </a:t>
                </a:r>
                <a:r>
                  <a:rPr lang="en-US" i="1" spc="-5" dirty="0">
                    <a:solidFill>
                      <a:schemeClr val="tx1"/>
                    </a:solidFill>
                    <a:latin typeface="Times New Roman"/>
                    <a:cs typeface="Times New Roman"/>
                  </a:rPr>
                  <a:t>f </a:t>
                </a:r>
                <a:r>
                  <a:rPr lang="en-US" spc="-5" dirty="0">
                    <a:solidFill>
                      <a:schemeClr val="tx1"/>
                    </a:solidFill>
                    <a:latin typeface="Times New Roman"/>
                    <a:cs typeface="Times New Roman"/>
                  </a:rPr>
                  <a:t>is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integrable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i="1" spc="4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c</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10</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a:t>
                </a:r>
                <a:r>
                  <a:rPr lang="en-US" spc="-5" dirty="0">
                    <a:solidFill>
                      <a:schemeClr val="tx1"/>
                    </a:solidFill>
                    <a:latin typeface="Times New Roman"/>
                    <a:cs typeface="Times New Roman"/>
                  </a:rPr>
                  <a:t>l</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from</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1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1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equal</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1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i="1" spc="-15" dirty="0">
                    <a:solidFill>
                      <a:schemeClr val="tx1"/>
                    </a:solidFill>
                    <a:latin typeface="Times New Roman"/>
                    <a:cs typeface="Times New Roman"/>
                  </a:rPr>
                  <a:t> </a:t>
                </a:r>
                <a:r>
                  <a:rPr lang="en-US" i="1" spc="-10" dirty="0">
                    <a:solidFill>
                      <a:schemeClr val="tx1"/>
                    </a:solidFill>
                    <a:latin typeface="Times New Roman"/>
                    <a:cs typeface="Times New Roman"/>
                  </a:rPr>
                  <a:t>plus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spc="45"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i="1" spc="6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5" dirty="0">
                    <a:solidFill>
                      <a:schemeClr val="tx1"/>
                    </a:solidFill>
                    <a:latin typeface="Times New Roman"/>
                    <a:cs typeface="Times New Roman"/>
                  </a:rPr>
                  <a:t> </a:t>
                </a:r>
                <a:r>
                  <a:rPr lang="en-US" i="1" spc="10"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tat</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nex</a:t>
                </a:r>
                <a:r>
                  <a:rPr lang="en-US" spc="-5" dirty="0">
                    <a:solidFill>
                      <a:schemeClr val="tx1"/>
                    </a:solidFill>
                    <a:latin typeface="Times New Roman"/>
                    <a:cs typeface="Times New Roman"/>
                  </a:rPr>
                  <a:t>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theorem</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t>
                </a:r>
                <a:r>
                  <a:rPr lang="en-US" spc="-5" dirty="0">
                    <a:solidFill>
                      <a:schemeClr val="tx1"/>
                    </a:solidFill>
                    <a:latin typeface="Times New Roman"/>
                    <a:cs typeface="Times New Roman"/>
                  </a:rPr>
                  <a:t>a</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forma</a:t>
                </a:r>
                <a:r>
                  <a:rPr lang="en-US" spc="-5" dirty="0">
                    <a:solidFill>
                      <a:schemeClr val="tx1"/>
                    </a:solidFill>
                    <a:latin typeface="Times New Roman"/>
                    <a:cs typeface="Times New Roman"/>
                  </a:rPr>
                  <a:t>l</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proo</a:t>
                </a:r>
                <a:r>
                  <a:rPr lang="en-US" spc="-5" dirty="0">
                    <a:solidFill>
                      <a:schemeClr val="tx1"/>
                    </a:solidFill>
                    <a:latin typeface="Times New Roman"/>
                    <a:cs typeface="Times New Roman"/>
                  </a:rPr>
                  <a:t>f</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given </a:t>
                </a:r>
                <a:r>
                  <a:rPr lang="en-US" spc="-5" dirty="0">
                    <a:solidFill>
                      <a:schemeClr val="tx1"/>
                    </a:solidFill>
                    <a:latin typeface="Times New Roman"/>
                    <a:cs typeface="Times New Roman"/>
                  </a:rPr>
                  <a:t>using </a:t>
                </a:r>
                <a:r>
                  <a:rPr lang="en-US" spc="-15" dirty="0">
                    <a:solidFill>
                      <a:schemeClr val="tx1"/>
                    </a:solidFill>
                    <a:latin typeface="Times New Roman"/>
                    <a:cs typeface="Times New Roman"/>
                  </a:rPr>
                  <a:t>R</a:t>
                </a:r>
                <a:r>
                  <a:rPr lang="en-US" spc="-5" dirty="0">
                    <a:solidFill>
                      <a:schemeClr val="tx1"/>
                    </a:solidFill>
                    <a:latin typeface="Times New Roman"/>
                    <a:cs typeface="Times New Roman"/>
                  </a:rPr>
                  <a:t>iemann sums).</a:t>
                </a:r>
              </a:p>
              <a:p>
                <a:pPr marL="12700" marR="12700" indent="0" algn="just">
                  <a:lnSpc>
                    <a:spcPct val="100000"/>
                  </a:lnSpc>
                  <a:buNone/>
                </a:pPr>
                <a:endParaRPr lang="en-US" spc="-5" dirty="0">
                  <a:solidFill>
                    <a:schemeClr val="tx1"/>
                  </a:solidFill>
                  <a:latin typeface="Times New Roman"/>
                  <a:cs typeface="Times New Roman"/>
                </a:endParaRPr>
              </a:p>
              <a:p>
                <a:pPr marL="12700" marR="12700" indent="0" algn="just">
                  <a:lnSpc>
                    <a:spcPct val="100000"/>
                  </a:lnSpc>
                  <a:buNone/>
                </a:pPr>
                <a:r>
                  <a:rPr lang="en-US" b="1" u="sng" spc="-5" dirty="0">
                    <a:solidFill>
                      <a:schemeClr val="tx1"/>
                    </a:solidFill>
                    <a:latin typeface="Times New Roman"/>
                    <a:cs typeface="Times New Roman"/>
                  </a:rPr>
                  <a:t>THEOREM</a:t>
                </a:r>
                <a:r>
                  <a:rPr lang="en-US" b="1" spc="-5" dirty="0">
                    <a:solidFill>
                      <a:schemeClr val="tx1"/>
                    </a:solidFill>
                    <a:latin typeface="Times New Roman"/>
                    <a:cs typeface="Times New Roman"/>
                  </a:rPr>
                  <a:t>: </a:t>
                </a:r>
                <a:r>
                  <a:rPr lang="en-US" spc="-15"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i="1" spc="4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0"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assum</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p>
              <a:p>
                <a:pPr marL="12700" marR="12700" indent="0" algn="just">
                  <a:lnSpc>
                    <a:spcPct val="100000"/>
                  </a:lnSpc>
                  <a:buNone/>
                </a:pP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i="1" spc="-5" dirty="0">
                    <a:solidFill>
                      <a:schemeClr val="tx1"/>
                    </a:solidFill>
                    <a:latin typeface="Times New Roman"/>
                    <a:cs typeface="Times New Roman"/>
                  </a:rPr>
                  <a:t>f </a:t>
                </a:r>
                <a:r>
                  <a:rPr lang="en-US" spc="-5" dirty="0">
                    <a:solidFill>
                      <a:schemeClr val="tx1"/>
                    </a:solidFill>
                    <a:latin typeface="Times New Roman"/>
                    <a:cs typeface="Times New Roman"/>
                  </a:rPr>
                  <a:t>is </a:t>
                </a:r>
                <a:r>
                  <a:rPr lang="en-US" spc="-10" dirty="0">
                    <a:solidFill>
                      <a:schemeClr val="tx1"/>
                    </a:solidFill>
                    <a:latin typeface="Times New Roman"/>
                    <a:cs typeface="Times New Roman"/>
                  </a:rPr>
                  <a:t>integrable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Then</a:t>
                </a:r>
                <a:endParaRPr lang="en-US" dirty="0">
                  <a:solidFill>
                    <a:schemeClr val="tx1"/>
                  </a:solidFill>
                  <a:latin typeface="Times New Roman"/>
                  <a:cs typeface="Times New Roman"/>
                </a:endParaRPr>
              </a:p>
              <a:p>
                <a:pPr marL="12700" marR="12700" indent="0" algn="just">
                  <a:lnSpc>
                    <a:spcPct val="100000"/>
                  </a:lnSpc>
                  <a:buNone/>
                </a:pPr>
                <a14:m>
                  <m:oMathPara xmlns:m="http://schemas.openxmlformats.org/officeDocument/2006/math">
                    <m:oMathParaPr>
                      <m:jc m:val="left"/>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𝑐</m:t>
                          </m:r>
                        </m:sup>
                        <m:e>
                          <m:r>
                            <a:rPr lang="en-US" b="0" i="1" smtClean="0">
                              <a:solidFill>
                                <a:schemeClr val="tx1"/>
                              </a:solidFill>
                              <a:latin typeface="Cambria Math" panose="02040503050406030204" pitchFamily="18" charset="0"/>
                              <a:cs typeface="Times New Roman"/>
                            </a:rPr>
                            <m:t>𝑓</m:t>
                          </m:r>
                          <m:r>
                            <a:rPr lang="en-US" b="0" i="0"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0"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r>
                        <a:rPr lang="en-US" b="0" i="0"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a:rPr lang="en-US" b="0" i="1" smtClean="0">
                              <a:solidFill>
                                <a:schemeClr val="tx1"/>
                              </a:solidFill>
                              <a:latin typeface="Cambria Math" panose="02040503050406030204" pitchFamily="18" charset="0"/>
                              <a:cs typeface="Times New Roman"/>
                            </a:rPr>
                            <m:t>𝑏</m:t>
                          </m:r>
                        </m:sub>
                        <m:sup>
                          <m:r>
                            <a:rPr lang="en-US" b="0" i="1" smtClean="0">
                              <a:solidFill>
                                <a:schemeClr val="tx1"/>
                              </a:solidFill>
                              <a:latin typeface="Cambria Math" panose="02040503050406030204" pitchFamily="18" charset="0"/>
                              <a:cs typeface="Times New Roman"/>
                            </a:rPr>
                            <m:t>𝑐</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728949"/>
              </a:xfrm>
              <a:blipFill>
                <a:blip r:embed="rId2"/>
                <a:stretch>
                  <a:fillRect l="-559" t="-1289" r="-559"/>
                </a:stretch>
              </a:blipFill>
            </p:spPr>
            <p:txBody>
              <a:bodyPr/>
              <a:lstStyle/>
              <a:p>
                <a:r>
                  <a:rPr lang="en-US">
                    <a:noFill/>
                  </a:rPr>
                  <a:t> </a:t>
                </a:r>
              </a:p>
            </p:txBody>
          </p:sp>
        </mc:Fallback>
      </mc:AlternateContent>
      <p:pic>
        <p:nvPicPr>
          <p:cNvPr id="4" name="Picture 3" descr="A graph shows the area under the undulating curve y equals f of x between a and b and between b and c, with the labels a, b, c in that order on the x axi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378" y="3053686"/>
            <a:ext cx="4169129" cy="2869442"/>
          </a:xfrm>
          <a:prstGeom prst="rect">
            <a:avLst/>
          </a:prstGeom>
        </p:spPr>
      </p:pic>
    </p:spTree>
    <p:extLst>
      <p:ext uri="{BB962C8B-B14F-4D97-AF65-F5344CB8AC3E}">
        <p14:creationId xmlns:p14="http://schemas.microsoft.com/office/powerpoint/2010/main" val="3389246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(22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dirty="0"/>
                  <a:t>For instance,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7</m:t>
                        </m:r>
                      </m:sup>
                      <m:e>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4</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4</m:t>
                        </m:r>
                      </m:sub>
                      <m:sup>
                        <m:r>
                          <a:rPr lang="en-US" b="0" i="1" smtClean="0">
                            <a:latin typeface="Cambria Math" panose="02040503050406030204" pitchFamily="18" charset="0"/>
                          </a:rPr>
                          <m:t>7</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oMath>
                </a14:m>
                <a:r>
                  <a:rPr lang="en-US" dirty="0"/>
                  <a:t>, from which we get</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4</m:t>
                          </m:r>
                        </m:sub>
                        <m:sup>
                          <m:r>
                            <a:rPr lang="en-US" b="0" i="1" smtClean="0">
                              <a:latin typeface="Cambria Math" panose="02040503050406030204" pitchFamily="18" charset="0"/>
                            </a:rPr>
                            <m:t>7</m:t>
                          </m:r>
                        </m:sup>
                        <m:e>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7</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4</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3</m:t>
                              </m:r>
                            </m:sup>
                          </m:sSup>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3</m:t>
                              </m:r>
                            </m:sup>
                          </m:sSup>
                        </m:num>
                        <m:den>
                          <m:r>
                            <a:rPr lang="en-US" b="0" i="1" smtClean="0">
                              <a:latin typeface="Cambria Math" panose="02040503050406030204" pitchFamily="18" charset="0"/>
                            </a:rPr>
                            <m:t>3</m:t>
                          </m:r>
                        </m:den>
                      </m:f>
                      <m:r>
                        <a:rPr lang="en-US" b="0" i="1" smtClean="0">
                          <a:latin typeface="Cambria Math" panose="02040503050406030204" pitchFamily="18" charset="0"/>
                        </a:rPr>
                        <m:t>=93</m:t>
                      </m:r>
                    </m:oMath>
                  </m:oMathPara>
                </a14:m>
                <a:endParaRPr lang="en-US" dirty="0"/>
              </a:p>
              <a:p>
                <a:pPr marL="0" indent="0">
                  <a:buNone/>
                </a:pPr>
                <a:endParaRPr lang="en-US" dirty="0">
                  <a:solidFill>
                    <a:schemeClr val="tx1"/>
                  </a:solidFill>
                </a:endParaRPr>
              </a:p>
              <a:p>
                <a:pPr marL="0" indent="0">
                  <a:buNone/>
                </a:pPr>
                <a:r>
                  <a:rPr lang="en-US" dirty="0">
                    <a:solidFill>
                      <a:schemeClr val="tx1"/>
                    </a:solidFill>
                  </a:rPr>
                  <a:t>Another basic property of the definite integral is that greater functions have greater</a:t>
                </a:r>
              </a:p>
              <a:p>
                <a:pPr marL="0" indent="0">
                  <a:buNone/>
                </a:pPr>
                <a:r>
                  <a:rPr lang="en-US" dirty="0">
                    <a:solidFill>
                      <a:schemeClr val="tx1"/>
                    </a:solidFill>
                  </a:rPr>
                  <a:t>integrals (Figure 11).</a:t>
                </a:r>
              </a:p>
              <a:p>
                <a:pPr marL="0" indent="0">
                  <a:buNone/>
                </a:pPr>
                <a:endParaRPr lang="en-US" dirty="0">
                  <a:solidFill>
                    <a:schemeClr val="tx1"/>
                  </a:solidFill>
                </a:endParaRPr>
              </a:p>
              <a:p>
                <a:pPr marL="0" indent="0">
                  <a:buNone/>
                </a:pPr>
                <a:r>
                  <a:rPr lang="en-US" b="1" u="sng" dirty="0">
                    <a:solidFill>
                      <a:schemeClr val="tx1"/>
                    </a:solidFill>
                  </a:rPr>
                  <a:t>THEOREM</a:t>
                </a:r>
                <a:r>
                  <a:rPr lang="en-US" b="1" dirty="0"/>
                  <a:t>: </a:t>
                </a:r>
                <a:r>
                  <a:rPr lang="en-US" b="1" dirty="0">
                    <a:solidFill>
                      <a:schemeClr val="tx1"/>
                    </a:solidFill>
                  </a:rPr>
                  <a:t>Comparison Theorem </a:t>
                </a:r>
              </a:p>
              <a:p>
                <a:pPr marL="0" indent="0">
                  <a:buNone/>
                </a:pPr>
                <a:r>
                  <a:rPr lang="en-US" dirty="0">
                    <a:solidFill>
                      <a:schemeClr val="tx1"/>
                    </a:solidFill>
                  </a:rPr>
                  <a:t>If </a:t>
                </a:r>
                <a:r>
                  <a:rPr lang="en-US" i="1" dirty="0">
                    <a:solidFill>
                      <a:schemeClr val="tx1"/>
                    </a:solidFill>
                  </a:rPr>
                  <a:t>f </a:t>
                </a:r>
                <a:r>
                  <a:rPr lang="en-US" dirty="0">
                    <a:solidFill>
                      <a:schemeClr val="tx1"/>
                    </a:solidFill>
                  </a:rPr>
                  <a:t>and </a:t>
                </a:r>
                <a:r>
                  <a:rPr lang="en-US" i="1" dirty="0">
                    <a:solidFill>
                      <a:schemeClr val="tx1"/>
                    </a:solidFill>
                  </a:rPr>
                  <a:t>g </a:t>
                </a:r>
                <a:r>
                  <a:rPr lang="en-US" dirty="0">
                    <a:solidFill>
                      <a:schemeClr val="tx1"/>
                    </a:solidFill>
                  </a:rPr>
                  <a:t>are integrable and </a:t>
                </a:r>
                <a:r>
                  <a:rPr lang="en-US" i="1" dirty="0">
                    <a:solidFill>
                      <a:schemeClr val="tx1"/>
                    </a:solidFill>
                  </a:rPr>
                  <a:t>g</a:t>
                </a:r>
                <a:r>
                  <a:rPr lang="en-US" dirty="0">
                    <a:solidFill>
                      <a:schemeClr val="tx1"/>
                    </a:solidFill>
                  </a:rPr>
                  <a:t>(</a:t>
                </a:r>
                <a:r>
                  <a:rPr lang="en-US" i="1" dirty="0">
                    <a:solidFill>
                      <a:schemeClr val="tx1"/>
                    </a:solidFill>
                  </a:rPr>
                  <a:t>x</a:t>
                </a:r>
                <a:r>
                  <a:rPr lang="en-US" dirty="0">
                    <a:solidFill>
                      <a:schemeClr val="tx1"/>
                    </a:solidFill>
                  </a:rPr>
                  <a:t>) ≤ </a:t>
                </a:r>
                <a:r>
                  <a:rPr lang="en-US" i="1" dirty="0">
                    <a:solidFill>
                      <a:schemeClr val="tx1"/>
                    </a:solidFill>
                  </a:rPr>
                  <a:t>f </a:t>
                </a:r>
                <a:r>
                  <a:rPr lang="en-US" dirty="0">
                    <a:solidFill>
                      <a:schemeClr val="tx1"/>
                    </a:solidFill>
                  </a:rPr>
                  <a:t>(</a:t>
                </a:r>
                <a:r>
                  <a:rPr lang="en-US" i="1" dirty="0">
                    <a:solidFill>
                      <a:schemeClr val="tx1"/>
                    </a:solidFill>
                  </a:rPr>
                  <a:t>x</a:t>
                </a:r>
                <a:r>
                  <a:rPr lang="en-US" dirty="0">
                    <a:solidFill>
                      <a:schemeClr val="tx1"/>
                    </a:solidFill>
                  </a:rPr>
                  <a:t>) for all </a:t>
                </a:r>
                <a:r>
                  <a:rPr lang="en-US" i="1" dirty="0">
                    <a:solidFill>
                      <a:schemeClr val="tx1"/>
                    </a:solidFill>
                  </a:rPr>
                  <a:t>x </a:t>
                </a:r>
                <a:r>
                  <a:rPr lang="en-US" dirty="0">
                    <a:solidFill>
                      <a:schemeClr val="tx1"/>
                    </a:solidFill>
                  </a:rPr>
                  <a:t>in [</a:t>
                </a:r>
                <a:r>
                  <a:rPr lang="en-US" i="1" dirty="0">
                    <a:solidFill>
                      <a:schemeClr val="tx1"/>
                    </a:solidFill>
                  </a:rPr>
                  <a:t>a</a:t>
                </a:r>
                <a:r>
                  <a:rPr lang="en-US" dirty="0">
                    <a:solidFill>
                      <a:schemeClr val="tx1"/>
                    </a:solidFill>
                  </a:rPr>
                  <a:t>, </a:t>
                </a:r>
                <a:r>
                  <a:rPr lang="en-US" i="1" dirty="0">
                    <a:solidFill>
                      <a:schemeClr val="tx1"/>
                    </a:solidFill>
                  </a:rPr>
                  <a:t>b</a:t>
                </a:r>
                <a:r>
                  <a:rPr lang="en-US" dirty="0">
                    <a:solidFill>
                      <a:schemeClr val="tx1"/>
                    </a:solidFill>
                  </a:rPr>
                  <a:t>], then </a:t>
                </a: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𝑏</m:t>
                        </m:r>
                      </m:sup>
                      <m:e>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ea typeface="Cambria Math" panose="02040503050406030204" pitchFamily="18" charset="0"/>
                      </a:rPr>
                      <m:t>≤</m:t>
                    </m:r>
                    <m:nary>
                      <m:naryPr>
                        <m:ctrlPr>
                          <a:rPr lang="en-US" b="0"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𝑎</m:t>
                        </m:r>
                      </m:sub>
                      <m:sup>
                        <m:r>
                          <a:rPr lang="en-US" b="0" i="1" smtClean="0">
                            <a:solidFill>
                              <a:schemeClr val="tx1"/>
                            </a:solidFill>
                            <a:latin typeface="Cambria Math" panose="02040503050406030204" pitchFamily="18" charset="0"/>
                            <a:ea typeface="Cambria Math" panose="02040503050406030204" pitchFamily="18" charset="0"/>
                          </a:rPr>
                          <m:t>𝑏</m:t>
                        </m:r>
                      </m:sup>
                      <m:e>
                        <m:r>
                          <a:rPr lang="en-US" b="0" i="1" smtClean="0">
                            <a:solidFill>
                              <a:schemeClr val="tx1"/>
                            </a:solidFill>
                            <a:latin typeface="Cambria Math" panose="02040503050406030204" pitchFamily="18" charset="0"/>
                            <a:ea typeface="Cambria Math" panose="02040503050406030204" pitchFamily="18" charset="0"/>
                          </a:rPr>
                          <m:t>𝑔</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e>
                    </m:nary>
                    <m:r>
                      <a:rPr lang="en-US" b="0" i="1" smtClean="0">
                        <a:solidFill>
                          <a:schemeClr val="tx1"/>
                        </a:solidFill>
                        <a:latin typeface="Cambria Math" panose="02040503050406030204" pitchFamily="18" charset="0"/>
                        <a:ea typeface="Cambria Math" panose="02040503050406030204" pitchFamily="18" charset="0"/>
                      </a:rPr>
                      <m:t>𝑑𝑥</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a:stretch>
              </a:blipFill>
            </p:spPr>
            <p:txBody>
              <a:bodyPr/>
              <a:lstStyle/>
              <a:p>
                <a:r>
                  <a:rPr lang="en-US">
                    <a:noFill/>
                  </a:rPr>
                  <a:t> </a:t>
                </a:r>
              </a:p>
            </p:txBody>
          </p:sp>
        </mc:Fallback>
      </mc:AlternateContent>
    </p:spTree>
    <p:extLst>
      <p:ext uri="{BB962C8B-B14F-4D97-AF65-F5344CB8AC3E}">
        <p14:creationId xmlns:p14="http://schemas.microsoft.com/office/powerpoint/2010/main" val="969747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(23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buNone/>
                </a:pPr>
                <a:r>
                  <a:rPr lang="en-US" b="1" dirty="0"/>
                  <a:t>Proof</a:t>
                </a:r>
              </a:p>
              <a:p>
                <a:pPr marL="0" indent="0">
                  <a:buNone/>
                </a:pPr>
                <a:r>
                  <a:rPr lang="en-US" dirty="0"/>
                  <a:t>If </a:t>
                </a:r>
                <a:r>
                  <a:rPr lang="en-US" i="1" dirty="0"/>
                  <a:t>g</a:t>
                </a:r>
                <a:r>
                  <a:rPr lang="en-US" dirty="0"/>
                  <a:t>(</a:t>
                </a:r>
                <a:r>
                  <a:rPr lang="en-US" i="1" dirty="0"/>
                  <a:t>x</a:t>
                </a:r>
                <a:r>
                  <a:rPr lang="en-US" dirty="0"/>
                  <a:t>) ≤ </a:t>
                </a:r>
                <a:r>
                  <a:rPr lang="en-US" i="1" dirty="0"/>
                  <a:t>f </a:t>
                </a:r>
                <a:r>
                  <a:rPr lang="en-US" dirty="0"/>
                  <a:t>(</a:t>
                </a:r>
                <a:r>
                  <a:rPr lang="en-US" i="1" dirty="0"/>
                  <a:t>x</a:t>
                </a:r>
                <a:r>
                  <a:rPr lang="en-US" dirty="0"/>
                  <a:t>), then for any partition and choice of sample points, we have </a:t>
                </a:r>
              </a:p>
              <a:p>
                <a:pPr marL="0" indent="0">
                  <a:buNone/>
                </a:pPr>
                <a:r>
                  <a:rPr lang="en-US" i="1" dirty="0"/>
                  <a:t>g</a:t>
                </a:r>
                <a:r>
                  <a:rPr lang="en-US" dirty="0"/>
                  <a:t>(</a:t>
                </a:r>
                <a:r>
                  <a:rPr lang="en-US" i="1" dirty="0"/>
                  <a:t>c</a:t>
                </a:r>
                <a:r>
                  <a:rPr lang="en-US" i="1" baseline="-25000" dirty="0"/>
                  <a:t>i</a:t>
                </a:r>
                <a:r>
                  <a:rPr lang="en-US" dirty="0"/>
                  <a:t>)</a:t>
                </a:r>
                <a:r>
                  <a:rPr lang="en-US" i="1" dirty="0">
                    <a:latin typeface="Cambria Math" panose="02040503050406030204" pitchFamily="18" charset="0"/>
                    <a:ea typeface="Cambria Math" panose="02040503050406030204" pitchFamily="18" charset="0"/>
                  </a:rPr>
                  <a:t>∆</a:t>
                </a:r>
                <a:r>
                  <a:rPr lang="en-US" i="1" dirty="0"/>
                  <a:t>x</a:t>
                </a:r>
                <a:r>
                  <a:rPr lang="en-US" i="1" baseline="-25000" dirty="0"/>
                  <a:t>i</a:t>
                </a:r>
                <a:r>
                  <a:rPr lang="en-US" i="1" dirty="0"/>
                  <a:t> </a:t>
                </a:r>
                <a:r>
                  <a:rPr lang="en-US" dirty="0"/>
                  <a:t>≤ </a:t>
                </a:r>
                <a:r>
                  <a:rPr lang="en-US" i="1" dirty="0"/>
                  <a:t>f </a:t>
                </a:r>
                <a:r>
                  <a:rPr lang="en-US" dirty="0"/>
                  <a:t>(</a:t>
                </a:r>
                <a:r>
                  <a:rPr lang="en-US" i="1" dirty="0"/>
                  <a:t>c</a:t>
                </a:r>
                <a:r>
                  <a:rPr lang="en-US" i="1" baseline="-25000" dirty="0"/>
                  <a:t>i</a:t>
                </a:r>
                <a:r>
                  <a:rPr lang="en-US" dirty="0"/>
                  <a:t>)</a:t>
                </a:r>
                <a:r>
                  <a:rPr lang="en-US" dirty="0">
                    <a:latin typeface="Cambria Math" panose="02040503050406030204" pitchFamily="18" charset="0"/>
                    <a:ea typeface="Cambria Math" panose="02040503050406030204" pitchFamily="18" charset="0"/>
                  </a:rPr>
                  <a:t>∆</a:t>
                </a:r>
                <a:r>
                  <a:rPr lang="en-US" i="1" dirty="0"/>
                  <a:t>x</a:t>
                </a:r>
                <a:r>
                  <a:rPr lang="en-US" i="1" baseline="-25000" dirty="0"/>
                  <a:t>i</a:t>
                </a:r>
                <a:r>
                  <a:rPr lang="en-US" i="1" dirty="0"/>
                  <a:t> </a:t>
                </a:r>
                <a:r>
                  <a:rPr lang="en-US" dirty="0"/>
                  <a:t>for all </a:t>
                </a:r>
                <a:r>
                  <a:rPr lang="en-US" i="1" dirty="0" err="1"/>
                  <a:t>i</a:t>
                </a:r>
                <a:r>
                  <a:rPr lang="en-US" dirty="0"/>
                  <a:t>. Therefore, the Riemann sums satisfy </a:t>
                </a:r>
              </a:p>
              <a:p>
                <a:pPr marL="0" indent="0">
                  <a:buNone/>
                </a:pPr>
                <a:endParaRPr lang="en-US" dirty="0"/>
              </a:p>
              <a:p>
                <a:pPr marL="0" indent="0" algn="ctr">
                  <a:buNone/>
                </a:pPr>
                <a14:m>
                  <m:oMath xmlns:m="http://schemas.openxmlformats.org/officeDocument/2006/math">
                    <m:r>
                      <a:rPr lang="en-US" b="0" i="1" smtClean="0">
                        <a:latin typeface="Cambria Math" panose="02040503050406030204" pitchFamily="18" charset="0"/>
                      </a:rPr>
                      <m:t>𝑅</m:t>
                    </m:r>
                    <m:d>
                      <m:dPr>
                        <m:ctrlPr>
                          <a:rPr lang="en-US" i="1" smtClean="0">
                            <a:latin typeface="Cambria Math" panose="02040503050406030204" pitchFamily="18" charset="0"/>
                          </a:rPr>
                        </m:ctrlPr>
                      </m:d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𝑥</m:t>
                        </m:r>
                      </m:e>
                      <m:sub>
                        <m:r>
                          <a:rPr lang="en-US" b="0" i="1" dirty="0" smtClean="0">
                            <a:latin typeface="Cambria Math" panose="02040503050406030204" pitchFamily="18" charset="0"/>
                            <a:ea typeface="Cambria Math" panose="02040503050406030204" pitchFamily="18" charset="0"/>
                          </a:rPr>
                          <m:t>𝑖</m:t>
                        </m:r>
                      </m:sub>
                    </m:sSub>
                  </m:oMath>
                </a14:m>
                <a:r>
                  <a:rPr lang="en-US" dirty="0"/>
                  <a:t> </a:t>
                </a:r>
                <a:r>
                  <a:rPr lang="en-US" dirty="0">
                    <a:latin typeface="Cambria Math" panose="02040503050406030204" pitchFamily="18" charset="0"/>
                    <a:ea typeface="Cambria Math" panose="02040503050406030204" pitchFamily="18" charset="0"/>
                  </a:rPr>
                  <a:t>≤ </a:t>
                </a:r>
                <a14:m>
                  <m:oMath xmlns:m="http://schemas.openxmlformats.org/officeDocument/2006/math">
                    <m:nary>
                      <m:naryPr>
                        <m:chr m:val="∑"/>
                        <m:ctrlPr>
                          <a:rPr lang="en-US"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𝑁</m:t>
                        </m:r>
                      </m:sup>
                      <m:e>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𝑐</m:t>
                            </m:r>
                          </m:e>
                          <m:sub>
                            <m:r>
                              <a:rPr lang="en-US" b="0" i="1" dirty="0" smtClean="0">
                                <a:latin typeface="Cambria Math" panose="02040503050406030204" pitchFamily="18" charset="0"/>
                                <a:ea typeface="Cambria Math" panose="02040503050406030204" pitchFamily="18" charset="0"/>
                              </a:rPr>
                              <m:t>𝑖</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𝑥</m:t>
                            </m:r>
                          </m:e>
                          <m:sub>
                            <m:r>
                              <a:rPr lang="en-US" b="0" i="1" dirty="0" smtClean="0">
                                <a:latin typeface="Cambria Math" panose="02040503050406030204" pitchFamily="18" charset="0"/>
                                <a:ea typeface="Cambria Math" panose="02040503050406030204" pitchFamily="18" charset="0"/>
                              </a:rPr>
                              <m:t>𝑖</m:t>
                            </m:r>
                          </m:sub>
                        </m:sSub>
                      </m:e>
                    </m:nary>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𝑅</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𝑃</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𝐶</m:t>
                    </m:r>
                    <m:r>
                      <a:rPr lang="en-US" b="0" i="1" dirty="0" smtClean="0">
                        <a:latin typeface="Cambria Math" panose="02040503050406030204" pitchFamily="18" charset="0"/>
                        <a:ea typeface="Cambria Math" panose="02040503050406030204" pitchFamily="18" charset="0"/>
                      </a:rPr>
                      <m:t>) </m:t>
                    </m:r>
                  </m:oMath>
                </a14:m>
                <a:endParaRPr lang="en-US" b="0" i="1" dirty="0">
                  <a:latin typeface="Cambria Math" panose="02040503050406030204" pitchFamily="18" charset="0"/>
                  <a:ea typeface="Cambria Math" panose="02040503050406030204" pitchFamily="18" charset="0"/>
                </a:endParaRPr>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r>
                        <m:rPr>
                          <m:nor/>
                        </m:rPr>
                        <a:rPr lang="en-US"/>
                        <m:t>Taking</m:t>
                      </m:r>
                      <m:r>
                        <m:rPr>
                          <m:nor/>
                        </m:rPr>
                        <a:rPr lang="en-US"/>
                        <m:t> </m:t>
                      </m:r>
                      <m:r>
                        <m:rPr>
                          <m:nor/>
                        </m:rPr>
                        <a:rPr lang="en-US"/>
                        <m:t>the</m:t>
                      </m:r>
                      <m:r>
                        <m:rPr>
                          <m:nor/>
                        </m:rPr>
                        <a:rPr lang="en-US"/>
                        <m:t> </m:t>
                      </m:r>
                      <m:r>
                        <m:rPr>
                          <m:nor/>
                        </m:rPr>
                        <a:rPr lang="en-US"/>
                        <m:t>limit</m:t>
                      </m:r>
                      <m:r>
                        <m:rPr>
                          <m:nor/>
                        </m:rPr>
                        <a:rPr lang="en-US"/>
                        <m:t> </m:t>
                      </m:r>
                      <m:r>
                        <m:rPr>
                          <m:nor/>
                        </m:rPr>
                        <a:rPr lang="en-US"/>
                        <m:t>as</m:t>
                      </m:r>
                      <m:r>
                        <m:rPr>
                          <m:nor/>
                        </m:rPr>
                        <a:rPr lang="en-US"/>
                        <m:t> </m:t>
                      </m:r>
                      <m:r>
                        <m:rPr>
                          <m:nor/>
                        </m:rPr>
                        <a:rPr lang="en-US"/>
                        <m:t>the</m:t>
                      </m:r>
                      <m:r>
                        <m:rPr>
                          <m:nor/>
                        </m:rPr>
                        <a:rPr lang="en-US"/>
                        <m:t> </m:t>
                      </m:r>
                      <m:r>
                        <m:rPr>
                          <m:nor/>
                        </m:rPr>
                        <a:rPr lang="en-US"/>
                        <m:t>norm</m:t>
                      </m:r>
                      <m:r>
                        <m:rPr>
                          <m:nor/>
                        </m:rPr>
                        <a:rPr lang="en-US"/>
                        <m:t> </m:t>
                      </m:r>
                      <m:r>
                        <m:rPr>
                          <m:nor/>
                        </m:rPr>
                        <a:rPr lang="en-US" i="1"/>
                        <m:t>P</m:t>
                      </m:r>
                      <m:r>
                        <m:rPr>
                          <m:nor/>
                        </m:rPr>
                        <a:rPr lang="en-US"/>
                        <m:t> </m:t>
                      </m:r>
                      <m:r>
                        <m:rPr>
                          <m:nor/>
                        </m:rPr>
                        <a:rPr lang="en-US"/>
                        <m:t>tends</m:t>
                      </m:r>
                      <m:r>
                        <m:rPr>
                          <m:nor/>
                        </m:rPr>
                        <a:rPr lang="en-US"/>
                        <m:t> </m:t>
                      </m:r>
                      <m:r>
                        <m:rPr>
                          <m:nor/>
                        </m:rPr>
                        <a:rPr lang="en-US"/>
                        <m:t>to</m:t>
                      </m:r>
                      <m:r>
                        <m:rPr>
                          <m:nor/>
                        </m:rPr>
                        <a:rPr lang="en-US"/>
                        <m:t> </m:t>
                      </m:r>
                      <m:r>
                        <m:rPr>
                          <m:nor/>
                        </m:rPr>
                        <a:rPr lang="en-US"/>
                        <m:t>zero</m:t>
                      </m:r>
                      <m:r>
                        <m:rPr>
                          <m:nor/>
                        </m:rPr>
                        <a:rPr lang="en-US"/>
                        <m:t>, </m:t>
                      </m:r>
                      <m:r>
                        <m:rPr>
                          <m:nor/>
                        </m:rPr>
                        <a:rPr lang="en-US"/>
                        <m:t>we</m:t>
                      </m:r>
                      <m:r>
                        <m:rPr>
                          <m:nor/>
                        </m:rPr>
                        <a:rPr lang="en-US"/>
                        <m:t> </m:t>
                      </m:r>
                      <m:r>
                        <m:rPr>
                          <m:nor/>
                        </m:rPr>
                        <a:rPr lang="en-US"/>
                        <m:t>obtain</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𝑏</m:t>
                          </m:r>
                        </m:sup>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𝑑𝑥</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lim>
                          </m:limLow>
                        </m:fName>
                        <m:e>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lim</m:t>
                              </m:r>
                            </m:e>
                            <m:lim>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e>
                              </m:d>
                              <m:r>
                                <a:rPr lang="en-US" b="0" i="1" smtClean="0">
                                  <a:latin typeface="Cambria Math" panose="02040503050406030204" pitchFamily="18" charset="0"/>
                                  <a:ea typeface="Cambria Math" panose="02040503050406030204" pitchFamily="18" charset="0"/>
                                </a:rPr>
                                <m:t>|→0</m:t>
                              </m:r>
                            </m:lim>
                          </m:limLow>
                        </m:fName>
                        <m:e>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𝑑𝑥</m:t>
                              </m:r>
                            </m:e>
                          </m:nary>
                        </m:e>
                      </m:func>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1674"/>
                </a:stretch>
              </a:blipFill>
            </p:spPr>
            <p:txBody>
              <a:bodyPr/>
              <a:lstStyle/>
              <a:p>
                <a:r>
                  <a:rPr lang="en-US">
                    <a:noFill/>
                  </a:rPr>
                  <a:t> </a:t>
                </a:r>
              </a:p>
            </p:txBody>
          </p:sp>
        </mc:Fallback>
      </mc:AlternateContent>
    </p:spTree>
    <p:extLst>
      <p:ext uri="{BB962C8B-B14F-4D97-AF65-F5344CB8AC3E}">
        <p14:creationId xmlns:p14="http://schemas.microsoft.com/office/powerpoint/2010/main" val="535773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(24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dirty="0"/>
                  <a:t>For instance,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𝑥</m:t>
                        </m:r>
                      </m:den>
                    </m:f>
                  </m:oMath>
                </a14:m>
                <a:r>
                  <a:rPr lang="en-US" dirty="0"/>
                  <a:t> for all </a:t>
                </a:r>
                <a:r>
                  <a:rPr lang="en-US" i="1" dirty="0"/>
                  <a:t>x </a:t>
                </a:r>
                <a:r>
                  <a:rPr lang="en-US" dirty="0">
                    <a:latin typeface="Cambria Math" panose="02040503050406030204" pitchFamily="18" charset="0"/>
                    <a:ea typeface="Cambria Math" panose="02040503050406030204" pitchFamily="18" charset="0"/>
                  </a:rPr>
                  <a:t>≥ 1. Thus, </a:t>
                </a:r>
                <a14:m>
                  <m:oMath xmlns:m="http://schemas.openxmlformats.org/officeDocument/2006/math">
                    <m:nary>
                      <m:naryPr>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4</m:t>
                        </m:r>
                      </m:sup>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𝑥</m:t>
                                </m:r>
                              </m:e>
                              <m:sup>
                                <m:r>
                                  <a:rPr lang="en-US"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𝑑𝑥</m:t>
                        </m:r>
                      </m:e>
                    </m:nary>
                    <m:r>
                      <a:rPr lang="en-US" i="1" smtClean="0">
                        <a:latin typeface="Cambria Math" panose="02040503050406030204" pitchFamily="18" charset="0"/>
                        <a:ea typeface="Cambria Math" panose="02040503050406030204" pitchFamily="18" charset="0"/>
                      </a:rPr>
                      <m:t>≤</m:t>
                    </m:r>
                    <m:nary>
                      <m:naryPr>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4</m:t>
                        </m:r>
                      </m:sup>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𝑥</m:t>
                            </m:r>
                          </m:den>
                        </m:f>
                      </m:e>
                    </m:nary>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oMath>
                </a14:m>
                <a:endParaRPr lang="en-US" dirty="0"/>
              </a:p>
              <a:p>
                <a:pPr marL="36900" indent="0">
                  <a:lnSpc>
                    <a:spcPct val="100000"/>
                  </a:lnSpc>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a:stretch>
              </a:blipFill>
            </p:spPr>
            <p:txBody>
              <a:bodyPr/>
              <a:lstStyle/>
              <a:p>
                <a:r>
                  <a:rPr lang="en-US">
                    <a:noFill/>
                  </a:rPr>
                  <a:t> </a:t>
                </a:r>
              </a:p>
            </p:txBody>
          </p:sp>
        </mc:Fallback>
      </mc:AlternateContent>
      <p:pic>
        <p:nvPicPr>
          <p:cNvPr id="4" name="Picture 3" descr="A graph shows two curves decreasing toward the x axis and intersecting at (1, 1). One curve decreases faster before (1, 1) and more slowly after (1, 1), than the other curve. &#10;The x axis ranges from 0 to 4 and the y axis ranges from 0 to 2. The graph of y equals 1 over x decreases more rapidly as it approaches the point (1,1), then decreases more slowly. The graph of y equals 1 over x squared decreases less steeply to (1,1), then decreases more rapidly as it approaches the x axi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885" y="2356558"/>
            <a:ext cx="3757180" cy="3123378"/>
          </a:xfrm>
          <a:prstGeom prst="rect">
            <a:avLst/>
          </a:prstGeom>
        </p:spPr>
      </p:pic>
    </p:spTree>
    <p:extLst>
      <p:ext uri="{BB962C8B-B14F-4D97-AF65-F5344CB8AC3E}">
        <p14:creationId xmlns:p14="http://schemas.microsoft.com/office/powerpoint/2010/main" val="3390977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(25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buNone/>
                </a:pPr>
                <a:r>
                  <a:rPr lang="en-US" dirty="0"/>
                  <a:t>Suppose there are numbers </a:t>
                </a:r>
                <a:r>
                  <a:rPr lang="en-US" i="1" dirty="0"/>
                  <a:t>m </a:t>
                </a:r>
                <a:r>
                  <a:rPr lang="en-US" dirty="0"/>
                  <a:t>and </a:t>
                </a:r>
                <a:r>
                  <a:rPr lang="en-US" i="1" dirty="0"/>
                  <a:t>M </a:t>
                </a:r>
                <a:r>
                  <a:rPr lang="en-US" dirty="0"/>
                  <a:t>such that </a:t>
                </a:r>
                <a:r>
                  <a:rPr lang="en-US" i="1" dirty="0"/>
                  <a:t>m </a:t>
                </a:r>
                <a:r>
                  <a:rPr lang="en-US" dirty="0"/>
                  <a:t>≤ </a:t>
                </a:r>
                <a:r>
                  <a:rPr lang="en-US" i="1" dirty="0"/>
                  <a:t>f </a:t>
                </a:r>
                <a:r>
                  <a:rPr lang="en-US" dirty="0"/>
                  <a:t>(</a:t>
                </a:r>
                <a:r>
                  <a:rPr lang="en-US" i="1" dirty="0"/>
                  <a:t>x</a:t>
                </a:r>
                <a:r>
                  <a:rPr lang="en-US" dirty="0"/>
                  <a:t>) ≤ </a:t>
                </a:r>
                <a:r>
                  <a:rPr lang="en-US" i="1" dirty="0"/>
                  <a:t>M </a:t>
                </a:r>
                <a:r>
                  <a:rPr lang="en-US" dirty="0"/>
                  <a:t>for </a:t>
                </a:r>
                <a:r>
                  <a:rPr lang="en-US" i="1" dirty="0"/>
                  <a:t>x </a:t>
                </a:r>
                <a:r>
                  <a:rPr lang="en-US" dirty="0"/>
                  <a:t>in [</a:t>
                </a:r>
                <a:r>
                  <a:rPr lang="en-US" i="1" dirty="0"/>
                  <a:t>a</a:t>
                </a:r>
                <a:r>
                  <a:rPr lang="en-US" dirty="0"/>
                  <a:t>, </a:t>
                </a:r>
                <a:r>
                  <a:rPr lang="en-US" i="1" dirty="0"/>
                  <a:t>b</a:t>
                </a:r>
                <a:r>
                  <a:rPr lang="en-US" dirty="0"/>
                  <a:t>]. We call </a:t>
                </a:r>
                <a:r>
                  <a:rPr lang="en-US" i="1" dirty="0"/>
                  <a:t>m </a:t>
                </a:r>
                <a:r>
                  <a:rPr lang="en-US" dirty="0"/>
                  <a:t>and </a:t>
                </a:r>
                <a:r>
                  <a:rPr lang="en-US" i="1" dirty="0"/>
                  <a:t>M </a:t>
                </a:r>
                <a:r>
                  <a:rPr lang="en-US" b="1" i="1" dirty="0"/>
                  <a:t>lower</a:t>
                </a:r>
                <a:r>
                  <a:rPr lang="en-US" b="1" dirty="0"/>
                  <a:t> </a:t>
                </a:r>
                <a:r>
                  <a:rPr lang="en-US" dirty="0"/>
                  <a:t>and </a:t>
                </a:r>
                <a:r>
                  <a:rPr lang="en-US" b="1" i="1" dirty="0"/>
                  <a:t>upper bounds </a:t>
                </a:r>
                <a:r>
                  <a:rPr lang="en-US" dirty="0"/>
                  <a:t>for </a:t>
                </a:r>
                <a:r>
                  <a:rPr lang="en-US" i="1" dirty="0"/>
                  <a:t>f </a:t>
                </a:r>
                <a:r>
                  <a:rPr lang="en-US" dirty="0"/>
                  <a:t>(</a:t>
                </a:r>
                <a:r>
                  <a:rPr lang="en-US" i="1" dirty="0"/>
                  <a:t>x</a:t>
                </a:r>
                <a:r>
                  <a:rPr lang="en-US" dirty="0"/>
                  <a:t>) on [</a:t>
                </a:r>
                <a:r>
                  <a:rPr lang="en-US" i="1" dirty="0"/>
                  <a:t>a</a:t>
                </a:r>
                <a:r>
                  <a:rPr lang="en-US" dirty="0"/>
                  <a:t>, </a:t>
                </a:r>
                <a:r>
                  <a:rPr lang="en-US" i="1" dirty="0"/>
                  <a:t>b</a:t>
                </a:r>
                <a:r>
                  <a:rPr lang="en-US" dirty="0"/>
                  <a:t>]. By the Comparison Theorem,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𝑏</m:t>
                          </m:r>
                        </m:sup>
                        <m:e>
                          <m:r>
                            <a:rPr lang="en-US" b="0" i="1" smtClean="0">
                              <a:latin typeface="Cambria Math" panose="02040503050406030204" pitchFamily="18" charset="0"/>
                            </a:rPr>
                            <m:t>𝑚</m:t>
                          </m:r>
                        </m:e>
                      </m:nary>
                      <m:r>
                        <a:rPr lang="en-US" b="0" i="1" smtClean="0">
                          <a:latin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nary>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𝑏</m:t>
                          </m:r>
                        </m:sup>
                        <m:e>
                          <m:r>
                            <a:rPr lang="en-US" b="0" i="1" smtClean="0">
                              <a:latin typeface="Cambria Math" panose="02040503050406030204" pitchFamily="18" charset="0"/>
                              <a:ea typeface="Cambria Math" panose="02040503050406030204" pitchFamily="18" charset="0"/>
                            </a:rPr>
                            <m:t>𝑀</m:t>
                          </m:r>
                        </m:e>
                      </m:nary>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oMath>
                  </m:oMathPara>
                </a14:m>
                <a:endParaRPr lang="en-US" dirty="0"/>
              </a:p>
              <a:p>
                <a:pPr marL="0" indent="0">
                  <a:buNone/>
                </a:pPr>
                <a:r>
                  <a:rPr lang="en-US" dirty="0"/>
                  <a:t>This says simply that if </a:t>
                </a:r>
                <a:r>
                  <a:rPr lang="en-US" i="1" dirty="0"/>
                  <a:t>f </a:t>
                </a:r>
                <a:r>
                  <a:rPr lang="en-US" dirty="0"/>
                  <a:t>(</a:t>
                </a:r>
                <a:r>
                  <a:rPr lang="en-US" i="1" dirty="0"/>
                  <a:t>x</a:t>
                </a:r>
                <a:r>
                  <a:rPr lang="en-US" dirty="0"/>
                  <a:t>) ≥ 0 over [</a:t>
                </a:r>
                <a:r>
                  <a:rPr lang="en-US" i="1" dirty="0"/>
                  <a:t>a</a:t>
                </a:r>
                <a:r>
                  <a:rPr lang="en-US" dirty="0"/>
                  <a:t>, </a:t>
                </a:r>
                <a:r>
                  <a:rPr lang="en-US" i="1" dirty="0"/>
                  <a:t>b</a:t>
                </a:r>
                <a:r>
                  <a:rPr lang="en-US" dirty="0"/>
                  <a:t>], then </a:t>
                </a:r>
              </a:p>
              <a:p>
                <a:pPr marL="0" indent="0">
                  <a:buNone/>
                </a:pPr>
                <a:r>
                  <a:rPr lang="en-US" dirty="0"/>
                  <a:t>(as in Figure 13) the integral of </a:t>
                </a:r>
                <a:r>
                  <a:rPr lang="en-US" i="1" dirty="0"/>
                  <a:t>f </a:t>
                </a:r>
                <a:r>
                  <a:rPr lang="en-US" dirty="0"/>
                  <a:t>lies between the </a:t>
                </a:r>
              </a:p>
              <a:p>
                <a:pPr marL="0" indent="0">
                  <a:buNone/>
                </a:pPr>
                <a:r>
                  <a:rPr lang="en-US" dirty="0"/>
                  <a:t>areas of two rectangles, one of height </a:t>
                </a:r>
                <a:r>
                  <a:rPr lang="en-US" i="1" dirty="0"/>
                  <a:t>M </a:t>
                </a:r>
                <a:r>
                  <a:rPr lang="en-US" dirty="0"/>
                  <a:t>enclosing </a:t>
                </a:r>
              </a:p>
              <a:p>
                <a:pPr marL="0" indent="0">
                  <a:buNone/>
                </a:pPr>
                <a:r>
                  <a:rPr lang="en-US" dirty="0"/>
                  <a:t>the region associated with the integral, and one of </a:t>
                </a:r>
              </a:p>
              <a:p>
                <a:pPr marL="0" indent="0">
                  <a:buNone/>
                </a:pPr>
                <a:r>
                  <a:rPr lang="en-US" dirty="0"/>
                  <a:t>height </a:t>
                </a:r>
                <a:r>
                  <a:rPr lang="en-US" i="1" dirty="0"/>
                  <a:t>m </a:t>
                </a:r>
                <a:r>
                  <a:rPr lang="en-US" dirty="0"/>
                  <a:t>enclosed in the region.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1674"/>
                </a:stretch>
              </a:blipFill>
            </p:spPr>
            <p:txBody>
              <a:bodyPr/>
              <a:lstStyle/>
              <a:p>
                <a:r>
                  <a:rPr lang="en-US">
                    <a:noFill/>
                  </a:rPr>
                  <a:t> </a:t>
                </a:r>
              </a:p>
            </p:txBody>
          </p:sp>
        </mc:Fallback>
      </mc:AlternateContent>
      <p:pic>
        <p:nvPicPr>
          <p:cNvPr id="4" name="Picture 3" descr="A graph shows an undulating curve that varies from m to capital M, inside two rectangles that are bounded by the x axis, x equals a, x equals b, y equals m, and y equals capital M. &#10;The curve increases to a maximum value of capital M then decreases to a minimum value of m, then increases again. The area inside the upper rectangle bounded by x equals a, x equals b, y equals m, and y equals capital M, has shading below the curve and no shading above. The rectangle bounded by the x axis, x equals a, x equals b, and y equals m is fully shade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025" y="3316407"/>
            <a:ext cx="3301433" cy="2726690"/>
          </a:xfrm>
          <a:prstGeom prst="rect">
            <a:avLst/>
          </a:prstGeom>
        </p:spPr>
      </p:pic>
    </p:spTree>
    <p:extLst>
      <p:ext uri="{BB962C8B-B14F-4D97-AF65-F5344CB8AC3E}">
        <p14:creationId xmlns:p14="http://schemas.microsoft.com/office/powerpoint/2010/main" val="18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5.2 The Definite Integral (26 of 26)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a:t>
                </a:r>
                <a:r>
                  <a:rPr lang="en-US" dirty="0">
                    <a:solidFill>
                      <a:schemeClr val="tx1"/>
                    </a:solidFill>
                  </a:rPr>
                  <a:t> </a:t>
                </a:r>
                <a:r>
                  <a:rPr lang="en-US" spc="-10" dirty="0">
                    <a:solidFill>
                      <a:schemeClr val="tx1"/>
                    </a:solidFill>
                  </a:rPr>
                  <a:t>Becaus</a:t>
                </a:r>
                <a:r>
                  <a:rPr lang="en-US" spc="-5" dirty="0">
                    <a:solidFill>
                      <a:schemeClr val="tx1"/>
                    </a:solidFill>
                  </a:rPr>
                  <a:t>e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baseline="25925" dirty="0">
                    <a:solidFill>
                      <a:schemeClr val="tx1"/>
                    </a:solidFill>
                  </a:rPr>
                  <a:t>1 </a:t>
                </a:r>
                <a:r>
                  <a:rPr lang="en-US" spc="-5" dirty="0">
                    <a:solidFill>
                      <a:schemeClr val="tx1"/>
                    </a:solidFill>
                  </a:rPr>
                  <a:t>is</a:t>
                </a:r>
                <a:r>
                  <a:rPr lang="en-US" spc="-20" dirty="0">
                    <a:solidFill>
                      <a:schemeClr val="tx1"/>
                    </a:solidFill>
                  </a:rPr>
                  <a:t> </a:t>
                </a:r>
                <a:r>
                  <a:rPr lang="en-US" spc="-5" dirty="0">
                    <a:solidFill>
                      <a:schemeClr val="tx1"/>
                    </a:solidFill>
                  </a:rPr>
                  <a:t>decreasing</a:t>
                </a:r>
                <a:r>
                  <a:rPr lang="en-US" spc="-15" dirty="0">
                    <a:solidFill>
                      <a:schemeClr val="tx1"/>
                    </a:solidFill>
                  </a:rPr>
                  <a:t> </a:t>
                </a:r>
                <a:r>
                  <a:rPr lang="en-US" spc="-5" dirty="0">
                    <a:solidFill>
                      <a:schemeClr val="tx1"/>
                    </a:solidFill>
                  </a:rPr>
                  <a:t>(Figure</a:t>
                </a:r>
                <a:r>
                  <a:rPr lang="en-US" spc="-15" dirty="0">
                    <a:solidFill>
                      <a:schemeClr val="tx1"/>
                    </a:solidFill>
                  </a:rPr>
                  <a:t> </a:t>
                </a:r>
                <a:r>
                  <a:rPr lang="en-US" spc="-5" dirty="0">
                    <a:solidFill>
                      <a:schemeClr val="tx1"/>
                    </a:solidFill>
                  </a:rPr>
                  <a:t>14),</a:t>
                </a:r>
                <a:r>
                  <a:rPr lang="en-US" spc="-15" dirty="0">
                    <a:solidFill>
                      <a:schemeClr val="tx1"/>
                    </a:solidFill>
                  </a:rPr>
                  <a:t> </a:t>
                </a:r>
                <a:r>
                  <a:rPr lang="en-US" spc="-5" dirty="0">
                    <a:solidFill>
                      <a:schemeClr val="tx1"/>
                    </a:solidFill>
                  </a:rPr>
                  <a:t>its</a:t>
                </a:r>
                <a:r>
                  <a:rPr lang="en-US" spc="-15" dirty="0">
                    <a:solidFill>
                      <a:schemeClr val="tx1"/>
                    </a:solidFill>
                  </a:rPr>
                  <a:t> </a:t>
                </a:r>
                <a:r>
                  <a:rPr lang="en-US" spc="-10" dirty="0">
                    <a:solidFill>
                      <a:schemeClr val="tx1"/>
                    </a:solidFill>
                  </a:rPr>
                  <a:t>minimum</a:t>
                </a:r>
                <a:r>
                  <a:rPr lang="en-US" spc="-15" dirty="0">
                    <a:solidFill>
                      <a:schemeClr val="tx1"/>
                    </a:solidFill>
                  </a:rPr>
                  <a:t> </a:t>
                </a:r>
                <a:r>
                  <a:rPr lang="en-US" spc="-5" dirty="0">
                    <a:solidFill>
                      <a:schemeClr val="tx1"/>
                    </a:solidFill>
                  </a:rPr>
                  <a:t>value</a:t>
                </a:r>
                <a:r>
                  <a:rPr lang="en-US" spc="-15" dirty="0">
                    <a:solidFill>
                      <a:schemeClr val="tx1"/>
                    </a:solidFill>
                  </a:rPr>
                  <a:t> </a:t>
                </a:r>
                <a:r>
                  <a:rPr lang="en-US" spc="-5" dirty="0">
                    <a:solidFill>
                      <a:schemeClr val="tx1"/>
                    </a:solidFill>
                  </a:rPr>
                  <a:t>on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 2] </m:t>
                    </m:r>
                  </m:oMath>
                </a14:m>
                <a:r>
                  <a:rPr lang="en-US" spc="-5" dirty="0">
                    <a:solidFill>
                      <a:schemeClr val="tx1"/>
                    </a:solidFill>
                  </a:rPr>
                  <a:t>is </a:t>
                </a:r>
              </a:p>
              <a:p>
                <a:pPr marL="36900" indent="0">
                  <a:lnSpc>
                    <a:spcPct val="100000"/>
                  </a:lnSpc>
                  <a:buNone/>
                </a:pPr>
                <a:r>
                  <a:rPr lang="en-US" i="1" spc="-5" dirty="0">
                    <a:solidFill>
                      <a:schemeClr val="tx1"/>
                    </a:solidFill>
                  </a:rPr>
                  <a:t>m = f </a:t>
                </a:r>
                <a:r>
                  <a:rPr lang="en-US" spc="-5" dirty="0">
                    <a:solidFill>
                      <a:schemeClr val="tx1"/>
                    </a:solidFill>
                  </a:rPr>
                  <a:t>(2) =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oMath>
                </a14:m>
                <a:r>
                  <a:rPr lang="en-US" dirty="0">
                    <a:solidFill>
                      <a:schemeClr val="tx1"/>
                    </a:solidFill>
                  </a:rPr>
                  <a:t> and its maximum value is </a:t>
                </a:r>
                <a:r>
                  <a:rPr lang="en-US" i="1" dirty="0">
                    <a:solidFill>
                      <a:schemeClr val="tx1"/>
                    </a:solidFill>
                  </a:rPr>
                  <a:t>M = f </a:t>
                </a:r>
                <a14:m>
                  <m:oMath xmlns:m="http://schemas.openxmlformats.org/officeDocument/2006/math">
                    <m:d>
                      <m:dPr>
                        <m:ctrlPr>
                          <a:rPr lang="en-US" b="0" i="1" smtClean="0">
                            <a:solidFill>
                              <a:schemeClr val="tx1"/>
                            </a:solidFill>
                            <a:latin typeface="Cambria Math" panose="02040503050406030204" pitchFamily="18" charset="0"/>
                            <a:cs typeface="Times New Roman"/>
                          </a:rPr>
                        </m:ctrlPr>
                      </m:dPr>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e>
                    </m:d>
                    <m:r>
                      <a:rPr lang="en-US" b="0" i="1" smtClean="0">
                        <a:solidFill>
                          <a:schemeClr val="tx1"/>
                        </a:solidFill>
                        <a:latin typeface="Cambria Math" panose="02040503050406030204" pitchFamily="18" charset="0"/>
                        <a:cs typeface="Times New Roman"/>
                      </a:rPr>
                      <m:t>=2.</m:t>
                    </m:r>
                  </m:oMath>
                </a14:m>
                <a:r>
                  <a:rPr lang="en-US" dirty="0">
                    <a:solidFill>
                      <a:schemeClr val="tx1"/>
                    </a:solidFill>
                  </a:rPr>
                  <a:t> Therefore,</a:t>
                </a:r>
              </a:p>
              <a:p>
                <a:pPr marL="36900" indent="0">
                  <a:lnSpc>
                    <a:spcPct val="100000"/>
                  </a:lnSpc>
                  <a:buNone/>
                </a:pP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m:t>
                    </m:r>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2 − </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e>
                    </m:d>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f>
                          <m:fPr>
                            <m:type m:val="skw"/>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ub>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e>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𝑥</m:t>
                            </m:r>
                          </m:den>
                        </m:f>
                      </m:e>
                    </m:nary>
                    <m:r>
                      <a:rPr lang="en-US" b="0" i="1" smtClean="0">
                        <a:solidFill>
                          <a:schemeClr val="tx1"/>
                        </a:solidFill>
                        <a:latin typeface="Cambria Math" panose="02040503050406030204" pitchFamily="18" charset="0"/>
                        <a:ea typeface="Cambria Math" panose="02040503050406030204" pitchFamily="18" charset="0"/>
                        <a:cs typeface="Times New Roman"/>
                      </a:rPr>
                      <m:t>𝑑𝑥</m:t>
                    </m:r>
                    <m:r>
                      <a:rPr lang="en-US" b="0" i="1" smtClean="0">
                        <a:solidFill>
                          <a:schemeClr val="tx1"/>
                        </a:solidFill>
                        <a:latin typeface="Cambria Math" panose="02040503050406030204" pitchFamily="18" charset="0"/>
                        <a:ea typeface="Cambria Math" panose="02040503050406030204" pitchFamily="18" charset="0"/>
                        <a:cs typeface="Times New Roman"/>
                      </a:rPr>
                      <m:t>≤2</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2 −</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e>
                    </m:d>
                    <m:r>
                      <a:rPr lang="en-US" b="0" i="1" smtClean="0">
                        <a:solidFill>
                          <a:schemeClr val="tx1"/>
                        </a:solidFill>
                        <a:latin typeface="Cambria Math" panose="02040503050406030204" pitchFamily="18" charset="0"/>
                        <a:ea typeface="Cambria Math" panose="02040503050406030204" pitchFamily="18" charset="0"/>
                        <a:cs typeface="Times New Roman"/>
                      </a:rPr>
                      <m:t>=3.</m:t>
                    </m:r>
                  </m:oMath>
                </a14:m>
                <a:r>
                  <a:rPr lang="en-US" dirty="0">
                    <a:solidFill>
                      <a:schemeClr val="tx1"/>
                    </a:solidFill>
                  </a:rPr>
                  <a:t> </a:t>
                </a:r>
              </a:p>
              <a:p>
                <a:pPr marL="36900" indent="0">
                  <a:lnSpc>
                    <a:spcPct val="100000"/>
                  </a:lnSpc>
                  <a:buNone/>
                </a:pPr>
                <a:endParaRPr lang="en-US" b="1" u="sng"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a:stretch>
              </a:blipFill>
            </p:spPr>
            <p:txBody>
              <a:bodyPr/>
              <a:lstStyle/>
              <a:p>
                <a:r>
                  <a:rPr lang="en-US">
                    <a:noFill/>
                  </a:rPr>
                  <a:t> </a:t>
                </a:r>
              </a:p>
            </p:txBody>
          </p:sp>
        </mc:Fallback>
      </mc:AlternateContent>
      <p:pic>
        <p:nvPicPr>
          <p:cNvPr id="4" name="Picture 3" descr="A graph shows the area underneath the curve of y equals x raised to negative one, which is convex to the x axis, and two rectangles with heights at the minimum and maximum values of the function at x equals 1/2 and x equals 2. &#10;Both the x axis and the y axis are labeled with 1/2 and 2. Rectangles are shown bounded by x equals 1/2 and x equals 2, then the lower rectangle has height 1/2 and the upper rectangle has height at y equals 2. The curve lies in the upper rectangle. The area underneath the curve is shade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8150" y="2863283"/>
            <a:ext cx="3312233" cy="3227305"/>
          </a:xfrm>
          <a:prstGeom prst="rect">
            <a:avLst/>
          </a:prstGeom>
        </p:spPr>
      </p:pic>
    </p:spTree>
    <p:extLst>
      <p:ext uri="{BB962C8B-B14F-4D97-AF65-F5344CB8AC3E}">
        <p14:creationId xmlns:p14="http://schemas.microsoft.com/office/powerpoint/2010/main" val="2570615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2585" cy="4370567"/>
          </a:xfrm>
        </p:spPr>
        <p:txBody>
          <a:bodyPr>
            <a:noAutofit/>
          </a:bodyPr>
          <a:lstStyle/>
          <a:p>
            <a:pPr marL="36900" indent="0">
              <a:lnSpc>
                <a:spcPct val="100000"/>
              </a:lnSpc>
              <a:buNone/>
            </a:pPr>
            <a:r>
              <a:rPr lang="en-US" dirty="0"/>
              <a:t>Our strategy when velocity changes continuously (Figure 3) is to </a:t>
            </a:r>
            <a:r>
              <a:rPr lang="en-US" i="1" dirty="0"/>
              <a:t>approximate </a:t>
            </a:r>
            <a:r>
              <a:rPr lang="en-US" dirty="0"/>
              <a:t>the area under the graph by a sum of areas of rectangles. We can continually improve the approximation by using thinner and thinner rectangles, and then take a limit to obtain an exact value for the distance traveled. This idea leads to the concept of an integral.</a:t>
            </a:r>
          </a:p>
          <a:p>
            <a:pPr marL="36900" indent="0">
              <a:lnSpc>
                <a:spcPct val="100000"/>
              </a:lnSpc>
              <a:buNone/>
            </a:pPr>
            <a:endParaRPr lang="en-US" dirty="0">
              <a:latin typeface="Times New Roman"/>
              <a:cs typeface="Times New Roman"/>
            </a:endParaRPr>
          </a:p>
        </p:txBody>
      </p:sp>
      <p:pic>
        <p:nvPicPr>
          <p:cNvPr id="4" name="Picture 3" descr="A graph shows a curve in the first quadrant with 6 shaded inscribed rectangles beneath it. &#10;The horizontal axis is labeled t in seconds and ranges from 0 to 8 in increments of 1. The vertical axis is labeled v in meters per second and ranges from 0 to 20 in increments of 5.  A curve slopes up from (0, 5) to a maximum at (4.5, 20) and then slopes back down to (8, 10). The first rectangle has height 5 and width 1 and is labeled 5. The second rectangle has height 10 and width 1 and is labeled 10. The third rectangle has height 15 and width 2 and is labeled 30. The fourth rectangle has height 20 and width 1 and is labeled 20. The fifth rectangle has height 15 and width 2 and is labeled 30. The sixth rectangle has height 10 and width 1 and is labeled 10. ">
            <a:extLst>
              <a:ext uri="{FF2B5EF4-FFF2-40B4-BE49-F238E27FC236}">
                <a16:creationId xmlns:a16="http://schemas.microsoft.com/office/drawing/2014/main" id="{33F748CE-B0D4-49E6-BA6F-BA20C327E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558" y="3169385"/>
            <a:ext cx="7406668" cy="2711930"/>
          </a:xfrm>
          <a:prstGeom prst="rect">
            <a:avLst/>
          </a:prstGeom>
        </p:spPr>
      </p:pic>
      <p:pic>
        <p:nvPicPr>
          <p:cNvPr id="5" name="Picture 4" descr="Figure 3: Distance traveled is equal to the area under the graph. It is approximated by the sum of the areas of the rectangles.">
            <a:extLst>
              <a:ext uri="{FF2B5EF4-FFF2-40B4-BE49-F238E27FC236}">
                <a16:creationId xmlns:a16="http://schemas.microsoft.com/office/drawing/2014/main" id="{364FDA8C-96FD-4C25-8480-73F263BA58B3}"/>
              </a:ext>
            </a:extLst>
          </p:cNvPr>
          <p:cNvPicPr>
            <a:picLocks noChangeAspect="1"/>
          </p:cNvPicPr>
          <p:nvPr/>
        </p:nvPicPr>
        <p:blipFill>
          <a:blip r:embed="rId3"/>
          <a:stretch>
            <a:fillRect/>
          </a:stretch>
        </p:blipFill>
        <p:spPr>
          <a:xfrm>
            <a:off x="545738" y="5108345"/>
            <a:ext cx="2864820" cy="772969"/>
          </a:xfrm>
          <a:prstGeom prst="rect">
            <a:avLst/>
          </a:prstGeom>
        </p:spPr>
      </p:pic>
    </p:spTree>
    <p:extLst>
      <p:ext uri="{BB962C8B-B14F-4D97-AF65-F5344CB8AC3E}">
        <p14:creationId xmlns:p14="http://schemas.microsoft.com/office/powerpoint/2010/main" val="459922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dirty="0"/>
                  <a:t>Given the derivative of an unknown function, can we find the function itself? For example, in physics, we may know the velocity </a:t>
                </a:r>
                <a:r>
                  <a:rPr lang="en-US" i="1" dirty="0"/>
                  <a:t>v</a:t>
                </a:r>
                <a:r>
                  <a:rPr lang="en-US" dirty="0"/>
                  <a:t>(</a:t>
                </a:r>
                <a:r>
                  <a:rPr lang="en-US" i="1" dirty="0"/>
                  <a:t>t</a:t>
                </a:r>
                <a:r>
                  <a:rPr lang="en-US" dirty="0"/>
                  <a:t>) (the derivative) and wish to compute the position </a:t>
                </a:r>
                <a:r>
                  <a:rPr lang="en-US" i="1" dirty="0"/>
                  <a:t>s</a:t>
                </a:r>
                <a:r>
                  <a:rPr lang="en-US" dirty="0"/>
                  <a:t>(</a:t>
                </a:r>
                <a:r>
                  <a:rPr lang="en-US" i="1" dirty="0"/>
                  <a:t>t</a:t>
                </a:r>
                <a:r>
                  <a:rPr lang="en-US" dirty="0"/>
                  <a:t>) of an object. Since </a:t>
                </a:r>
                <a:r>
                  <a:rPr lang="en-US" i="1" dirty="0"/>
                  <a:t>s</a:t>
                </a:r>
                <a14:m>
                  <m:oMath xmlns:m="http://schemas.openxmlformats.org/officeDocument/2006/math">
                    <m:r>
                      <a:rPr lang="en-US" i="1">
                        <a:latin typeface="Cambria Math" panose="02040503050406030204" pitchFamily="18" charset="0"/>
                      </a:rPr>
                      <m:t>′</m:t>
                    </m:r>
                  </m:oMath>
                </a14:m>
                <a:r>
                  <a:rPr lang="en-US" dirty="0"/>
                  <a:t>(</a:t>
                </a:r>
                <a:r>
                  <a:rPr lang="en-US" i="1" dirty="0"/>
                  <a:t>t</a:t>
                </a:r>
                <a:r>
                  <a:rPr lang="en-US" dirty="0"/>
                  <a:t>) = </a:t>
                </a:r>
                <a:r>
                  <a:rPr lang="en-US" i="1" dirty="0"/>
                  <a:t>v</a:t>
                </a:r>
                <a:r>
                  <a:rPr lang="en-US" dirty="0"/>
                  <a:t>(</a:t>
                </a:r>
                <a:r>
                  <a:rPr lang="en-US" i="1" dirty="0"/>
                  <a:t>t</a:t>
                </a:r>
                <a:r>
                  <a:rPr lang="en-US" dirty="0"/>
                  <a:t>), this amounts to finding a function whose derivative is </a:t>
                </a:r>
                <a:r>
                  <a:rPr lang="en-US" i="1" dirty="0"/>
                  <a:t>v</a:t>
                </a:r>
                <a:r>
                  <a:rPr lang="en-US" dirty="0"/>
                  <a:t>(</a:t>
                </a:r>
                <a:r>
                  <a:rPr lang="en-US" i="1" dirty="0"/>
                  <a:t>t</a:t>
                </a:r>
                <a:r>
                  <a:rPr lang="en-US" dirty="0"/>
                  <a:t>). A function </a:t>
                </a:r>
                <a:r>
                  <a:rPr lang="en-US" i="1" dirty="0"/>
                  <a:t>F</a:t>
                </a:r>
                <a:r>
                  <a:rPr lang="en-US" dirty="0"/>
                  <a:t> whose derivative is </a:t>
                </a:r>
                <a:r>
                  <a:rPr lang="en-US" i="1" dirty="0"/>
                  <a:t>f</a:t>
                </a:r>
                <a:r>
                  <a:rPr lang="en-US" dirty="0"/>
                  <a:t> is called an antiderivative of </a:t>
                </a:r>
                <a:r>
                  <a:rPr lang="en-US" i="1" dirty="0"/>
                  <a:t>f</a:t>
                </a:r>
                <a:r>
                  <a:rPr lang="en-US" dirty="0"/>
                  <a:t>. Antiderivatives will turn out to be the key to evaluating definite integrals.</a:t>
                </a:r>
              </a:p>
              <a:p>
                <a:pPr marL="36900" indent="0">
                  <a:lnSpc>
                    <a:spcPct val="100000"/>
                  </a:lnSpc>
                  <a:buNone/>
                </a:pPr>
                <a:endParaRPr lang="en-US" dirty="0"/>
              </a:p>
              <a:p>
                <a:pPr marL="36900" indent="0">
                  <a:lnSpc>
                    <a:spcPct val="100000"/>
                  </a:lnSpc>
                  <a:buNone/>
                </a:pPr>
                <a:r>
                  <a:rPr lang="en-US" b="1" u="sng" spc="30" dirty="0"/>
                  <a:t>DEFINITIO</a:t>
                </a:r>
                <a:r>
                  <a:rPr lang="en-US" b="1" u="sng" spc="-15" dirty="0"/>
                  <a:t>N</a:t>
                </a:r>
                <a:r>
                  <a:rPr lang="en-US" b="1" spc="-15" dirty="0"/>
                  <a:t>:</a:t>
                </a:r>
                <a:r>
                  <a:rPr lang="en-US" b="1" dirty="0"/>
                  <a:t> </a:t>
                </a:r>
                <a:r>
                  <a:rPr lang="en-US" b="1" spc="10" dirty="0"/>
                  <a:t>Antiderivatives</a:t>
                </a:r>
                <a:r>
                  <a:rPr lang="en-US" b="1" dirty="0"/>
                  <a:t> </a:t>
                </a:r>
                <a:r>
                  <a:rPr lang="en-US" spc="-10" dirty="0"/>
                  <a:t>A</a:t>
                </a:r>
                <a:r>
                  <a:rPr lang="en-US" dirty="0"/>
                  <a:t> </a:t>
                </a:r>
                <a:r>
                  <a:rPr lang="en-US" spc="-5" dirty="0"/>
                  <a:t>f</a:t>
                </a:r>
                <a:r>
                  <a:rPr lang="en-US" spc="-10" dirty="0"/>
                  <a:t>unctio</a:t>
                </a:r>
                <a:r>
                  <a:rPr lang="en-US" spc="-5" dirty="0"/>
                  <a:t>n</a:t>
                </a:r>
                <a:r>
                  <a:rPr lang="en-US" dirty="0"/>
                  <a:t> </a:t>
                </a:r>
                <a:r>
                  <a:rPr lang="en-US" i="1" spc="-10" dirty="0"/>
                  <a:t>F</a:t>
                </a:r>
                <a:r>
                  <a:rPr lang="en-US" i="1" dirty="0"/>
                  <a:t> </a:t>
                </a:r>
                <a:r>
                  <a:rPr lang="en-US" spc="-5" dirty="0"/>
                  <a:t>is</a:t>
                </a:r>
                <a:r>
                  <a:rPr lang="en-US" dirty="0"/>
                  <a:t> </a:t>
                </a:r>
                <a:r>
                  <a:rPr lang="en-US" spc="-5" dirty="0"/>
                  <a:t>an</a:t>
                </a:r>
                <a:r>
                  <a:rPr lang="en-US" dirty="0"/>
                  <a:t> </a:t>
                </a:r>
                <a:r>
                  <a:rPr lang="en-US" spc="-5" dirty="0"/>
                  <a:t>antiderivative</a:t>
                </a:r>
                <a:r>
                  <a:rPr lang="en-US" dirty="0"/>
                  <a:t> </a:t>
                </a:r>
                <a:r>
                  <a:rPr lang="en-US" spc="-10" dirty="0"/>
                  <a:t>o</a:t>
                </a:r>
                <a:r>
                  <a:rPr lang="en-US" spc="-5" dirty="0"/>
                  <a:t>f</a:t>
                </a:r>
                <a:r>
                  <a:rPr lang="en-US" dirty="0"/>
                  <a:t> </a:t>
                </a:r>
                <a:r>
                  <a:rPr lang="en-US" i="1" spc="-5" dirty="0"/>
                  <a:t>f</a:t>
                </a:r>
                <a:r>
                  <a:rPr lang="en-US" i="1" dirty="0"/>
                  <a:t> </a:t>
                </a:r>
                <a:r>
                  <a:rPr lang="en-US" spc="-10" dirty="0"/>
                  <a:t>o</a:t>
                </a:r>
                <a:r>
                  <a:rPr lang="en-US" spc="-5" dirty="0"/>
                  <a:t>n</a:t>
                </a:r>
                <a:r>
                  <a:rPr lang="en-US" dirty="0"/>
                  <a:t> </a:t>
                </a:r>
                <a:r>
                  <a:rPr lang="en-US" spc="-10" dirty="0"/>
                  <a:t>a</a:t>
                </a:r>
                <a:r>
                  <a:rPr lang="en-US" spc="-5" dirty="0"/>
                  <a:t>n</a:t>
                </a:r>
                <a:r>
                  <a:rPr lang="en-US" dirty="0"/>
                  <a:t> </a:t>
                </a:r>
                <a:r>
                  <a:rPr lang="en-US" spc="-10" dirty="0"/>
                  <a:t>open interva</a:t>
                </a:r>
                <a:r>
                  <a:rPr lang="en-US" spc="-5" dirty="0"/>
                  <a:t>l</a:t>
                </a:r>
                <a:r>
                  <a:rPr lang="en-US" dirty="0"/>
                  <a:t> </a:t>
                </a:r>
                <a:r>
                  <a:rPr lang="en-US" spc="-10" dirty="0"/>
                  <a:t>(</a:t>
                </a:r>
                <a:r>
                  <a:rPr lang="en-US" i="1" spc="35" dirty="0"/>
                  <a:t>a</a:t>
                </a:r>
                <a:r>
                  <a:rPr lang="en-US" spc="-5" dirty="0"/>
                  <a:t>,</a:t>
                </a:r>
                <a:r>
                  <a:rPr lang="en-US" spc="-85" dirty="0"/>
                  <a:t> </a:t>
                </a:r>
                <a:r>
                  <a:rPr lang="en-US" i="1" spc="5" dirty="0"/>
                  <a:t>b</a:t>
                </a:r>
                <a:r>
                  <a:rPr lang="en-US" spc="-5" dirty="0"/>
                  <a:t>) if</a:t>
                </a:r>
                <a:r>
                  <a:rPr lang="en-US" spc="65" dirty="0"/>
                  <a:t> </a:t>
                </a:r>
                <a:r>
                  <a:rPr lang="en-US" i="1" spc="-10" dirty="0"/>
                  <a:t>F</a:t>
                </a:r>
                <a14:m>
                  <m:oMath xmlns:m="http://schemas.openxmlformats.org/officeDocument/2006/math">
                    <m:r>
                      <a:rPr lang="en-US" i="1">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a:t>
                </a:r>
                <a:r>
                  <a:rPr lang="en-US" dirty="0"/>
                  <a:t> </a:t>
                </a:r>
                <a:r>
                  <a:rPr lang="en-US" i="1" spc="-5" dirty="0"/>
                  <a:t>f</a:t>
                </a:r>
                <a:r>
                  <a:rPr lang="en-US" i="1" spc="-45" dirty="0"/>
                  <a:t> </a:t>
                </a:r>
                <a:r>
                  <a:rPr lang="en-US" spc="20" dirty="0"/>
                  <a:t>(</a:t>
                </a:r>
                <a:r>
                  <a:rPr lang="en-US" i="1" spc="-5" dirty="0"/>
                  <a:t>x</a:t>
                </a:r>
                <a:r>
                  <a:rPr lang="en-US" spc="-5" dirty="0"/>
                  <a:t>) for </a:t>
                </a:r>
                <a:r>
                  <a:rPr lang="en-US" spc="-10" dirty="0"/>
                  <a:t>a</a:t>
                </a:r>
                <a:r>
                  <a:rPr lang="en-US" spc="-5" dirty="0"/>
                  <a:t>ll</a:t>
                </a:r>
                <a:r>
                  <a:rPr lang="en-US" spc="25" dirty="0"/>
                  <a:t> </a:t>
                </a:r>
                <a:r>
                  <a:rPr lang="en-US" i="1" spc="-5" dirty="0"/>
                  <a:t>x</a:t>
                </a:r>
                <a:r>
                  <a:rPr lang="en-US" i="1" spc="85" dirty="0"/>
                  <a:t> </a:t>
                </a:r>
                <a:r>
                  <a:rPr lang="en-US" spc="-5" dirty="0"/>
                  <a:t>in </a:t>
                </a:r>
                <a:r>
                  <a:rPr lang="en-US" spc="-10" dirty="0"/>
                  <a:t>(</a:t>
                </a:r>
                <a:r>
                  <a:rPr lang="en-US" i="1" spc="35" dirty="0"/>
                  <a:t>a</a:t>
                </a:r>
                <a:r>
                  <a:rPr lang="en-US" spc="-5" dirty="0"/>
                  <a:t>,</a:t>
                </a:r>
                <a:r>
                  <a:rPr lang="en-US" spc="-85" dirty="0"/>
                  <a:t> </a:t>
                </a:r>
                <a:r>
                  <a:rPr lang="en-US" i="1" spc="5" dirty="0"/>
                  <a:t>b</a:t>
                </a:r>
                <a:r>
                  <a:rPr lang="en-US" spc="-5" dirty="0"/>
                  <a:t>).</a:t>
                </a:r>
                <a:endParaRPr lang="en-US"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2423770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(2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spc="-10" dirty="0">
                    <a:solidFill>
                      <a:schemeClr val="tx1"/>
                    </a:solidFill>
                    <a:latin typeface="Times New Roman"/>
                    <a:cs typeface="Times New Roman"/>
                  </a:rPr>
                  <a:t>Examples:</a:t>
                </a:r>
              </a:p>
              <a:p>
                <a:pPr>
                  <a:lnSpc>
                    <a:spcPct val="100000"/>
                  </a:lnSpc>
                </a:pP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85" dirty="0">
                    <a:solidFill>
                      <a:schemeClr val="tx1"/>
                    </a:solidFill>
                    <a:latin typeface="Lucida Sans Unicode"/>
                    <a:cs typeface="Lucida Sans Unicode"/>
                  </a:rPr>
                  <a:t>−</a:t>
                </a:r>
                <a:r>
                  <a:rPr lang="en-US" spc="-155" dirty="0">
                    <a:solidFill>
                      <a:schemeClr val="tx1"/>
                    </a:solidFill>
                    <a:latin typeface="Lucida Sans Unicode"/>
                    <a:cs typeface="Lucida Sans Unicode"/>
                  </a:rPr>
                  <a:t> </a:t>
                </a:r>
                <a:r>
                  <a:rPr lang="en-US" spc="-10" dirty="0">
                    <a:solidFill>
                      <a:schemeClr val="tx1"/>
                    </a:solidFill>
                    <a:latin typeface="Times New Roman"/>
                    <a:cs typeface="Times New Roman"/>
                  </a:rPr>
                  <a:t>co</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is an antiderivative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sin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value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p>
              <a:p>
                <a:pPr marL="0" indent="0">
                  <a:lnSpc>
                    <a:spcPct val="100000"/>
                  </a:lnSpc>
                  <a:buNone/>
                </a:pPr>
                <a:r>
                  <a:rPr lang="en-US" i="1" spc="-10" dirty="0">
                    <a:solidFill>
                      <a:schemeClr val="tx1"/>
                    </a:solidFill>
                    <a:latin typeface="Times New Roman"/>
                    <a:cs typeface="Times New Roman"/>
                  </a:rPr>
                  <a:t>	F</a:t>
                </a:r>
                <a14:m>
                  <m:oMath xmlns:m="http://schemas.openxmlformats.org/officeDocument/2006/math">
                    <m:r>
                      <a:rPr lang="en-US" i="1">
                        <a:latin typeface="Cambria Math" panose="02040503050406030204" pitchFamily="18" charset="0"/>
                      </a:rPr>
                      <m:t>′</m:t>
                    </m:r>
                  </m:oMath>
                </a14:m>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80" dirty="0">
                    <a:solidFill>
                      <a:schemeClr val="tx1"/>
                    </a:solidFill>
                    <a:latin typeface="Lucida Sans Unicode"/>
                    <a:cs typeface="Lucida Sans Unicode"/>
                  </a:rPr>
                  <a:t> </a:t>
                </a:r>
                <a14:m>
                  <m:oMath xmlns:m="http://schemas.openxmlformats.org/officeDocument/2006/math">
                    <m:f>
                      <m:fPr>
                        <m:ctrlPr>
                          <a:rPr lang="en-US" i="1" spc="80" smtClean="0">
                            <a:solidFill>
                              <a:schemeClr val="tx1"/>
                            </a:solidFill>
                            <a:latin typeface="Cambria Math" panose="02040503050406030204" pitchFamily="18" charset="0"/>
                            <a:cs typeface="Lucida Sans Unicode"/>
                          </a:rPr>
                        </m:ctrlPr>
                      </m:fPr>
                      <m:num>
                        <m:r>
                          <a:rPr lang="en-US" b="0" i="1" spc="80" smtClean="0">
                            <a:solidFill>
                              <a:schemeClr val="tx1"/>
                            </a:solidFill>
                            <a:latin typeface="Cambria Math" panose="02040503050406030204" pitchFamily="18" charset="0"/>
                            <a:cs typeface="Lucida Sans Unicode"/>
                          </a:rPr>
                          <m:t>𝑑</m:t>
                        </m:r>
                      </m:num>
                      <m:den>
                        <m:r>
                          <a:rPr lang="en-US" b="0" i="1" spc="80" smtClean="0">
                            <a:solidFill>
                              <a:schemeClr val="tx1"/>
                            </a:solidFill>
                            <a:latin typeface="Cambria Math" panose="02040503050406030204" pitchFamily="18" charset="0"/>
                            <a:cs typeface="Lucida Sans Unicode"/>
                          </a:rPr>
                          <m:t>𝑑𝑥</m:t>
                        </m:r>
                      </m:den>
                    </m:f>
                  </m:oMath>
                </a14:m>
                <a:r>
                  <a:rPr lang="en-US" i="1" spc="179" baseline="-38888" dirty="0">
                    <a:solidFill>
                      <a:schemeClr val="tx1"/>
                    </a:solidFill>
                    <a:latin typeface="Times New Roman"/>
                    <a:cs typeface="Times New Roman"/>
                  </a:rPr>
                  <a:t> </a:t>
                </a:r>
                <a:r>
                  <a:rPr lang="en-US" spc="35" dirty="0">
                    <a:solidFill>
                      <a:schemeClr val="tx1"/>
                    </a:solidFill>
                    <a:latin typeface="Arial"/>
                    <a:cs typeface="Arial"/>
                  </a:rPr>
                  <a:t>(</a:t>
                </a:r>
                <a:r>
                  <a:rPr lang="en-US" spc="-185" dirty="0">
                    <a:solidFill>
                      <a:schemeClr val="tx1"/>
                    </a:solidFill>
                    <a:latin typeface="Lucida Sans Unicode"/>
                    <a:cs typeface="Lucida Sans Unicode"/>
                  </a:rPr>
                  <a:t>−</a:t>
                </a:r>
                <a:r>
                  <a:rPr lang="en-US" spc="-155" dirty="0">
                    <a:solidFill>
                      <a:schemeClr val="tx1"/>
                    </a:solidFill>
                    <a:latin typeface="Lucida Sans Unicode"/>
                    <a:cs typeface="Lucida Sans Unicode"/>
                  </a:rPr>
                  <a:t> </a:t>
                </a:r>
                <a:r>
                  <a:rPr lang="en-US" spc="-10" dirty="0">
                    <a:solidFill>
                      <a:schemeClr val="tx1"/>
                    </a:solidFill>
                    <a:latin typeface="Times New Roman"/>
                    <a:cs typeface="Times New Roman"/>
                  </a:rPr>
                  <a:t>co</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i="1" spc="75" dirty="0">
                    <a:solidFill>
                      <a:schemeClr val="tx1"/>
                    </a:solidFill>
                    <a:latin typeface="Times New Roman"/>
                    <a:cs typeface="Times New Roman"/>
                  </a:rPr>
                  <a:t>x</a:t>
                </a:r>
                <a:r>
                  <a:rPr lang="en-US" spc="35" dirty="0">
                    <a:solidFill>
                      <a:schemeClr val="tx1"/>
                    </a:solidFill>
                    <a:latin typeface="Arial"/>
                    <a:cs typeface="Arial"/>
                  </a:rPr>
                  <a:t>)</a:t>
                </a:r>
                <a:r>
                  <a:rPr lang="en-US" i="1" dirty="0">
                    <a:solidFill>
                      <a:schemeClr val="tx1"/>
                    </a:solidFill>
                    <a:latin typeface="Arial"/>
                    <a:cs typeface="Arial"/>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sin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p>
              <a:p>
                <a:pPr>
                  <a:lnSpc>
                    <a:spcPct val="100000"/>
                  </a:lnSpc>
                </a:pP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b="0" i="1" smtClean="0">
                            <a:solidFill>
                              <a:schemeClr val="tx1"/>
                            </a:solidFill>
                            <a:latin typeface="Cambria Math" panose="02040503050406030204" pitchFamily="18" charset="0"/>
                            <a:cs typeface="Lucida Sans Unicode"/>
                          </a:rPr>
                          <m:t>1</m:t>
                        </m:r>
                      </m:num>
                      <m:den>
                        <m:r>
                          <a:rPr lang="en-US" b="0" i="1" smtClean="0">
                            <a:solidFill>
                              <a:schemeClr val="tx1"/>
                            </a:solidFill>
                            <a:latin typeface="Cambria Math" panose="02040503050406030204" pitchFamily="18" charset="0"/>
                            <a:cs typeface="Lucida Sans Unicode"/>
                          </a:rPr>
                          <m:t>3</m:t>
                        </m:r>
                      </m:den>
                    </m:f>
                    <m:sSup>
                      <m:sSupPr>
                        <m:ctrlPr>
                          <a:rPr lang="en-US" i="1" smtClean="0">
                            <a:solidFill>
                              <a:schemeClr val="tx1"/>
                            </a:solidFill>
                            <a:latin typeface="Cambria Math" panose="02040503050406030204" pitchFamily="18" charset="0"/>
                            <a:cs typeface="Lucida Sans Unicode"/>
                          </a:rPr>
                        </m:ctrlPr>
                      </m:sSupPr>
                      <m:e>
                        <m:r>
                          <a:rPr lang="en-US" b="0" i="1" smtClean="0">
                            <a:solidFill>
                              <a:schemeClr val="tx1"/>
                            </a:solidFill>
                            <a:latin typeface="Cambria Math" panose="02040503050406030204" pitchFamily="18" charset="0"/>
                            <a:cs typeface="Lucida Sans Unicode"/>
                          </a:rPr>
                          <m:t>𝑥</m:t>
                        </m:r>
                      </m:e>
                      <m:sup>
                        <m:r>
                          <a:rPr lang="en-US" b="0" i="1" smtClean="0">
                            <a:solidFill>
                              <a:schemeClr val="tx1"/>
                            </a:solidFill>
                            <a:latin typeface="Cambria Math" panose="02040503050406030204" pitchFamily="18" charset="0"/>
                            <a:cs typeface="Lucida Sans Unicode"/>
                          </a:rPr>
                          <m:t>3</m:t>
                        </m:r>
                      </m:sup>
                    </m:sSup>
                  </m:oMath>
                </a14:m>
                <a:r>
                  <a:rPr lang="en-US" i="1" spc="15" dirty="0">
                    <a:solidFill>
                      <a:schemeClr val="tx1"/>
                    </a:solidFill>
                    <a:latin typeface="Times New Roman"/>
                    <a:cs typeface="Times New Roman"/>
                  </a:rPr>
                  <a:t> </a:t>
                </a:r>
                <a:r>
                  <a:rPr lang="en-US" spc="-5" dirty="0">
                    <a:solidFill>
                      <a:schemeClr val="tx1"/>
                    </a:solidFill>
                    <a:latin typeface="Times New Roman"/>
                    <a:cs typeface="Times New Roman"/>
                  </a:rPr>
                  <a:t>is an antiderivative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baseline="30000" dirty="0">
                    <a:solidFill>
                      <a:schemeClr val="tx1"/>
                    </a:solidFill>
                    <a:latin typeface="Times New Roman"/>
                    <a:cs typeface="Times New Roman"/>
                  </a:rPr>
                  <a:t>2</a:t>
                </a:r>
                <a:r>
                  <a:rPr lang="en-US" i="1"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value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p>
              <a:p>
                <a:pPr marL="0" indent="0">
                  <a:lnSpc>
                    <a:spcPct val="100000"/>
                  </a:lnSpc>
                  <a:buNone/>
                </a:pPr>
                <a:r>
                  <a:rPr lang="en-US" i="1" spc="-10" dirty="0">
                    <a:solidFill>
                      <a:schemeClr val="tx1"/>
                    </a:solidFill>
                    <a:latin typeface="Times New Roman"/>
                    <a:cs typeface="Times New Roman"/>
                  </a:rPr>
                  <a:t>	F</a:t>
                </a:r>
                <a14:m>
                  <m:oMath xmlns:m="http://schemas.openxmlformats.org/officeDocument/2006/math">
                    <m:r>
                      <a:rPr lang="en-US" i="1">
                        <a:latin typeface="Cambria Math" panose="02040503050406030204" pitchFamily="18" charset="0"/>
                      </a:rPr>
                      <m:t>′</m:t>
                    </m:r>
                  </m:oMath>
                </a14:m>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80" dirty="0">
                    <a:solidFill>
                      <a:schemeClr val="tx1"/>
                    </a:solidFill>
                    <a:latin typeface="Lucida Sans Unicode"/>
                    <a:cs typeface="Lucida Sans Unicode"/>
                  </a:rPr>
                  <a:t> </a:t>
                </a:r>
                <a14:m>
                  <m:oMath xmlns:m="http://schemas.openxmlformats.org/officeDocument/2006/math">
                    <m:f>
                      <m:fPr>
                        <m:ctrlPr>
                          <a:rPr lang="en-US" i="1" spc="80">
                            <a:solidFill>
                              <a:schemeClr val="tx1"/>
                            </a:solidFill>
                            <a:latin typeface="Cambria Math" panose="02040503050406030204" pitchFamily="18" charset="0"/>
                            <a:cs typeface="Lucida Sans Unicode"/>
                          </a:rPr>
                        </m:ctrlPr>
                      </m:fPr>
                      <m:num>
                        <m:r>
                          <a:rPr lang="en-US" i="1" spc="80">
                            <a:solidFill>
                              <a:schemeClr val="tx1"/>
                            </a:solidFill>
                            <a:latin typeface="Cambria Math" panose="02040503050406030204" pitchFamily="18" charset="0"/>
                            <a:cs typeface="Lucida Sans Unicode"/>
                          </a:rPr>
                          <m:t>𝑑</m:t>
                        </m:r>
                      </m:num>
                      <m:den>
                        <m:r>
                          <a:rPr lang="en-US" i="1" spc="80">
                            <a:solidFill>
                              <a:schemeClr val="tx1"/>
                            </a:solidFill>
                            <a:latin typeface="Cambria Math" panose="02040503050406030204" pitchFamily="18" charset="0"/>
                            <a:cs typeface="Lucida Sans Unicode"/>
                          </a:rPr>
                          <m:t>𝑑𝑥</m:t>
                        </m:r>
                      </m:den>
                    </m:f>
                  </m:oMath>
                </a14:m>
                <a:r>
                  <a:rPr lang="en-US" i="1" spc="179" baseline="-38888" dirty="0">
                    <a:solidFill>
                      <a:schemeClr val="tx1"/>
                    </a:solidFill>
                    <a:latin typeface="Times New Roman"/>
                    <a:cs typeface="Times New Roman"/>
                  </a:rPr>
                  <a:t> </a:t>
                </a:r>
                <a:r>
                  <a:rPr lang="en-US" spc="35" dirty="0">
                    <a:solidFill>
                      <a:schemeClr val="tx1"/>
                    </a:solidFill>
                    <a:latin typeface="Arial"/>
                    <a:cs typeface="Arial"/>
                  </a:rPr>
                  <a:t>(</a:t>
                </a:r>
                <a14:m>
                  <m:oMath xmlns:m="http://schemas.openxmlformats.org/officeDocument/2006/math">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cs typeface="Lucida Sans Unicode"/>
                          </a:rPr>
                          <m:t>1</m:t>
                        </m:r>
                      </m:num>
                      <m:den>
                        <m:r>
                          <a:rPr lang="en-US" i="1">
                            <a:solidFill>
                              <a:schemeClr val="tx1"/>
                            </a:solidFill>
                            <a:latin typeface="Cambria Math" panose="02040503050406030204" pitchFamily="18" charset="0"/>
                            <a:cs typeface="Lucida Sans Unicode"/>
                          </a:rPr>
                          <m:t>3</m:t>
                        </m:r>
                      </m:den>
                    </m:f>
                    <m:sSup>
                      <m:sSupPr>
                        <m:ctrlPr>
                          <a:rPr lang="en-US" i="1">
                            <a:solidFill>
                              <a:schemeClr val="tx1"/>
                            </a:solidFill>
                            <a:latin typeface="Cambria Math" panose="02040503050406030204" pitchFamily="18" charset="0"/>
                            <a:cs typeface="Lucida Sans Unicode"/>
                          </a:rPr>
                        </m:ctrlPr>
                      </m:sSupPr>
                      <m:e>
                        <m:r>
                          <a:rPr lang="en-US" i="1">
                            <a:solidFill>
                              <a:schemeClr val="tx1"/>
                            </a:solidFill>
                            <a:latin typeface="Cambria Math" panose="02040503050406030204" pitchFamily="18" charset="0"/>
                            <a:cs typeface="Lucida Sans Unicode"/>
                          </a:rPr>
                          <m:t>𝑥</m:t>
                        </m:r>
                      </m:e>
                      <m:sup>
                        <m:r>
                          <a:rPr lang="en-US" i="1">
                            <a:solidFill>
                              <a:schemeClr val="tx1"/>
                            </a:solidFill>
                            <a:latin typeface="Cambria Math" panose="02040503050406030204" pitchFamily="18" charset="0"/>
                            <a:cs typeface="Lucida Sans Unicode"/>
                          </a:rPr>
                          <m:t>3</m:t>
                        </m:r>
                      </m:sup>
                    </m:sSup>
                  </m:oMath>
                </a14:m>
                <a:r>
                  <a:rPr lang="en-US" spc="35" dirty="0">
                    <a:solidFill>
                      <a:schemeClr val="tx1"/>
                    </a:solidFill>
                    <a:latin typeface="Arial"/>
                    <a:cs typeface="Arial"/>
                  </a:rPr>
                  <a:t>)</a:t>
                </a:r>
                <a:r>
                  <a:rPr lang="en-US" i="1" dirty="0">
                    <a:solidFill>
                      <a:schemeClr val="tx1"/>
                    </a:solidFill>
                    <a:latin typeface="Arial"/>
                    <a:cs typeface="Arial"/>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14:m>
                  <m:oMath xmlns:m="http://schemas.openxmlformats.org/officeDocument/2006/math">
                    <m:sSup>
                      <m:sSupPr>
                        <m:ctrlPr>
                          <a:rPr lang="en-US" i="1" spc="-40" smtClean="0">
                            <a:solidFill>
                              <a:schemeClr val="tx1"/>
                            </a:solidFill>
                            <a:latin typeface="Cambria Math" panose="02040503050406030204" pitchFamily="18" charset="0"/>
                            <a:cs typeface="Lucida Sans Unicode"/>
                          </a:rPr>
                        </m:ctrlPr>
                      </m:sSupPr>
                      <m:e>
                        <m:r>
                          <a:rPr lang="en-US" i="1" spc="-40" smtClean="0">
                            <a:solidFill>
                              <a:schemeClr val="tx1"/>
                            </a:solidFill>
                            <a:latin typeface="Cambria Math" panose="02040503050406030204" pitchFamily="18" charset="0"/>
                            <a:cs typeface="Lucida Sans Unicode"/>
                          </a:rPr>
                          <m:t>𝑥</m:t>
                        </m:r>
                      </m:e>
                      <m:sup>
                        <m:r>
                          <a:rPr lang="en-US" i="1" spc="-40" smtClean="0">
                            <a:solidFill>
                              <a:schemeClr val="tx1"/>
                            </a:solidFill>
                            <a:latin typeface="Cambria Math" panose="02040503050406030204" pitchFamily="18" charset="0"/>
                            <a:cs typeface="Lucida Sans Unicode"/>
                          </a:rPr>
                          <m:t>2</m:t>
                        </m:r>
                      </m:sup>
                    </m:sSup>
                  </m:oMath>
                </a14:m>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p>
              <a:p>
                <a:pPr marL="0" indent="0">
                  <a:lnSpc>
                    <a:spcPct val="100000"/>
                  </a:lnSpc>
                  <a:buNone/>
                </a:pPr>
                <a:r>
                  <a:rPr lang="en-US" spc="-15" dirty="0">
                    <a:solidFill>
                      <a:schemeClr val="tx1"/>
                    </a:solidFill>
                    <a:latin typeface="Times New Roman"/>
                    <a:cs typeface="Times New Roman"/>
                  </a:rPr>
                  <a:t>On</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critica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observatio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antiderivative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unique</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re</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ad</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constan</a:t>
                </a:r>
                <a:r>
                  <a:rPr lang="en-US" spc="-5" dirty="0">
                    <a:solidFill>
                      <a:schemeClr val="tx1"/>
                    </a:solidFill>
                    <a:latin typeface="Times New Roman"/>
                    <a:cs typeface="Times New Roman"/>
                  </a:rPr>
                  <a:t>t</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C</a:t>
                </a:r>
                <a:r>
                  <a:rPr lang="en-US" i="1"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derivativ</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constan</a:t>
                </a:r>
                <a:r>
                  <a:rPr lang="en-US" spc="-5" dirty="0">
                    <a:solidFill>
                      <a:schemeClr val="tx1"/>
                    </a:solidFill>
                    <a:latin typeface="Times New Roman"/>
                    <a:cs typeface="Times New Roman"/>
                  </a:rPr>
                  <a:t>t</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zero</a:t>
                </a:r>
                <a:r>
                  <a:rPr lang="en-US" spc="-5" dirty="0">
                    <a:solidFill>
                      <a:schemeClr val="tx1"/>
                    </a:solidFill>
                    <a:latin typeface="Times New Roman"/>
                    <a:cs typeface="Times New Roman"/>
                  </a:rPr>
                  <a:t>,</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so</a:t>
                </a:r>
                <a:r>
                  <a:rPr lang="en-US" spc="-5" dirty="0">
                    <a:solidFill>
                      <a:schemeClr val="tx1"/>
                    </a:solidFill>
                    <a:latin typeface="Times New Roman"/>
                    <a:cs typeface="Times New Roman"/>
                  </a:rPr>
                  <a:t>,</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dirty="0">
                    <a:solidFill>
                      <a:schemeClr val="tx1"/>
                    </a:solidFill>
                    <a:latin typeface="Times New Roman"/>
                    <a:cs typeface="Times New Roman"/>
                  </a:rPr>
                  <a:t> </a:t>
                </a:r>
                <a:r>
                  <a:rPr lang="en-US" i="1" spc="-10" dirty="0">
                    <a:solidFill>
                      <a:schemeClr val="tx1"/>
                    </a:solidFill>
                    <a:latin typeface="Times New Roman"/>
                    <a:cs typeface="Times New Roman"/>
                  </a:rPr>
                  <a:t>F</a:t>
                </a:r>
                <a14:m>
                  <m:oMath xmlns:m="http://schemas.openxmlformats.org/officeDocument/2006/math">
                    <m:r>
                      <a:rPr lang="en-US" i="1">
                        <a:latin typeface="Cambria Math" panose="02040503050406030204" pitchFamily="18" charset="0"/>
                      </a:rPr>
                      <m:t>′</m:t>
                    </m:r>
                  </m:oMath>
                </a14:m>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165" dirty="0">
                    <a:solidFill>
                      <a:schemeClr val="tx1"/>
                    </a:solidFill>
                    <a:latin typeface="Times New Roman"/>
                    <a:cs typeface="Times New Roman"/>
                  </a:rPr>
                  <a:t>)</a:t>
                </a:r>
                <a:r>
                  <a:rPr lang="en-US" spc="-5" dirty="0">
                    <a:solidFill>
                      <a:schemeClr val="tx1"/>
                    </a:solidFill>
                    <a:latin typeface="Times New Roman"/>
                    <a:cs typeface="Times New Roman"/>
                  </a:rPr>
                  <a:t>,</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hen</a:t>
                </a:r>
                <a:endParaRPr lang="en-US" dirty="0">
                  <a:solidFill>
                    <a:schemeClr val="tx1"/>
                  </a:solidFill>
                  <a:latin typeface="Times New Roman"/>
                  <a:cs typeface="Times New Roman"/>
                </a:endParaRPr>
              </a:p>
              <a:p>
                <a:pPr marL="0" indent="0">
                  <a:lnSpc>
                    <a:spcPct val="100000"/>
                  </a:lnSpc>
                  <a:buNone/>
                </a:pPr>
                <a:r>
                  <a:rPr lang="en-US" spc="55" dirty="0">
                    <a:solidFill>
                      <a:schemeClr val="tx1"/>
                    </a:solidFill>
                    <a:latin typeface="Times New Roman"/>
                    <a:cs typeface="Times New Roman"/>
                  </a:rPr>
                  <a:t>(</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75"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412" baseline="25925" dirty="0">
                    <a:solidFill>
                      <a:schemeClr val="tx1"/>
                    </a:solidFill>
                    <a:latin typeface="Lucida Sans Unicode"/>
                    <a:cs typeface="Lucida Sans Unicode"/>
                  </a:rPr>
                  <a:t>’</a:t>
                </a:r>
                <a:r>
                  <a:rPr lang="en-US" spc="127" baseline="25925" dirty="0">
                    <a:solidFill>
                      <a:schemeClr val="tx1"/>
                    </a:solidFill>
                    <a:latin typeface="Lucida Sans Unicode"/>
                    <a:cs typeface="Lucida Sans Unicode"/>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example</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14:m>
                  <m:oMath xmlns:m="http://schemas.openxmlformats.org/officeDocument/2006/math">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cs typeface="Lucida Sans Unicode"/>
                          </a:rPr>
                          <m:t>1</m:t>
                        </m:r>
                      </m:num>
                      <m:den>
                        <m:r>
                          <a:rPr lang="en-US" i="1">
                            <a:solidFill>
                              <a:schemeClr val="tx1"/>
                            </a:solidFill>
                            <a:latin typeface="Cambria Math" panose="02040503050406030204" pitchFamily="18" charset="0"/>
                            <a:cs typeface="Lucida Sans Unicode"/>
                          </a:rPr>
                          <m:t>3</m:t>
                        </m:r>
                      </m:den>
                    </m:f>
                    <m:sSup>
                      <m:sSupPr>
                        <m:ctrlPr>
                          <a:rPr lang="en-US" i="1">
                            <a:solidFill>
                              <a:schemeClr val="tx1"/>
                            </a:solidFill>
                            <a:latin typeface="Cambria Math" panose="02040503050406030204" pitchFamily="18" charset="0"/>
                            <a:cs typeface="Lucida Sans Unicode"/>
                          </a:rPr>
                        </m:ctrlPr>
                      </m:sSupPr>
                      <m:e>
                        <m:r>
                          <a:rPr lang="en-US" i="1">
                            <a:solidFill>
                              <a:schemeClr val="tx1"/>
                            </a:solidFill>
                            <a:latin typeface="Cambria Math" panose="02040503050406030204" pitchFamily="18" charset="0"/>
                            <a:cs typeface="Lucida Sans Unicode"/>
                          </a:rPr>
                          <m:t>𝑥</m:t>
                        </m:r>
                      </m:e>
                      <m:sup>
                        <m:r>
                          <a:rPr lang="en-US" i="1">
                            <a:solidFill>
                              <a:schemeClr val="tx1"/>
                            </a:solidFill>
                            <a:latin typeface="Cambria Math" panose="02040503050406030204" pitchFamily="18" charset="0"/>
                            <a:cs typeface="Lucida Sans Unicode"/>
                          </a:rPr>
                          <m:t>3</m:t>
                        </m:r>
                      </m:sup>
                    </m:sSup>
                    <m:r>
                      <a:rPr lang="en-US" i="1">
                        <a:solidFill>
                          <a:schemeClr val="tx1"/>
                        </a:solidFill>
                        <a:latin typeface="Cambria Math" panose="02040503050406030204" pitchFamily="18" charset="0"/>
                        <a:cs typeface="Lucida Sans Unicode"/>
                      </a:rPr>
                      <m:t> </m:t>
                    </m:r>
                    <m:r>
                      <a:rPr lang="en-US" b="0" i="1" smtClean="0">
                        <a:solidFill>
                          <a:schemeClr val="tx1"/>
                        </a:solidFill>
                        <a:latin typeface="Cambria Math" panose="02040503050406030204" pitchFamily="18" charset="0"/>
                        <a:cs typeface="Lucida Sans Unicode"/>
                      </a:rPr>
                      <m:t>,</m:t>
                    </m:r>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cs typeface="Lucida Sans Unicode"/>
                          </a:rPr>
                          <m:t>1</m:t>
                        </m:r>
                      </m:num>
                      <m:den>
                        <m:r>
                          <a:rPr lang="en-US" i="1">
                            <a:solidFill>
                              <a:schemeClr val="tx1"/>
                            </a:solidFill>
                            <a:latin typeface="Cambria Math" panose="02040503050406030204" pitchFamily="18" charset="0"/>
                            <a:cs typeface="Lucida Sans Unicode"/>
                          </a:rPr>
                          <m:t>3</m:t>
                        </m:r>
                      </m:den>
                    </m:f>
                    <m:sSup>
                      <m:sSupPr>
                        <m:ctrlPr>
                          <a:rPr lang="en-US" i="1">
                            <a:solidFill>
                              <a:schemeClr val="tx1"/>
                            </a:solidFill>
                            <a:latin typeface="Cambria Math" panose="02040503050406030204" pitchFamily="18" charset="0"/>
                            <a:cs typeface="Lucida Sans Unicode"/>
                          </a:rPr>
                        </m:ctrlPr>
                      </m:sSupPr>
                      <m:e>
                        <m:r>
                          <a:rPr lang="en-US" i="1">
                            <a:solidFill>
                              <a:schemeClr val="tx1"/>
                            </a:solidFill>
                            <a:latin typeface="Cambria Math" panose="02040503050406030204" pitchFamily="18" charset="0"/>
                            <a:cs typeface="Lucida Sans Unicode"/>
                          </a:rPr>
                          <m:t>𝑥</m:t>
                        </m:r>
                      </m:e>
                      <m:sup>
                        <m:r>
                          <a:rPr lang="en-US" i="1">
                            <a:solidFill>
                              <a:schemeClr val="tx1"/>
                            </a:solidFill>
                            <a:latin typeface="Cambria Math" panose="02040503050406030204" pitchFamily="18" charset="0"/>
                            <a:cs typeface="Lucida Sans Unicode"/>
                          </a:rPr>
                          <m:t>3</m:t>
                        </m:r>
                      </m:sup>
                    </m:sSup>
                    <m:r>
                      <a:rPr lang="en-US" b="0" i="1" smtClean="0">
                        <a:solidFill>
                          <a:schemeClr val="tx1"/>
                        </a:solidFill>
                        <a:latin typeface="Cambria Math" panose="02040503050406030204" pitchFamily="18" charset="0"/>
                        <a:cs typeface="Lucida Sans Unicode"/>
                      </a:rPr>
                      <m:t>+5,</m:t>
                    </m:r>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cs typeface="Lucida Sans Unicode"/>
                          </a:rPr>
                          <m:t>1</m:t>
                        </m:r>
                      </m:num>
                      <m:den>
                        <m:r>
                          <a:rPr lang="en-US" i="1">
                            <a:solidFill>
                              <a:schemeClr val="tx1"/>
                            </a:solidFill>
                            <a:latin typeface="Cambria Math" panose="02040503050406030204" pitchFamily="18" charset="0"/>
                            <a:cs typeface="Lucida Sans Unicode"/>
                          </a:rPr>
                          <m:t>3</m:t>
                        </m:r>
                      </m:den>
                    </m:f>
                    <m:sSup>
                      <m:sSupPr>
                        <m:ctrlPr>
                          <a:rPr lang="en-US" i="1">
                            <a:solidFill>
                              <a:schemeClr val="tx1"/>
                            </a:solidFill>
                            <a:latin typeface="Cambria Math" panose="02040503050406030204" pitchFamily="18" charset="0"/>
                            <a:cs typeface="Lucida Sans Unicode"/>
                          </a:rPr>
                        </m:ctrlPr>
                      </m:sSupPr>
                      <m:e>
                        <m:r>
                          <a:rPr lang="en-US" i="1">
                            <a:solidFill>
                              <a:schemeClr val="tx1"/>
                            </a:solidFill>
                            <a:latin typeface="Cambria Math" panose="02040503050406030204" pitchFamily="18" charset="0"/>
                            <a:cs typeface="Lucida Sans Unicode"/>
                          </a:rPr>
                          <m:t>𝑥</m:t>
                        </m:r>
                      </m:e>
                      <m:sup>
                        <m:r>
                          <a:rPr lang="en-US" i="1">
                            <a:solidFill>
                              <a:schemeClr val="tx1"/>
                            </a:solidFill>
                            <a:latin typeface="Cambria Math" panose="02040503050406030204" pitchFamily="18" charset="0"/>
                            <a:cs typeface="Lucida Sans Unicode"/>
                          </a:rPr>
                          <m:t>3</m:t>
                        </m:r>
                      </m:sup>
                    </m:sSup>
                    <m:r>
                      <a:rPr lang="en-US" b="0" i="1" smtClean="0">
                        <a:solidFill>
                          <a:schemeClr val="tx1"/>
                        </a:solidFill>
                        <a:latin typeface="Cambria Math" panose="02040503050406030204" pitchFamily="18" charset="0"/>
                        <a:cs typeface="Lucida Sans Unicode"/>
                      </a:rPr>
                      <m:t>−4</m:t>
                    </m:r>
                  </m:oMath>
                </a14:m>
                <a:r>
                  <a:rPr lang="en-US" spc="-10" dirty="0">
                    <a:solidFill>
                      <a:schemeClr val="tx1"/>
                    </a:solidFill>
                    <a:latin typeface="Times New Roman"/>
                    <a:cs typeface="Times New Roman"/>
                  </a:rPr>
                  <a:t> are all antiderivativ</a:t>
                </a:r>
                <a:r>
                  <a:rPr lang="en-US" spc="-5" dirty="0">
                    <a:solidFill>
                      <a:schemeClr val="tx1"/>
                    </a:solidFill>
                    <a:latin typeface="Times New Roman"/>
                    <a:cs typeface="Times New Roman"/>
                  </a:rPr>
                  <a:t>es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5925" dirty="0">
                    <a:solidFill>
                      <a:schemeClr val="tx1"/>
                    </a:solidFill>
                    <a:latin typeface="Times New Roman"/>
                    <a:cs typeface="Times New Roman"/>
                  </a:rPr>
                  <a:t>2</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indent="0">
                  <a:lnSpc>
                    <a:spcPct val="100000"/>
                  </a:lnSpc>
                  <a:buNone/>
                </a:pPr>
                <a:endParaRPr lang="en-US" sz="2400" dirty="0">
                  <a:latin typeface="Times New Roman"/>
                  <a:cs typeface="Times New Roman"/>
                </a:endParaRPr>
              </a:p>
              <a:p>
                <a:pPr marL="0" indent="0">
                  <a:lnSpc>
                    <a:spcPct val="100000"/>
                  </a:lnSpc>
                  <a:buNone/>
                </a:pPr>
                <a:endParaRPr lang="en-US" spc="-5" dirty="0">
                  <a:latin typeface="Times New Roman"/>
                  <a:cs typeface="Times New Roman"/>
                </a:endParaRPr>
              </a:p>
              <a:p>
                <a:pPr marL="1268095" indent="0">
                  <a:lnSpc>
                    <a:spcPct val="100000"/>
                  </a:lnSpc>
                  <a:buNone/>
                </a:pPr>
                <a:endParaRPr lang="en-US"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355681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(3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t>Ar</a:t>
                </a:r>
                <a:r>
                  <a:rPr lang="en-US" spc="-5" dirty="0"/>
                  <a:t>e</a:t>
                </a:r>
                <a:r>
                  <a:rPr lang="en-US" spc="80" dirty="0"/>
                  <a:t> </a:t>
                </a:r>
                <a:r>
                  <a:rPr lang="en-US" spc="-5" dirty="0"/>
                  <a:t>t</a:t>
                </a:r>
                <a:r>
                  <a:rPr lang="en-US" spc="-10" dirty="0"/>
                  <a:t>her</a:t>
                </a:r>
                <a:r>
                  <a:rPr lang="en-US" spc="-5" dirty="0"/>
                  <a:t>e</a:t>
                </a:r>
                <a:r>
                  <a:rPr lang="en-US" spc="80" dirty="0"/>
                  <a:t> </a:t>
                </a:r>
                <a:r>
                  <a:rPr lang="en-US" spc="-10" dirty="0"/>
                  <a:t>an</a:t>
                </a:r>
                <a:r>
                  <a:rPr lang="en-US" spc="-5" dirty="0"/>
                  <a:t>y</a:t>
                </a:r>
                <a:r>
                  <a:rPr lang="en-US" spc="80" dirty="0"/>
                  <a:t> </a:t>
                </a:r>
                <a:r>
                  <a:rPr lang="en-US" spc="-10" dirty="0"/>
                  <a:t>antiderivative</a:t>
                </a:r>
                <a:r>
                  <a:rPr lang="en-US" spc="-5" dirty="0"/>
                  <a:t>s</a:t>
                </a:r>
                <a:r>
                  <a:rPr lang="en-US" spc="80" dirty="0"/>
                  <a:t> </a:t>
                </a:r>
                <a:r>
                  <a:rPr lang="en-US" spc="-10" dirty="0"/>
                  <a:t>o</a:t>
                </a:r>
                <a:r>
                  <a:rPr lang="en-US" spc="-5" dirty="0"/>
                  <a:t>f</a:t>
                </a:r>
                <a:r>
                  <a:rPr lang="en-US" dirty="0"/>
                  <a:t> </a:t>
                </a:r>
                <a:r>
                  <a:rPr lang="en-US" i="1" spc="-5" dirty="0"/>
                  <a:t>f</a:t>
                </a:r>
                <a:r>
                  <a:rPr lang="en-US" i="1" dirty="0"/>
                  <a:t> </a:t>
                </a:r>
                <a:r>
                  <a:rPr lang="en-US" spc="-10" dirty="0"/>
                  <a:t>othe</a:t>
                </a:r>
                <a:r>
                  <a:rPr lang="en-US" spc="-5" dirty="0"/>
                  <a:t>r</a:t>
                </a:r>
                <a:r>
                  <a:rPr lang="en-US" spc="80" dirty="0"/>
                  <a:t> </a:t>
                </a:r>
                <a:r>
                  <a:rPr lang="en-US" spc="-10" dirty="0"/>
                  <a:t>tha</a:t>
                </a:r>
                <a:r>
                  <a:rPr lang="en-US" spc="-5" dirty="0"/>
                  <a:t>n</a:t>
                </a:r>
                <a:r>
                  <a:rPr lang="en-US" spc="80" dirty="0"/>
                  <a:t> </a:t>
                </a:r>
                <a:r>
                  <a:rPr lang="en-US" spc="-10" dirty="0"/>
                  <a:t>thos</a:t>
                </a:r>
                <a:r>
                  <a:rPr lang="en-US" spc="-5" dirty="0"/>
                  <a:t>e</a:t>
                </a:r>
                <a:r>
                  <a:rPr lang="en-US" spc="80" dirty="0"/>
                  <a:t> </a:t>
                </a:r>
                <a:r>
                  <a:rPr lang="en-US" spc="-10" dirty="0"/>
                  <a:t>obtaine</a:t>
                </a:r>
                <a:r>
                  <a:rPr lang="en-US" spc="-5" dirty="0"/>
                  <a:t>d</a:t>
                </a:r>
                <a:r>
                  <a:rPr lang="en-US" spc="80" dirty="0"/>
                  <a:t> </a:t>
                </a:r>
                <a:r>
                  <a:rPr lang="en-US" spc="-10" dirty="0"/>
                  <a:t>b</a:t>
                </a:r>
                <a:r>
                  <a:rPr lang="en-US" spc="-5" dirty="0"/>
                  <a:t>y</a:t>
                </a:r>
                <a:r>
                  <a:rPr lang="en-US" spc="80" dirty="0"/>
                  <a:t> </a:t>
                </a:r>
                <a:r>
                  <a:rPr lang="en-US" spc="-10" dirty="0"/>
                  <a:t>addin</a:t>
                </a:r>
                <a:r>
                  <a:rPr lang="en-US" spc="-5" dirty="0"/>
                  <a:t>g</a:t>
                </a:r>
                <a:r>
                  <a:rPr lang="en-US" spc="80" dirty="0"/>
                  <a:t> </a:t>
                </a:r>
                <a:r>
                  <a:rPr lang="en-US" spc="-5" dirty="0"/>
                  <a:t>a</a:t>
                </a:r>
                <a:r>
                  <a:rPr lang="en-US" spc="80" dirty="0"/>
                  <a:t> </a:t>
                </a:r>
                <a:r>
                  <a:rPr lang="en-US" spc="-10" dirty="0"/>
                  <a:t>constan</a:t>
                </a:r>
                <a:r>
                  <a:rPr lang="en-US" spc="-5" dirty="0"/>
                  <a:t>t</a:t>
                </a:r>
                <a:r>
                  <a:rPr lang="en-US" spc="80" dirty="0"/>
                  <a:t> </a:t>
                </a:r>
                <a:r>
                  <a:rPr lang="en-US" spc="-10" dirty="0"/>
                  <a:t>t</a:t>
                </a:r>
                <a:r>
                  <a:rPr lang="en-US" spc="-5" dirty="0"/>
                  <a:t>o</a:t>
                </a:r>
                <a:r>
                  <a:rPr lang="en-US" spc="80" dirty="0"/>
                  <a:t> </a:t>
                </a:r>
                <a:r>
                  <a:rPr lang="en-US" spc="-5" dirty="0"/>
                  <a:t>a </a:t>
                </a:r>
                <a:r>
                  <a:rPr lang="en-US" spc="-10" dirty="0"/>
                  <a:t>give</a:t>
                </a:r>
                <a:r>
                  <a:rPr lang="en-US" spc="-5" dirty="0"/>
                  <a:t>n</a:t>
                </a:r>
                <a:r>
                  <a:rPr lang="en-US" spc="-15" dirty="0"/>
                  <a:t> </a:t>
                </a:r>
                <a:r>
                  <a:rPr lang="en-US" spc="-10" dirty="0"/>
                  <a:t>antiderivativ</a:t>
                </a:r>
                <a:r>
                  <a:rPr lang="en-US" spc="-5" dirty="0"/>
                  <a:t>e</a:t>
                </a:r>
                <a:r>
                  <a:rPr lang="en-US" spc="55" dirty="0"/>
                  <a:t> </a:t>
                </a:r>
                <a:r>
                  <a:rPr lang="en-US" i="1" spc="-10" dirty="0"/>
                  <a:t>F</a:t>
                </a:r>
                <a:r>
                  <a:rPr lang="en-US" i="1" spc="-160" dirty="0"/>
                  <a:t> </a:t>
                </a:r>
                <a:r>
                  <a:rPr lang="en-US" spc="-5" dirty="0"/>
                  <a:t>?</a:t>
                </a:r>
                <a:r>
                  <a:rPr lang="en-US" spc="-15" dirty="0"/>
                  <a:t> Ou</a:t>
                </a:r>
                <a:r>
                  <a:rPr lang="en-US" spc="-5" dirty="0"/>
                  <a:t>r</a:t>
                </a:r>
                <a:r>
                  <a:rPr lang="en-US" spc="-15" dirty="0"/>
                  <a:t> </a:t>
                </a:r>
                <a:r>
                  <a:rPr lang="en-US" spc="-10" dirty="0"/>
                  <a:t>nex</a:t>
                </a:r>
                <a:r>
                  <a:rPr lang="en-US" spc="-5" dirty="0"/>
                  <a:t>t</a:t>
                </a:r>
                <a:r>
                  <a:rPr lang="en-US" spc="-15" dirty="0"/>
                  <a:t> </a:t>
                </a:r>
                <a:r>
                  <a:rPr lang="en-US" spc="-10" dirty="0"/>
                  <a:t>theorem</a:t>
                </a:r>
                <a:r>
                  <a:rPr lang="en-US" spc="-15" dirty="0"/>
                  <a:t> </a:t>
                </a:r>
                <a:r>
                  <a:rPr lang="en-US" spc="-10" dirty="0"/>
                  <a:t>say</a:t>
                </a:r>
                <a:r>
                  <a:rPr lang="en-US" spc="-5" dirty="0"/>
                  <a:t>s</a:t>
                </a:r>
                <a:r>
                  <a:rPr lang="en-US" spc="-15" dirty="0"/>
                  <a:t> </a:t>
                </a:r>
                <a:r>
                  <a:rPr lang="en-US" spc="-10" dirty="0"/>
                  <a:t>tha</a:t>
                </a:r>
                <a:r>
                  <a:rPr lang="en-US" spc="-5" dirty="0"/>
                  <a:t>t</a:t>
                </a:r>
                <a:r>
                  <a:rPr lang="en-US" spc="-15" dirty="0"/>
                  <a:t> </a:t>
                </a:r>
                <a:r>
                  <a:rPr lang="en-US" spc="-10" dirty="0"/>
                  <a:t>th</a:t>
                </a:r>
                <a:r>
                  <a:rPr lang="en-US" spc="-5" dirty="0"/>
                  <a:t>e</a:t>
                </a:r>
                <a:r>
                  <a:rPr lang="en-US" spc="-15" dirty="0"/>
                  <a:t> </a:t>
                </a:r>
                <a:r>
                  <a:rPr lang="en-US" spc="-10" dirty="0"/>
                  <a:t>answe</a:t>
                </a:r>
                <a:r>
                  <a:rPr lang="en-US" spc="-5" dirty="0"/>
                  <a:t>r</a:t>
                </a:r>
                <a:r>
                  <a:rPr lang="en-US" spc="-15" dirty="0"/>
                  <a:t> </a:t>
                </a:r>
                <a:r>
                  <a:rPr lang="en-US" spc="-5" dirty="0"/>
                  <a:t>is</a:t>
                </a:r>
                <a:r>
                  <a:rPr lang="en-US" spc="-15" dirty="0"/>
                  <a:t> </a:t>
                </a:r>
                <a:r>
                  <a:rPr lang="en-US" spc="-10" dirty="0"/>
                  <a:t>n</a:t>
                </a:r>
                <a:r>
                  <a:rPr lang="en-US" spc="-5" dirty="0"/>
                  <a:t>o</a:t>
                </a:r>
                <a:r>
                  <a:rPr lang="en-US" spc="-15" dirty="0"/>
                  <a:t> </a:t>
                </a:r>
                <a:r>
                  <a:rPr lang="en-US" spc="-5" dirty="0"/>
                  <a:t>if</a:t>
                </a:r>
                <a:r>
                  <a:rPr lang="en-US" dirty="0"/>
                  <a:t> </a:t>
                </a:r>
                <a:r>
                  <a:rPr lang="en-US" i="1" spc="-5" dirty="0"/>
                  <a:t>f</a:t>
                </a:r>
                <a:r>
                  <a:rPr lang="en-US" i="1" dirty="0"/>
                  <a:t> </a:t>
                </a:r>
                <a:r>
                  <a:rPr lang="en-US" spc="-10" dirty="0"/>
                  <a:t>i</a:t>
                </a:r>
                <a:r>
                  <a:rPr lang="en-US" spc="-5" dirty="0"/>
                  <a:t>s</a:t>
                </a:r>
                <a:r>
                  <a:rPr lang="en-US" spc="-15" dirty="0"/>
                  <a:t> </a:t>
                </a:r>
                <a:r>
                  <a:rPr lang="en-US" spc="-10" dirty="0"/>
                  <a:t>define</a:t>
                </a:r>
                <a:r>
                  <a:rPr lang="en-US" spc="-5" dirty="0"/>
                  <a:t>d</a:t>
                </a:r>
                <a:r>
                  <a:rPr lang="en-US" spc="-15" dirty="0"/>
                  <a:t> </a:t>
                </a:r>
                <a:r>
                  <a:rPr lang="en-US" spc="-10" dirty="0"/>
                  <a:t>o</a:t>
                </a:r>
                <a:r>
                  <a:rPr lang="en-US" spc="-5" dirty="0"/>
                  <a:t>n</a:t>
                </a:r>
                <a:r>
                  <a:rPr lang="en-US" spc="-15" dirty="0"/>
                  <a:t> </a:t>
                </a:r>
                <a:r>
                  <a:rPr lang="en-US" spc="-10" dirty="0"/>
                  <a:t>an ope</a:t>
                </a:r>
                <a:r>
                  <a:rPr lang="en-US" spc="-5" dirty="0"/>
                  <a:t>n</a:t>
                </a:r>
                <a:r>
                  <a:rPr lang="en-US" dirty="0"/>
                  <a:t> </a:t>
                </a:r>
                <a:r>
                  <a:rPr lang="en-US" spc="-10" dirty="0"/>
                  <a:t>interva</a:t>
                </a:r>
                <a:r>
                  <a:rPr lang="en-US" spc="-5" dirty="0"/>
                  <a:t>l </a:t>
                </a:r>
                <a:r>
                  <a:rPr lang="en-US" spc="-10" dirty="0"/>
                  <a:t>(</a:t>
                </a:r>
                <a:r>
                  <a:rPr lang="en-US" i="1" spc="35" dirty="0"/>
                  <a:t>a</a:t>
                </a:r>
                <a:r>
                  <a:rPr lang="en-US" spc="-5" dirty="0"/>
                  <a:t>,</a:t>
                </a:r>
                <a:r>
                  <a:rPr lang="en-US" spc="-85" dirty="0"/>
                  <a:t> </a:t>
                </a:r>
                <a:r>
                  <a:rPr lang="en-US" i="1" spc="5" dirty="0"/>
                  <a:t>b</a:t>
                </a:r>
                <a:r>
                  <a:rPr lang="en-US" spc="-5" dirty="0"/>
                  <a:t>).</a:t>
                </a:r>
                <a:endParaRPr lang="en-US" dirty="0"/>
              </a:p>
              <a:p>
                <a:pPr marL="36900" indent="0">
                  <a:lnSpc>
                    <a:spcPct val="100000"/>
                  </a:lnSpc>
                  <a:buNone/>
                </a:pPr>
                <a:endParaRPr lang="en-US" dirty="0"/>
              </a:p>
              <a:p>
                <a:pPr marL="36900" indent="0">
                  <a:lnSpc>
                    <a:spcPct val="100000"/>
                  </a:lnSpc>
                  <a:buNone/>
                </a:pPr>
                <a:r>
                  <a:rPr lang="en-US" b="1" u="sng" spc="25" dirty="0"/>
                  <a:t>THEORE</a:t>
                </a:r>
                <a:r>
                  <a:rPr lang="en-US" b="1" u="sng" spc="-25" dirty="0"/>
                  <a:t>M</a:t>
                </a:r>
                <a:r>
                  <a:rPr lang="en-US" b="1" spc="95" dirty="0"/>
                  <a:t>:</a:t>
                </a:r>
                <a:r>
                  <a:rPr lang="en-US" b="1" dirty="0"/>
                  <a:t> </a:t>
                </a:r>
                <a:r>
                  <a:rPr lang="en-US" b="1" spc="5" dirty="0"/>
                  <a:t>The</a:t>
                </a:r>
                <a:r>
                  <a:rPr lang="en-US" b="1" dirty="0"/>
                  <a:t> </a:t>
                </a:r>
                <a:r>
                  <a:rPr lang="en-US" b="1" spc="5" dirty="0"/>
                  <a:t>General</a:t>
                </a:r>
                <a:r>
                  <a:rPr lang="en-US" b="1" dirty="0"/>
                  <a:t> </a:t>
                </a:r>
                <a:r>
                  <a:rPr lang="en-US" b="1" spc="10" dirty="0"/>
                  <a:t>Antiderivativ</a:t>
                </a:r>
                <a:r>
                  <a:rPr lang="en-US" b="1" spc="15" dirty="0"/>
                  <a:t>e</a:t>
                </a:r>
                <a:r>
                  <a:rPr lang="en-US" b="1" dirty="0"/>
                  <a:t> </a:t>
                </a:r>
                <a:r>
                  <a:rPr lang="en-US" spc="-15" dirty="0"/>
                  <a:t>Le</a:t>
                </a:r>
                <a:r>
                  <a:rPr lang="en-US" spc="-5" dirty="0"/>
                  <a:t>t</a:t>
                </a:r>
                <a:r>
                  <a:rPr lang="en-US" dirty="0"/>
                  <a:t> </a:t>
                </a:r>
                <a:r>
                  <a:rPr lang="en-US" i="1" spc="-5" dirty="0"/>
                  <a:t>y</a:t>
                </a:r>
                <a:r>
                  <a:rPr lang="en-US" i="1" spc="75" dirty="0"/>
                  <a:t> </a:t>
                </a:r>
                <a:r>
                  <a:rPr lang="en-US" spc="-25" dirty="0"/>
                  <a:t>=</a:t>
                </a:r>
                <a:r>
                  <a:rPr lang="en-US" spc="30" dirty="0"/>
                  <a:t> </a:t>
                </a:r>
                <a:r>
                  <a:rPr lang="en-US" i="1" spc="-10" dirty="0"/>
                  <a:t>F</a:t>
                </a:r>
                <a:r>
                  <a:rPr lang="en-US" i="1" spc="-160" dirty="0"/>
                  <a:t> </a:t>
                </a:r>
                <a:r>
                  <a:rPr lang="en-US" spc="20" dirty="0"/>
                  <a:t>(</a:t>
                </a:r>
                <a:r>
                  <a:rPr lang="en-US" i="1" spc="-5" dirty="0"/>
                  <a:t>x</a:t>
                </a:r>
                <a:r>
                  <a:rPr lang="en-US" spc="-5" dirty="0"/>
                  <a:t>)</a:t>
                </a:r>
                <a:r>
                  <a:rPr lang="en-US" dirty="0"/>
                  <a:t> </a:t>
                </a:r>
                <a:r>
                  <a:rPr lang="en-US" spc="-10" dirty="0"/>
                  <a:t>b</a:t>
                </a:r>
                <a:r>
                  <a:rPr lang="en-US" spc="-5" dirty="0"/>
                  <a:t>e</a:t>
                </a:r>
                <a:r>
                  <a:rPr lang="en-US" dirty="0"/>
                  <a:t> </a:t>
                </a:r>
                <a:r>
                  <a:rPr lang="en-US" spc="-10" dirty="0"/>
                  <a:t>a</a:t>
                </a:r>
                <a:r>
                  <a:rPr lang="en-US" spc="-5" dirty="0"/>
                  <a:t>n</a:t>
                </a:r>
                <a:r>
                  <a:rPr lang="en-US" dirty="0"/>
                  <a:t> </a:t>
                </a:r>
                <a:r>
                  <a:rPr lang="en-US" spc="-10" dirty="0"/>
                  <a:t>antiderivativ</a:t>
                </a:r>
                <a:r>
                  <a:rPr lang="en-US" spc="-5" dirty="0"/>
                  <a:t>e</a:t>
                </a:r>
                <a:r>
                  <a:rPr lang="en-US" spc="-10" dirty="0"/>
                  <a:t> o</a:t>
                </a:r>
                <a:r>
                  <a:rPr lang="en-US" spc="-5" dirty="0"/>
                  <a:t>f </a:t>
                </a:r>
                <a:r>
                  <a:rPr lang="en-US" i="1" spc="-5" dirty="0"/>
                  <a:t>y</a:t>
                </a:r>
                <a:r>
                  <a:rPr lang="en-US" i="1" spc="75" dirty="0"/>
                  <a:t> </a:t>
                </a:r>
                <a:r>
                  <a:rPr lang="en-US" spc="-25" dirty="0"/>
                  <a:t>=</a:t>
                </a:r>
                <a:r>
                  <a:rPr lang="en-US" dirty="0"/>
                  <a:t> </a:t>
                </a:r>
                <a:r>
                  <a:rPr lang="en-US" i="1" spc="-5" dirty="0"/>
                  <a:t>f</a:t>
                </a:r>
                <a:r>
                  <a:rPr lang="en-US" i="1" spc="-45" dirty="0"/>
                  <a:t> </a:t>
                </a:r>
                <a:r>
                  <a:rPr lang="en-US" spc="20" dirty="0"/>
                  <a:t>(</a:t>
                </a:r>
                <a:r>
                  <a:rPr lang="en-US" i="1" spc="-5" dirty="0"/>
                  <a:t>x</a:t>
                </a:r>
                <a:r>
                  <a:rPr lang="en-US" spc="-5" dirty="0"/>
                  <a:t>) </a:t>
                </a:r>
                <a:r>
                  <a:rPr lang="en-US" spc="-10" dirty="0"/>
                  <a:t>o</a:t>
                </a:r>
                <a:r>
                  <a:rPr lang="en-US" spc="-5" dirty="0"/>
                  <a:t>n </a:t>
                </a:r>
                <a:r>
                  <a:rPr lang="en-US" spc="-10" dirty="0"/>
                  <a:t>(</a:t>
                </a:r>
                <a:r>
                  <a:rPr lang="en-US" i="1" spc="35" dirty="0"/>
                  <a:t>a</a:t>
                </a:r>
                <a:r>
                  <a:rPr lang="en-US" spc="-5" dirty="0"/>
                  <a:t>,</a:t>
                </a:r>
                <a:r>
                  <a:rPr lang="en-US" spc="-85" dirty="0"/>
                  <a:t> </a:t>
                </a:r>
                <a:r>
                  <a:rPr lang="en-US" i="1" spc="5" dirty="0"/>
                  <a:t>b</a:t>
                </a:r>
                <a:r>
                  <a:rPr lang="en-US" spc="-5" dirty="0"/>
                  <a:t>).</a:t>
                </a:r>
                <a:r>
                  <a:rPr lang="en-US" spc="55" dirty="0"/>
                  <a:t> </a:t>
                </a:r>
                <a:r>
                  <a:rPr lang="en-US" spc="-15" dirty="0"/>
                  <a:t>The</a:t>
                </a:r>
                <a:r>
                  <a:rPr lang="en-US" spc="-5" dirty="0"/>
                  <a:t>n</a:t>
                </a:r>
                <a:r>
                  <a:rPr lang="en-US" spc="55" dirty="0"/>
                  <a:t> </a:t>
                </a:r>
                <a:r>
                  <a:rPr lang="en-US" spc="-10" dirty="0"/>
                  <a:t>ever</a:t>
                </a:r>
                <a:r>
                  <a:rPr lang="en-US" spc="-5" dirty="0"/>
                  <a:t>y</a:t>
                </a:r>
                <a:r>
                  <a:rPr lang="en-US" spc="55" dirty="0"/>
                  <a:t> </a:t>
                </a:r>
                <a:r>
                  <a:rPr lang="en-US" spc="-10" dirty="0"/>
                  <a:t>antiderivativ</a:t>
                </a:r>
                <a:r>
                  <a:rPr lang="en-US" spc="-5" dirty="0"/>
                  <a:t>e</a:t>
                </a:r>
                <a:r>
                  <a:rPr lang="en-US" spc="55" dirty="0"/>
                  <a:t> </a:t>
                </a:r>
                <a:r>
                  <a:rPr lang="en-US" spc="-10" dirty="0"/>
                  <a:t>o</a:t>
                </a:r>
                <a:r>
                  <a:rPr lang="en-US" spc="-5" dirty="0"/>
                  <a:t>n</a:t>
                </a:r>
                <a:r>
                  <a:rPr lang="en-US" spc="55" dirty="0"/>
                  <a:t> </a:t>
                </a:r>
                <a:r>
                  <a:rPr lang="en-US" spc="-10" dirty="0"/>
                  <a:t>(</a:t>
                </a:r>
                <a:r>
                  <a:rPr lang="en-US" i="1" spc="35" dirty="0"/>
                  <a:t>a</a:t>
                </a:r>
                <a:r>
                  <a:rPr lang="en-US" spc="-5" dirty="0"/>
                  <a:t>,</a:t>
                </a:r>
                <a:r>
                  <a:rPr lang="en-US" spc="-85" dirty="0"/>
                  <a:t> </a:t>
                </a:r>
                <a:r>
                  <a:rPr lang="en-US" i="1" spc="5" dirty="0"/>
                  <a:t>b</a:t>
                </a:r>
                <a:r>
                  <a:rPr lang="en-US" spc="-5" dirty="0"/>
                  <a:t>)</a:t>
                </a:r>
                <a:r>
                  <a:rPr lang="en-US" spc="55" dirty="0"/>
                  <a:t> </a:t>
                </a:r>
                <a:r>
                  <a:rPr lang="en-US" spc="-5" dirty="0"/>
                  <a:t>is</a:t>
                </a:r>
                <a:r>
                  <a:rPr lang="en-US" spc="55" dirty="0"/>
                  <a:t> </a:t>
                </a:r>
                <a:r>
                  <a:rPr lang="en-US" spc="-5" dirty="0"/>
                  <a:t>of</a:t>
                </a:r>
                <a:r>
                  <a:rPr lang="en-US" spc="55" dirty="0"/>
                  <a:t> </a:t>
                </a:r>
                <a:r>
                  <a:rPr lang="en-US" spc="-5" dirty="0"/>
                  <a:t>the</a:t>
                </a:r>
                <a:r>
                  <a:rPr lang="en-US" spc="55" dirty="0"/>
                  <a:t> </a:t>
                </a:r>
                <a:r>
                  <a:rPr lang="en-US" spc="-5" dirty="0"/>
                  <a:t>form</a:t>
                </a:r>
                <a:r>
                  <a:rPr lang="en-US" spc="120" dirty="0"/>
                  <a:t> </a:t>
                </a:r>
                <a:r>
                  <a:rPr lang="en-US" i="1" spc="-5" dirty="0"/>
                  <a:t>y</a:t>
                </a:r>
                <a:r>
                  <a:rPr lang="en-US" i="1" spc="75" dirty="0"/>
                  <a:t> </a:t>
                </a:r>
                <a:r>
                  <a:rPr lang="en-US" spc="-25" dirty="0"/>
                  <a:t>=</a:t>
                </a:r>
                <a:r>
                  <a:rPr lang="en-US" spc="30" dirty="0"/>
                  <a:t> </a:t>
                </a:r>
                <a:r>
                  <a:rPr lang="en-US" i="1" spc="-10" dirty="0"/>
                  <a:t>F</a:t>
                </a:r>
                <a:r>
                  <a:rPr lang="en-US" i="1" spc="-160" dirty="0"/>
                  <a:t> </a:t>
                </a:r>
                <a:r>
                  <a:rPr lang="en-US" spc="20" dirty="0"/>
                  <a:t>(</a:t>
                </a:r>
                <a:r>
                  <a:rPr lang="en-US" i="1" spc="-5" dirty="0"/>
                  <a:t>x</a:t>
                </a:r>
                <a:r>
                  <a:rPr lang="en-US" spc="-5" dirty="0"/>
                  <a:t>)</a:t>
                </a:r>
                <a:r>
                  <a:rPr lang="en-US" spc="-30" dirty="0"/>
                  <a:t> </a:t>
                </a:r>
                <a:r>
                  <a:rPr lang="en-US" spc="-25" dirty="0"/>
                  <a:t>+</a:t>
                </a:r>
                <a:r>
                  <a:rPr lang="en-US" spc="-100" dirty="0"/>
                  <a:t> </a:t>
                </a:r>
                <a:r>
                  <a:rPr lang="en-US" i="1" spc="-5" dirty="0"/>
                  <a:t>C </a:t>
                </a:r>
                <a:r>
                  <a:rPr lang="en-US" spc="-10" dirty="0"/>
                  <a:t>fo</a:t>
                </a:r>
                <a:r>
                  <a:rPr lang="en-US" spc="-5" dirty="0"/>
                  <a:t>r s</a:t>
                </a:r>
                <a:r>
                  <a:rPr lang="en-US" spc="-15" dirty="0"/>
                  <a:t>om</a:t>
                </a:r>
                <a:r>
                  <a:rPr lang="en-US" spc="-5" dirty="0"/>
                  <a:t>e </a:t>
                </a:r>
                <a:r>
                  <a:rPr lang="en-US" spc="-10" dirty="0"/>
                  <a:t>constan</a:t>
                </a:r>
                <a:r>
                  <a:rPr lang="en-US" spc="-5" dirty="0"/>
                  <a:t>t </a:t>
                </a:r>
                <a:r>
                  <a:rPr lang="en-US" i="1" spc="75" dirty="0"/>
                  <a:t>C</a:t>
                </a:r>
                <a:r>
                  <a:rPr lang="en-US" spc="-5" dirty="0"/>
                  <a:t>.</a:t>
                </a:r>
              </a:p>
              <a:p>
                <a:pPr marL="36900" indent="0">
                  <a:lnSpc>
                    <a:spcPct val="100000"/>
                  </a:lnSpc>
                  <a:buNone/>
                </a:pPr>
                <a:endParaRPr lang="en-US" b="1" spc="-15" dirty="0"/>
              </a:p>
              <a:p>
                <a:pPr marL="36900" indent="0">
                  <a:lnSpc>
                    <a:spcPct val="100000"/>
                  </a:lnSpc>
                  <a:buNone/>
                </a:pPr>
                <a:r>
                  <a:rPr lang="en-US" b="1" spc="-15" dirty="0"/>
                  <a:t>Proo</a:t>
                </a:r>
                <a:r>
                  <a:rPr lang="en-US" b="1" spc="-5" dirty="0"/>
                  <a:t>f</a:t>
                </a:r>
              </a:p>
              <a:p>
                <a:pPr marL="36900" indent="0">
                  <a:lnSpc>
                    <a:spcPct val="100000"/>
                  </a:lnSpc>
                  <a:buNone/>
                </a:pPr>
                <a:r>
                  <a:rPr lang="en-US" spc="-10" dirty="0"/>
                  <a:t>Assume</a:t>
                </a:r>
                <a:r>
                  <a:rPr lang="en-US" dirty="0"/>
                  <a:t> </a:t>
                </a:r>
                <a:r>
                  <a:rPr lang="en-US" i="1" spc="-5" dirty="0"/>
                  <a:t>y</a:t>
                </a:r>
                <a:r>
                  <a:rPr lang="en-US" i="1" spc="75" dirty="0"/>
                  <a:t> </a:t>
                </a:r>
                <a:r>
                  <a:rPr lang="en-US" spc="-25" dirty="0"/>
                  <a:t>= </a:t>
                </a:r>
                <a:r>
                  <a:rPr lang="en-US" i="1" spc="50" dirty="0"/>
                  <a:t>G</a:t>
                </a:r>
                <a:r>
                  <a:rPr lang="en-US" spc="20" dirty="0"/>
                  <a:t>(</a:t>
                </a:r>
                <a:r>
                  <a:rPr lang="en-US" i="1" spc="-5" dirty="0"/>
                  <a:t>x</a:t>
                </a:r>
                <a:r>
                  <a:rPr lang="en-US" spc="-5" dirty="0"/>
                  <a:t>)</a:t>
                </a:r>
                <a:r>
                  <a:rPr lang="en-US" spc="-60" dirty="0"/>
                  <a:t> </a:t>
                </a:r>
                <a:r>
                  <a:rPr lang="en-US" spc="-5" dirty="0"/>
                  <a:t>is</a:t>
                </a:r>
                <a:r>
                  <a:rPr lang="en-US" spc="-65" dirty="0"/>
                  <a:t> </a:t>
                </a:r>
                <a:r>
                  <a:rPr lang="en-US" spc="-5" dirty="0"/>
                  <a:t>an</a:t>
                </a:r>
                <a:r>
                  <a:rPr lang="en-US" spc="-60" dirty="0"/>
                  <a:t> </a:t>
                </a:r>
                <a:r>
                  <a:rPr lang="en-US" spc="-5" dirty="0"/>
                  <a:t>antiderivative</a:t>
                </a:r>
                <a:r>
                  <a:rPr lang="en-US" spc="-60" dirty="0"/>
                  <a:t> </a:t>
                </a:r>
                <a:r>
                  <a:rPr lang="en-US" spc="-10" dirty="0"/>
                  <a:t>o</a:t>
                </a:r>
                <a:r>
                  <a:rPr lang="en-US" spc="-5" dirty="0"/>
                  <a:t>f</a:t>
                </a:r>
                <a:r>
                  <a:rPr lang="en-US" dirty="0"/>
                  <a:t> </a:t>
                </a:r>
                <a:r>
                  <a:rPr lang="en-US" i="1" spc="-5" dirty="0"/>
                  <a:t>y</a:t>
                </a:r>
                <a:r>
                  <a:rPr lang="en-US" i="1" spc="75" dirty="0"/>
                  <a:t> </a:t>
                </a:r>
                <a:r>
                  <a:rPr lang="en-US" spc="-25" dirty="0"/>
                  <a:t>=</a:t>
                </a:r>
                <a:r>
                  <a:rPr lang="en-US" dirty="0"/>
                  <a:t> </a:t>
                </a:r>
                <a:r>
                  <a:rPr lang="en-US" i="1" spc="-5" dirty="0"/>
                  <a:t>f</a:t>
                </a:r>
                <a:r>
                  <a:rPr lang="en-US" i="1" spc="-45" dirty="0"/>
                  <a:t> </a:t>
                </a:r>
                <a:r>
                  <a:rPr lang="en-US" spc="20" dirty="0"/>
                  <a:t>(</a:t>
                </a:r>
                <a:r>
                  <a:rPr lang="en-US" i="1" spc="-5" dirty="0"/>
                  <a:t>x</a:t>
                </a:r>
                <a:r>
                  <a:rPr lang="en-US" spc="-5" dirty="0"/>
                  <a:t>),</a:t>
                </a:r>
                <a:r>
                  <a:rPr lang="en-US" spc="-60" dirty="0"/>
                  <a:t> </a:t>
                </a:r>
                <a:r>
                  <a:rPr lang="en-US" spc="-10" dirty="0"/>
                  <a:t>an</a:t>
                </a:r>
                <a:r>
                  <a:rPr lang="en-US" spc="-5" dirty="0"/>
                  <a:t>d</a:t>
                </a:r>
                <a:r>
                  <a:rPr lang="en-US" spc="-60" dirty="0"/>
                  <a:t> </a:t>
                </a:r>
                <a:r>
                  <a:rPr lang="en-US" spc="-10" dirty="0"/>
                  <a:t>se</a:t>
                </a:r>
                <a:r>
                  <a:rPr lang="en-US" spc="-5" dirty="0"/>
                  <a:t>t</a:t>
                </a:r>
                <a:r>
                  <a:rPr lang="en-US" spc="15" dirty="0"/>
                  <a:t> </a:t>
                </a:r>
                <a:r>
                  <a:rPr lang="en-US" i="1" spc="-10" dirty="0"/>
                  <a:t>H</a:t>
                </a:r>
                <a:r>
                  <a:rPr lang="en-US" i="1" spc="-145" dirty="0"/>
                  <a:t> </a:t>
                </a:r>
                <a:r>
                  <a:rPr lang="en-US" spc="20" dirty="0"/>
                  <a:t>(</a:t>
                </a:r>
                <a:r>
                  <a:rPr lang="en-US" i="1" spc="-5" dirty="0"/>
                  <a:t>x</a:t>
                </a:r>
                <a:r>
                  <a:rPr lang="en-US" spc="-5" dirty="0"/>
                  <a:t>)</a:t>
                </a:r>
                <a:r>
                  <a:rPr lang="en-US" spc="25" dirty="0"/>
                  <a:t> </a:t>
                </a:r>
                <a:r>
                  <a:rPr lang="en-US" spc="-25" dirty="0"/>
                  <a:t>= </a:t>
                </a:r>
                <a:r>
                  <a:rPr lang="en-US" i="1" spc="50" dirty="0"/>
                  <a:t>G</a:t>
                </a:r>
                <a:r>
                  <a:rPr lang="en-US" spc="20" dirty="0"/>
                  <a:t>(</a:t>
                </a:r>
                <a:r>
                  <a:rPr lang="en-US" i="1" spc="-5" dirty="0"/>
                  <a:t>x</a:t>
                </a:r>
                <a:r>
                  <a:rPr lang="en-US" spc="-5" dirty="0"/>
                  <a:t>)</a:t>
                </a:r>
                <a:r>
                  <a:rPr lang="en-US" spc="-30" dirty="0"/>
                  <a:t> </a:t>
                </a:r>
                <a:r>
                  <a:rPr lang="en-US" spc="-185" dirty="0"/>
                  <a:t>−</a:t>
                </a:r>
                <a:r>
                  <a:rPr lang="en-US" spc="-25" dirty="0"/>
                  <a:t> </a:t>
                </a:r>
                <a:r>
                  <a:rPr lang="en-US" i="1" spc="-10" dirty="0"/>
                  <a:t>F</a:t>
                </a:r>
                <a:r>
                  <a:rPr lang="en-US" i="1" spc="-160" dirty="0"/>
                  <a:t> </a:t>
                </a:r>
                <a:r>
                  <a:rPr lang="en-US" spc="20" dirty="0"/>
                  <a:t>(</a:t>
                </a:r>
                <a:r>
                  <a:rPr lang="en-US" i="1" spc="-5" dirty="0"/>
                  <a:t>x</a:t>
                </a:r>
                <a:r>
                  <a:rPr lang="en-US" spc="-5" dirty="0"/>
                  <a:t>). </a:t>
                </a:r>
                <a:r>
                  <a:rPr lang="en-US" spc="-15" dirty="0"/>
                  <a:t>The</a:t>
                </a:r>
                <a:r>
                  <a:rPr lang="en-US" spc="-5" dirty="0"/>
                  <a:t>n</a:t>
                </a:r>
                <a:r>
                  <a:rPr lang="en-US" dirty="0"/>
                  <a:t> </a:t>
                </a:r>
                <a:r>
                  <a:rPr lang="en-US" i="1" spc="-10" dirty="0"/>
                  <a:t>H</a:t>
                </a:r>
                <a14:m>
                  <m:oMath xmlns:m="http://schemas.openxmlformats.org/officeDocument/2006/math">
                    <m:r>
                      <a:rPr lang="en-US" i="1">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 </a:t>
                </a:r>
                <a:r>
                  <a:rPr lang="en-US" i="1" spc="50" dirty="0"/>
                  <a:t>G</a:t>
                </a:r>
                <a14:m>
                  <m:oMath xmlns:m="http://schemas.openxmlformats.org/officeDocument/2006/math">
                    <m:r>
                      <a:rPr lang="en-US" i="1">
                        <a:latin typeface="Cambria Math" panose="02040503050406030204" pitchFamily="18" charset="0"/>
                      </a:rPr>
                      <m:t>′</m:t>
                    </m:r>
                  </m:oMath>
                </a14:m>
                <a:r>
                  <a:rPr lang="en-US" spc="20" dirty="0"/>
                  <a:t>(</a:t>
                </a:r>
                <a:r>
                  <a:rPr lang="en-US" i="1" spc="-5" dirty="0"/>
                  <a:t>x</a:t>
                </a:r>
                <a:r>
                  <a:rPr lang="en-US" spc="-5" dirty="0"/>
                  <a:t>)</a:t>
                </a:r>
                <a:r>
                  <a:rPr lang="en-US" spc="-30" dirty="0"/>
                  <a:t> </a:t>
                </a:r>
                <a:r>
                  <a:rPr lang="en-US" spc="-185" dirty="0"/>
                  <a:t>−</a:t>
                </a:r>
                <a:r>
                  <a:rPr lang="en-US" spc="-30" dirty="0"/>
                  <a:t> </a:t>
                </a:r>
                <a:r>
                  <a:rPr lang="en-US" i="1" spc="-10" dirty="0"/>
                  <a:t>F</a:t>
                </a:r>
                <a14:m>
                  <m:oMath xmlns:m="http://schemas.openxmlformats.org/officeDocument/2006/math">
                    <m:r>
                      <a:rPr lang="en-US" i="1">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a:t>
                </a:r>
                <a:r>
                  <a:rPr lang="en-US" dirty="0"/>
                  <a:t> </a:t>
                </a:r>
                <a:r>
                  <a:rPr lang="en-US" i="1" spc="-5" dirty="0"/>
                  <a:t>f</a:t>
                </a:r>
                <a:r>
                  <a:rPr lang="en-US" i="1" spc="-45" dirty="0"/>
                  <a:t> </a:t>
                </a:r>
                <a:r>
                  <a:rPr lang="en-US" spc="20" dirty="0"/>
                  <a:t>(</a:t>
                </a:r>
                <a:r>
                  <a:rPr lang="en-US" i="1" spc="-5" dirty="0"/>
                  <a:t>x</a:t>
                </a:r>
                <a:r>
                  <a:rPr lang="en-US" spc="-5" dirty="0"/>
                  <a:t>)</a:t>
                </a:r>
                <a:r>
                  <a:rPr lang="en-US" spc="-30" dirty="0"/>
                  <a:t> </a:t>
                </a:r>
                <a:r>
                  <a:rPr lang="en-US" spc="-185" dirty="0"/>
                  <a:t>−</a:t>
                </a:r>
                <a:r>
                  <a:rPr lang="en-US" spc="120"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10" dirty="0"/>
                  <a:t>0</a:t>
                </a:r>
                <a:r>
                  <a:rPr lang="en-US" spc="-5" dirty="0"/>
                  <a:t>.</a:t>
                </a:r>
                <a:r>
                  <a:rPr lang="en-US" spc="55" dirty="0"/>
                  <a:t> </a:t>
                </a:r>
                <a:r>
                  <a:rPr lang="en-US" spc="-15" dirty="0"/>
                  <a:t>B</a:t>
                </a:r>
                <a:r>
                  <a:rPr lang="en-US" spc="-5" dirty="0"/>
                  <a:t>y</a:t>
                </a:r>
                <a:r>
                  <a:rPr lang="en-US" spc="55" dirty="0"/>
                  <a:t> </a:t>
                </a:r>
                <a:r>
                  <a:rPr lang="en-US" spc="-5" dirty="0"/>
                  <a:t>the</a:t>
                </a:r>
                <a:r>
                  <a:rPr lang="en-US" spc="55" dirty="0"/>
                  <a:t> </a:t>
                </a:r>
                <a:r>
                  <a:rPr lang="en-US" spc="-5" dirty="0"/>
                  <a:t>Corollary</a:t>
                </a:r>
                <a:r>
                  <a:rPr lang="en-US" spc="55" dirty="0"/>
                  <a:t> </a:t>
                </a:r>
                <a:r>
                  <a:rPr lang="en-US" spc="-5" dirty="0"/>
                  <a:t>to</a:t>
                </a:r>
                <a:r>
                  <a:rPr lang="en-US" spc="55" dirty="0"/>
                  <a:t> </a:t>
                </a:r>
                <a:r>
                  <a:rPr lang="en-US" spc="-5" dirty="0"/>
                  <a:t>the</a:t>
                </a:r>
                <a:r>
                  <a:rPr lang="en-US" spc="55" dirty="0"/>
                  <a:t> </a:t>
                </a:r>
                <a:r>
                  <a:rPr lang="en-US" spc="-10" dirty="0"/>
                  <a:t>Mean</a:t>
                </a:r>
                <a:r>
                  <a:rPr lang="en-US" spc="55" dirty="0"/>
                  <a:t> </a:t>
                </a:r>
                <a:r>
                  <a:rPr lang="en-US" spc="-5" dirty="0"/>
                  <a:t>Value </a:t>
                </a:r>
                <a:r>
                  <a:rPr lang="en-US" spc="-10" dirty="0"/>
                  <a:t>Theorem</a:t>
                </a:r>
                <a:r>
                  <a:rPr lang="en-US" dirty="0"/>
                  <a:t> </a:t>
                </a:r>
                <a:r>
                  <a:rPr lang="en-US" spc="-10" dirty="0"/>
                  <a:t>i</a:t>
                </a:r>
                <a:r>
                  <a:rPr lang="en-US" spc="-5" dirty="0"/>
                  <a:t>n</a:t>
                </a:r>
                <a:r>
                  <a:rPr lang="en-US" dirty="0"/>
                  <a:t> </a:t>
                </a:r>
                <a:r>
                  <a:rPr lang="en-US" spc="-10" dirty="0"/>
                  <a:t>Sectio</a:t>
                </a:r>
                <a:r>
                  <a:rPr lang="en-US" spc="-5" dirty="0"/>
                  <a:t>n</a:t>
                </a:r>
                <a:r>
                  <a:rPr lang="en-US" dirty="0"/>
                  <a:t> </a:t>
                </a:r>
                <a:r>
                  <a:rPr lang="en-US" spc="-10" dirty="0"/>
                  <a:t>4.3</a:t>
                </a:r>
                <a:r>
                  <a:rPr lang="en-US" spc="-5" dirty="0"/>
                  <a:t>,</a:t>
                </a:r>
                <a:r>
                  <a:rPr lang="en-US" dirty="0"/>
                  <a:t> </a:t>
                </a:r>
                <a:r>
                  <a:rPr lang="en-US" i="1" spc="-10" dirty="0"/>
                  <a:t>H</a:t>
                </a:r>
                <a:r>
                  <a:rPr lang="en-US" i="1" spc="-145" dirty="0"/>
                  <a:t> </a:t>
                </a:r>
                <a:r>
                  <a:rPr lang="en-US" spc="20" dirty="0"/>
                  <a:t>(</a:t>
                </a:r>
                <a:r>
                  <a:rPr lang="en-US" i="1" spc="-5" dirty="0"/>
                  <a:t>x</a:t>
                </a:r>
                <a:r>
                  <a:rPr lang="en-US" spc="-5" dirty="0"/>
                  <a:t>)</a:t>
                </a:r>
                <a:r>
                  <a:rPr lang="en-US" dirty="0"/>
                  <a:t> </a:t>
                </a:r>
                <a:r>
                  <a:rPr lang="en-US" spc="-5" dirty="0"/>
                  <a:t>must</a:t>
                </a:r>
                <a:r>
                  <a:rPr lang="en-US" dirty="0"/>
                  <a:t> </a:t>
                </a:r>
                <a:r>
                  <a:rPr lang="en-US" spc="-5" dirty="0"/>
                  <a:t>be</a:t>
                </a:r>
                <a:r>
                  <a:rPr lang="en-US" dirty="0"/>
                  <a:t> </a:t>
                </a:r>
                <a:r>
                  <a:rPr lang="en-US" spc="-5" dirty="0"/>
                  <a:t>a</a:t>
                </a:r>
                <a:r>
                  <a:rPr lang="en-US" dirty="0"/>
                  <a:t> </a:t>
                </a:r>
                <a:r>
                  <a:rPr lang="en-US" spc="-5" dirty="0"/>
                  <a:t>constant, say,</a:t>
                </a:r>
                <a:r>
                  <a:rPr lang="en-US" dirty="0"/>
                  <a:t> </a:t>
                </a:r>
                <a:r>
                  <a:rPr lang="en-US" i="1" spc="-10" dirty="0"/>
                  <a:t>H</a:t>
                </a:r>
                <a:r>
                  <a:rPr lang="en-US" i="1" spc="-145" dirty="0"/>
                  <a:t> </a:t>
                </a:r>
                <a:r>
                  <a:rPr lang="en-US" spc="20" dirty="0"/>
                  <a:t>(</a:t>
                </a:r>
                <a:r>
                  <a:rPr lang="en-US" i="1" spc="-5" dirty="0"/>
                  <a:t>x</a:t>
                </a:r>
                <a:r>
                  <a:rPr lang="en-US" spc="-5" dirty="0"/>
                  <a:t>)</a:t>
                </a:r>
                <a:r>
                  <a:rPr lang="en-US" spc="25" dirty="0"/>
                  <a:t> </a:t>
                </a:r>
                <a:r>
                  <a:rPr lang="en-US" spc="-25" dirty="0"/>
                  <a:t>=</a:t>
                </a:r>
                <a:r>
                  <a:rPr lang="en-US" spc="-45" dirty="0"/>
                  <a:t> </a:t>
                </a:r>
                <a:r>
                  <a:rPr lang="en-US" i="1" spc="75" dirty="0"/>
                  <a:t>C</a:t>
                </a:r>
                <a:r>
                  <a:rPr lang="en-US" spc="-10" dirty="0"/>
                  <a:t> - and</a:t>
                </a:r>
                <a:r>
                  <a:rPr lang="en-US" dirty="0"/>
                  <a:t> </a:t>
                </a:r>
                <a:r>
                  <a:rPr lang="en-US" spc="-5" dirty="0"/>
                  <a:t>therefore </a:t>
                </a:r>
                <a:r>
                  <a:rPr lang="en-US" i="1" spc="50" dirty="0"/>
                  <a:t>G</a:t>
                </a:r>
                <a:r>
                  <a:rPr lang="en-US" spc="20" dirty="0"/>
                  <a:t>(</a:t>
                </a:r>
                <a:r>
                  <a:rPr lang="en-US" i="1" spc="-5" dirty="0"/>
                  <a:t>x</a:t>
                </a:r>
                <a:r>
                  <a:rPr lang="en-US" spc="-5" dirty="0"/>
                  <a:t>)</a:t>
                </a:r>
                <a:r>
                  <a:rPr lang="en-US" spc="25" dirty="0"/>
                  <a:t> </a:t>
                </a:r>
                <a:r>
                  <a:rPr lang="en-US" spc="-25" dirty="0"/>
                  <a:t>=</a:t>
                </a:r>
                <a:r>
                  <a:rPr lang="en-US" spc="30" dirty="0"/>
                  <a:t> </a:t>
                </a:r>
                <a:r>
                  <a:rPr lang="en-US" i="1" spc="-10" dirty="0"/>
                  <a:t>F</a:t>
                </a:r>
                <a:r>
                  <a:rPr lang="en-US" i="1" spc="-160" dirty="0"/>
                  <a:t> </a:t>
                </a:r>
                <a:r>
                  <a:rPr lang="en-US" spc="20" dirty="0"/>
                  <a:t>(</a:t>
                </a:r>
                <a:r>
                  <a:rPr lang="en-US" i="1" spc="-5" dirty="0"/>
                  <a:t>x</a:t>
                </a:r>
                <a:r>
                  <a:rPr lang="en-US" spc="-5" dirty="0"/>
                  <a:t>)</a:t>
                </a:r>
                <a:r>
                  <a:rPr lang="en-US" spc="-30" dirty="0"/>
                  <a:t> </a:t>
                </a:r>
                <a:r>
                  <a:rPr lang="en-US" spc="-25" dirty="0"/>
                  <a:t>+</a:t>
                </a:r>
                <a:r>
                  <a:rPr lang="en-US" spc="-100" dirty="0"/>
                  <a:t> </a:t>
                </a:r>
                <a:r>
                  <a:rPr lang="en-US" i="1" spc="75" dirty="0"/>
                  <a:t>C</a:t>
                </a:r>
                <a:r>
                  <a:rPr lang="en-US" spc="-5" dirty="0"/>
                  <a:t>.</a:t>
                </a:r>
                <a:endParaRPr lang="en-US" dirty="0"/>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391" b="-3766"/>
                </a:stretch>
              </a:blipFill>
            </p:spPr>
            <p:txBody>
              <a:bodyPr/>
              <a:lstStyle/>
              <a:p>
                <a:r>
                  <a:rPr lang="en-US">
                    <a:noFill/>
                  </a:rPr>
                  <a:t> </a:t>
                </a:r>
              </a:p>
            </p:txBody>
          </p:sp>
        </mc:Fallback>
      </mc:AlternateContent>
    </p:spTree>
    <p:extLst>
      <p:ext uri="{BB962C8B-B14F-4D97-AF65-F5344CB8AC3E}">
        <p14:creationId xmlns:p14="http://schemas.microsoft.com/office/powerpoint/2010/main" val="251408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(4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12700" marR="5080" indent="0" algn="just">
                  <a:lnSpc>
                    <a:spcPct val="100000"/>
                  </a:lnSpc>
                  <a:buNone/>
                </a:pPr>
                <a:r>
                  <a:rPr lang="en-US" spc="-10" dirty="0">
                    <a:latin typeface="Times New Roman"/>
                    <a:cs typeface="Times New Roman"/>
                  </a:rPr>
                  <a:t>We</a:t>
                </a:r>
                <a:r>
                  <a:rPr lang="en-US" spc="70" dirty="0">
                    <a:latin typeface="Times New Roman"/>
                    <a:cs typeface="Times New Roman"/>
                  </a:rPr>
                  <a:t> </a:t>
                </a:r>
                <a:r>
                  <a:rPr lang="en-US" spc="-5" dirty="0">
                    <a:latin typeface="Times New Roman"/>
                    <a:cs typeface="Times New Roman"/>
                  </a:rPr>
                  <a:t>often</a:t>
                </a:r>
                <a:r>
                  <a:rPr lang="en-US" spc="70" dirty="0">
                    <a:latin typeface="Times New Roman"/>
                    <a:cs typeface="Times New Roman"/>
                  </a:rPr>
                  <a:t> </a:t>
                </a:r>
                <a:r>
                  <a:rPr lang="en-US" spc="-5" dirty="0">
                    <a:latin typeface="Times New Roman"/>
                    <a:cs typeface="Times New Roman"/>
                  </a:rPr>
                  <a:t>describe</a:t>
                </a:r>
                <a:r>
                  <a:rPr lang="en-US" spc="70" dirty="0">
                    <a:latin typeface="Times New Roman"/>
                    <a:cs typeface="Times New Roman"/>
                  </a:rPr>
                  <a:t> </a:t>
                </a:r>
                <a:r>
                  <a:rPr lang="en-US" spc="-5" dirty="0">
                    <a:latin typeface="Times New Roman"/>
                    <a:cs typeface="Times New Roman"/>
                  </a:rPr>
                  <a:t>the</a:t>
                </a:r>
                <a:r>
                  <a:rPr lang="en-US" spc="70" dirty="0">
                    <a:latin typeface="Times New Roman"/>
                    <a:cs typeface="Times New Roman"/>
                  </a:rPr>
                  <a:t> </a:t>
                </a:r>
                <a:r>
                  <a:rPr lang="en-US" i="1" spc="-10" dirty="0">
                    <a:latin typeface="Times New Roman"/>
                    <a:cs typeface="Times New Roman"/>
                  </a:rPr>
                  <a:t>genera</a:t>
                </a:r>
                <a:r>
                  <a:rPr lang="en-US" i="1" spc="-5" dirty="0">
                    <a:latin typeface="Times New Roman"/>
                    <a:cs typeface="Times New Roman"/>
                  </a:rPr>
                  <a:t>l</a:t>
                </a:r>
                <a:r>
                  <a:rPr lang="en-US" i="1" spc="75" dirty="0">
                    <a:latin typeface="Times New Roman"/>
                    <a:cs typeface="Times New Roman"/>
                  </a:rPr>
                  <a:t> </a:t>
                </a:r>
                <a:r>
                  <a:rPr lang="en-US" spc="-5" dirty="0">
                    <a:latin typeface="Times New Roman"/>
                    <a:cs typeface="Times New Roman"/>
                  </a:rPr>
                  <a:t>antiderivative</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0" dirty="0">
                    <a:latin typeface="Times New Roman"/>
                    <a:cs typeface="Times New Roman"/>
                  </a:rPr>
                  <a:t> </a:t>
                </a:r>
                <a:r>
                  <a:rPr lang="en-US" spc="-5" dirty="0">
                    <a:latin typeface="Times New Roman"/>
                    <a:cs typeface="Times New Roman"/>
                  </a:rPr>
                  <a:t>a</a:t>
                </a:r>
                <a:r>
                  <a:rPr lang="en-US" spc="70" dirty="0">
                    <a:latin typeface="Times New Roman"/>
                    <a:cs typeface="Times New Roman"/>
                  </a:rPr>
                  <a:t> </a:t>
                </a:r>
                <a:r>
                  <a:rPr lang="en-US" spc="-5" dirty="0">
                    <a:latin typeface="Times New Roman"/>
                    <a:cs typeface="Times New Roman"/>
                  </a:rPr>
                  <a:t>function</a:t>
                </a:r>
                <a:r>
                  <a:rPr lang="en-US" spc="70" dirty="0">
                    <a:latin typeface="Times New Roman"/>
                    <a:cs typeface="Times New Roman"/>
                  </a:rPr>
                  <a:t> </a:t>
                </a:r>
                <a:r>
                  <a:rPr lang="en-US" spc="-5" dirty="0">
                    <a:latin typeface="Times New Roman"/>
                    <a:cs typeface="Times New Roman"/>
                  </a:rPr>
                  <a:t>in</a:t>
                </a:r>
                <a:r>
                  <a:rPr lang="en-US" spc="70" dirty="0">
                    <a:latin typeface="Times New Roman"/>
                    <a:cs typeface="Times New Roman"/>
                  </a:rPr>
                  <a:t> </a:t>
                </a:r>
                <a:r>
                  <a:rPr lang="en-US" spc="-5" dirty="0">
                    <a:latin typeface="Times New Roman"/>
                    <a:cs typeface="Times New Roman"/>
                  </a:rPr>
                  <a:t>terms</a:t>
                </a:r>
                <a:r>
                  <a:rPr lang="en-US" spc="70" dirty="0">
                    <a:latin typeface="Times New Roman"/>
                    <a:cs typeface="Times New Roman"/>
                  </a:rPr>
                  <a:t> </a:t>
                </a:r>
                <a:r>
                  <a:rPr lang="en-US" spc="-5" dirty="0">
                    <a:latin typeface="Times New Roman"/>
                    <a:cs typeface="Times New Roman"/>
                  </a:rPr>
                  <a:t>of</a:t>
                </a:r>
                <a:r>
                  <a:rPr lang="en-US" spc="70" dirty="0">
                    <a:latin typeface="Times New Roman"/>
                    <a:cs typeface="Times New Roman"/>
                  </a:rPr>
                  <a:t> </a:t>
                </a:r>
                <a:r>
                  <a:rPr lang="en-US" spc="-5" dirty="0">
                    <a:latin typeface="Times New Roman"/>
                    <a:cs typeface="Times New Roman"/>
                  </a:rPr>
                  <a:t>an</a:t>
                </a:r>
                <a:r>
                  <a:rPr lang="en-US" spc="70" dirty="0">
                    <a:latin typeface="Times New Roman"/>
                    <a:cs typeface="Times New Roman"/>
                  </a:rPr>
                  <a:t> </a:t>
                </a:r>
                <a:r>
                  <a:rPr lang="en-US" spc="-5" dirty="0">
                    <a:latin typeface="Times New Roman"/>
                    <a:cs typeface="Times New Roman"/>
                  </a:rPr>
                  <a:t>arbitrary </a:t>
                </a:r>
                <a:r>
                  <a:rPr lang="en-US" spc="-10" dirty="0">
                    <a:latin typeface="Times New Roman"/>
                    <a:cs typeface="Times New Roman"/>
                  </a:rPr>
                  <a:t>constan</a:t>
                </a:r>
                <a:r>
                  <a:rPr lang="en-US" spc="-5" dirty="0">
                    <a:latin typeface="Times New Roman"/>
                    <a:cs typeface="Times New Roman"/>
                  </a:rPr>
                  <a:t>t </a:t>
                </a:r>
                <a:r>
                  <a:rPr lang="en-US" i="1" spc="75" dirty="0">
                    <a:latin typeface="Times New Roman"/>
                    <a:cs typeface="Times New Roman"/>
                  </a:rPr>
                  <a:t>C</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in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followin</a:t>
                </a:r>
                <a:r>
                  <a:rPr lang="en-US" spc="-5" dirty="0">
                    <a:latin typeface="Times New Roman"/>
                    <a:cs typeface="Times New Roman"/>
                  </a:rPr>
                  <a:t>g </a:t>
                </a:r>
                <a:r>
                  <a:rPr lang="en-US" spc="-10" dirty="0">
                    <a:latin typeface="Times New Roman"/>
                    <a:cs typeface="Times New Roman"/>
                  </a:rPr>
                  <a:t>example.</a:t>
                </a:r>
              </a:p>
              <a:p>
                <a:pPr marL="12700" marR="5080" indent="0" algn="just">
                  <a:lnSpc>
                    <a:spcPct val="100000"/>
                  </a:lnSpc>
                  <a:buNone/>
                </a:pPr>
                <a:endParaRPr lang="en-US" dirty="0">
                  <a:latin typeface="Times New Roman"/>
                  <a:cs typeface="Times New Roman"/>
                </a:endParaRPr>
              </a:p>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135" dirty="0"/>
                  <a:t>:</a:t>
                </a:r>
                <a:r>
                  <a:rPr lang="en-US" dirty="0"/>
                  <a:t> </a:t>
                </a:r>
                <a:r>
                  <a:rPr lang="en-US" spc="-140" dirty="0"/>
                  <a:t>To f</a:t>
                </a:r>
                <a:r>
                  <a:rPr lang="en-US" spc="-10" dirty="0"/>
                  <a:t>in</a:t>
                </a:r>
                <a:r>
                  <a:rPr lang="en-US" spc="-5" dirty="0"/>
                  <a:t>d </a:t>
                </a:r>
                <a:r>
                  <a:rPr lang="en-US" spc="-10" dirty="0"/>
                  <a:t>th</a:t>
                </a:r>
                <a:r>
                  <a:rPr lang="en-US" spc="-5" dirty="0"/>
                  <a:t>e </a:t>
                </a:r>
                <a:r>
                  <a:rPr lang="en-US" spc="-10" dirty="0"/>
                  <a:t>genera</a:t>
                </a:r>
                <a:r>
                  <a:rPr lang="en-US" spc="-5" dirty="0"/>
                  <a:t>l</a:t>
                </a:r>
                <a:r>
                  <a:rPr lang="en-US" dirty="0"/>
                  <a:t> </a:t>
                </a:r>
                <a:r>
                  <a:rPr lang="en-US" spc="-10" dirty="0"/>
                  <a:t>antiderivativ</a:t>
                </a:r>
                <a:r>
                  <a:rPr lang="en-US" spc="-5" dirty="0"/>
                  <a:t>e</a:t>
                </a:r>
                <a:r>
                  <a:rPr lang="en-US" dirty="0"/>
                  <a:t> </a:t>
                </a:r>
                <a:r>
                  <a:rPr lang="en-US" spc="-10" dirty="0"/>
                  <a:t>o</a:t>
                </a:r>
                <a:r>
                  <a:rPr lang="en-US" spc="-5" dirty="0"/>
                  <a:t>f</a:t>
                </a:r>
                <a:r>
                  <a:rPr lang="en-US"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10" dirty="0"/>
                  <a:t>co</a:t>
                </a:r>
                <a:r>
                  <a:rPr lang="en-US" spc="-5" dirty="0"/>
                  <a:t>s</a:t>
                </a:r>
                <a:r>
                  <a:rPr lang="en-US" spc="-60" dirty="0"/>
                  <a:t> </a:t>
                </a:r>
                <a:r>
                  <a:rPr lang="en-US" i="1" spc="-5" dirty="0"/>
                  <a:t>x</a:t>
                </a:r>
                <a:r>
                  <a:rPr lang="en-US" i="1" spc="-165" dirty="0"/>
                  <a:t> </a:t>
                </a:r>
                <a:r>
                  <a:rPr lang="en-US" i="1" spc="-5" dirty="0"/>
                  <a:t>, </a:t>
                </a:r>
                <a:r>
                  <a:rPr lang="en-US" spc="-5" dirty="0"/>
                  <a:t>we observe that t</a:t>
                </a:r>
                <a:r>
                  <a:rPr lang="en-US" spc="-15" dirty="0"/>
                  <a:t>h</a:t>
                </a:r>
                <a:r>
                  <a:rPr lang="en-US" spc="-5" dirty="0"/>
                  <a:t>e</a:t>
                </a:r>
                <a:r>
                  <a:rPr lang="en-US" spc="95" dirty="0"/>
                  <a:t> </a:t>
                </a:r>
                <a:r>
                  <a:rPr lang="en-US" spc="-5" dirty="0"/>
                  <a:t>f</a:t>
                </a:r>
                <a:r>
                  <a:rPr lang="en-US" spc="-10" dirty="0"/>
                  <a:t>unctio</a:t>
                </a:r>
                <a:r>
                  <a:rPr lang="en-US" spc="-5" dirty="0"/>
                  <a:t>n</a:t>
                </a:r>
                <a:r>
                  <a:rPr lang="en-US" dirty="0"/>
                  <a:t> </a:t>
                </a:r>
                <a:r>
                  <a:rPr lang="en-US" i="1" spc="-10" dirty="0"/>
                  <a:t>F</a:t>
                </a:r>
                <a:r>
                  <a:rPr lang="en-US" spc="20" dirty="0"/>
                  <a:t>(</a:t>
                </a:r>
                <a:r>
                  <a:rPr lang="en-US" i="1" spc="-5" dirty="0"/>
                  <a:t>x</a:t>
                </a:r>
                <a:r>
                  <a:rPr lang="en-US" spc="-5" dirty="0"/>
                  <a:t>)</a:t>
                </a:r>
                <a:r>
                  <a:rPr lang="en-US" spc="25" dirty="0"/>
                  <a:t> </a:t>
                </a:r>
                <a:r>
                  <a:rPr lang="en-US" spc="-25" dirty="0"/>
                  <a:t>=</a:t>
                </a:r>
                <a:r>
                  <a:rPr lang="en-US" spc="-40" dirty="0"/>
                  <a:t> </a:t>
                </a:r>
                <a:r>
                  <a:rPr lang="en-US" spc="-5" dirty="0"/>
                  <a:t>sin</a:t>
                </a:r>
                <a:r>
                  <a:rPr lang="en-US" spc="-60" dirty="0"/>
                  <a:t> </a:t>
                </a:r>
                <a:r>
                  <a:rPr lang="en-US" i="1" spc="-5" dirty="0"/>
                  <a:t>x</a:t>
                </a:r>
                <a:r>
                  <a:rPr lang="en-US" i="1" dirty="0"/>
                  <a:t> </a:t>
                </a:r>
                <a:r>
                  <a:rPr lang="en-US" spc="-5" dirty="0"/>
                  <a:t>is</a:t>
                </a:r>
                <a:r>
                  <a:rPr lang="en-US" spc="90" dirty="0"/>
                  <a:t> </a:t>
                </a:r>
                <a:r>
                  <a:rPr lang="en-US" spc="-5" dirty="0"/>
                  <a:t>an</a:t>
                </a:r>
                <a:r>
                  <a:rPr lang="en-US" spc="90" dirty="0"/>
                  <a:t> </a:t>
                </a:r>
                <a:r>
                  <a:rPr lang="en-US" spc="-5" dirty="0"/>
                  <a:t>antiderivative</a:t>
                </a:r>
                <a:r>
                  <a:rPr lang="en-US" spc="95" dirty="0"/>
                  <a:t> </a:t>
                </a:r>
                <a:r>
                  <a:rPr lang="en-US" spc="-10" dirty="0"/>
                  <a:t>o</a:t>
                </a:r>
                <a:r>
                  <a:rPr lang="en-US" spc="-5" dirty="0"/>
                  <a:t>f</a:t>
                </a:r>
                <a:r>
                  <a:rPr lang="en-US"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10" dirty="0"/>
                  <a:t>co</a:t>
                </a:r>
                <a:r>
                  <a:rPr lang="en-US" spc="-5" dirty="0"/>
                  <a:t>s</a:t>
                </a:r>
                <a:r>
                  <a:rPr lang="en-US" spc="-60" dirty="0"/>
                  <a:t> </a:t>
                </a:r>
                <a:r>
                  <a:rPr lang="en-US" i="1" spc="-5" dirty="0"/>
                  <a:t>x</a:t>
                </a:r>
                <a:r>
                  <a:rPr lang="en-US" i="1" spc="-165" dirty="0"/>
                  <a:t> </a:t>
                </a:r>
                <a:r>
                  <a:rPr lang="en-US" spc="-5" dirty="0"/>
                  <a:t>.</a:t>
                </a:r>
                <a:r>
                  <a:rPr lang="en-US" spc="95" dirty="0"/>
                  <a:t> </a:t>
                </a:r>
                <a:r>
                  <a:rPr lang="en-US" spc="-15" dirty="0"/>
                  <a:t>Th</a:t>
                </a:r>
                <a:r>
                  <a:rPr lang="en-US" spc="-5" dirty="0"/>
                  <a:t>e</a:t>
                </a:r>
                <a:r>
                  <a:rPr lang="en-US" spc="90" dirty="0"/>
                  <a:t> </a:t>
                </a:r>
                <a:r>
                  <a:rPr lang="en-US" spc="-10" dirty="0"/>
                  <a:t>general </a:t>
                </a:r>
                <a:r>
                  <a:rPr lang="en-US" spc="-5" dirty="0"/>
                  <a:t>antiderivative is the function</a:t>
                </a:r>
              </a:p>
              <a:p>
                <a:pPr marL="0" indent="0">
                  <a:lnSpc>
                    <a:spcPct val="100000"/>
                  </a:lnSpc>
                  <a:buNone/>
                </a:pPr>
                <a:r>
                  <a:rPr lang="en-US" spc="-5" dirty="0"/>
                  <a:t> </a:t>
                </a:r>
                <a:r>
                  <a:rPr lang="en-US" i="1" spc="-10" dirty="0"/>
                  <a:t>F</a:t>
                </a:r>
                <a:r>
                  <a:rPr lang="en-US" spc="20" dirty="0"/>
                  <a:t>(</a:t>
                </a:r>
                <a:r>
                  <a:rPr lang="en-US" i="1" spc="-5" dirty="0"/>
                  <a:t>x</a:t>
                </a:r>
                <a:r>
                  <a:rPr lang="en-US" spc="-5" dirty="0"/>
                  <a:t>)</a:t>
                </a:r>
                <a:r>
                  <a:rPr lang="en-US" spc="25" dirty="0"/>
                  <a:t> </a:t>
                </a:r>
                <a:r>
                  <a:rPr lang="en-US" spc="-25" dirty="0"/>
                  <a:t>=</a:t>
                </a:r>
                <a:r>
                  <a:rPr lang="en-US" spc="-40" dirty="0"/>
                  <a:t> </a:t>
                </a:r>
                <a:r>
                  <a:rPr lang="en-US" spc="-5" dirty="0"/>
                  <a:t>sin</a:t>
                </a:r>
                <a:r>
                  <a:rPr lang="en-US" spc="-60" dirty="0"/>
                  <a:t> </a:t>
                </a:r>
                <a:r>
                  <a:rPr lang="en-US" i="1" spc="-5" dirty="0"/>
                  <a:t>x</a:t>
                </a:r>
                <a:r>
                  <a:rPr lang="en-US" i="1" spc="60" dirty="0"/>
                  <a:t> </a:t>
                </a:r>
                <a:r>
                  <a:rPr lang="en-US" spc="-25" dirty="0"/>
                  <a:t>+</a:t>
                </a:r>
                <a:r>
                  <a:rPr lang="en-US" spc="-100" dirty="0"/>
                  <a:t> </a:t>
                </a:r>
                <a:r>
                  <a:rPr lang="en-US" i="1" spc="75" dirty="0"/>
                  <a:t>C</a:t>
                </a:r>
                <a:r>
                  <a:rPr lang="en-US" spc="-5" dirty="0"/>
                  <a:t>, </a:t>
                </a:r>
                <a:r>
                  <a:rPr lang="en-US" spc="-10" dirty="0"/>
                  <a:t>wher</a:t>
                </a:r>
                <a:r>
                  <a:rPr lang="en-US" spc="-5" dirty="0"/>
                  <a:t>e </a:t>
                </a:r>
                <a:r>
                  <a:rPr lang="en-US" i="1" spc="-10" dirty="0"/>
                  <a:t>C</a:t>
                </a:r>
                <a:r>
                  <a:rPr lang="en-US" i="1" spc="85" dirty="0"/>
                  <a:t> </a:t>
                </a:r>
                <a:r>
                  <a:rPr lang="en-US" spc="-10" dirty="0"/>
                  <a:t>i</a:t>
                </a:r>
                <a:r>
                  <a:rPr lang="en-US" spc="-5" dirty="0"/>
                  <a:t>s </a:t>
                </a:r>
                <a:r>
                  <a:rPr lang="en-US" spc="-10" dirty="0"/>
                  <a:t>an</a:t>
                </a:r>
                <a:r>
                  <a:rPr lang="en-US" spc="-5" dirty="0"/>
                  <a:t>y </a:t>
                </a:r>
                <a:r>
                  <a:rPr lang="en-US" spc="-10" dirty="0"/>
                  <a:t>constant.</a:t>
                </a:r>
              </a:p>
              <a:p>
                <a:pPr marL="0" indent="0">
                  <a:lnSpc>
                    <a:spcPct val="100000"/>
                  </a:lnSpc>
                  <a:buNone/>
                </a:pPr>
                <a:endParaRPr lang="en-US" dirty="0"/>
              </a:p>
              <a:p>
                <a:pPr marL="36900" indent="0">
                  <a:lnSpc>
                    <a:spcPct val="100000"/>
                  </a:lnSpc>
                  <a:buNone/>
                </a:pPr>
                <a:r>
                  <a:rPr lang="en-US" spc="-15"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proces</a:t>
                </a:r>
                <a:r>
                  <a:rPr lang="en-US" spc="-5" dirty="0">
                    <a:solidFill>
                      <a:schemeClr val="tx1"/>
                    </a:solidFill>
                  </a:rPr>
                  <a:t>s</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f</a:t>
                </a:r>
                <a:r>
                  <a:rPr lang="en-US" spc="-10" dirty="0">
                    <a:solidFill>
                      <a:schemeClr val="tx1"/>
                    </a:solidFill>
                  </a:rPr>
                  <a:t>indin</a:t>
                </a:r>
                <a:r>
                  <a:rPr lang="en-US" spc="-5" dirty="0">
                    <a:solidFill>
                      <a:schemeClr val="tx1"/>
                    </a:solidFill>
                  </a:rPr>
                  <a:t>g</a:t>
                </a:r>
                <a:r>
                  <a:rPr lang="en-US" spc="-35" dirty="0">
                    <a:solidFill>
                      <a:schemeClr val="tx1"/>
                    </a:solidFill>
                  </a:rPr>
                  <a:t> </a:t>
                </a:r>
                <a:r>
                  <a:rPr lang="en-US" spc="-10" dirty="0">
                    <a:solidFill>
                      <a:schemeClr val="tx1"/>
                    </a:solidFill>
                  </a:rPr>
                  <a:t>a</a:t>
                </a:r>
                <a:r>
                  <a:rPr lang="en-US" spc="-5" dirty="0">
                    <a:solidFill>
                      <a:schemeClr val="tx1"/>
                    </a:solidFill>
                  </a:rPr>
                  <a:t>n</a:t>
                </a:r>
                <a:r>
                  <a:rPr lang="en-US" spc="-35" dirty="0">
                    <a:solidFill>
                      <a:schemeClr val="tx1"/>
                    </a:solidFill>
                  </a:rPr>
                  <a:t> </a:t>
                </a:r>
                <a:r>
                  <a:rPr lang="en-US" spc="-10" dirty="0">
                    <a:solidFill>
                      <a:schemeClr val="tx1"/>
                    </a:solidFill>
                  </a:rPr>
                  <a:t>antiderivativ</a:t>
                </a:r>
                <a:r>
                  <a:rPr lang="en-US" spc="-5" dirty="0">
                    <a:solidFill>
                      <a:schemeClr val="tx1"/>
                    </a:solidFill>
                  </a:rPr>
                  <a:t>e</a:t>
                </a:r>
                <a:r>
                  <a:rPr lang="en-US" spc="-35" dirty="0">
                    <a:solidFill>
                      <a:schemeClr val="tx1"/>
                    </a:solidFill>
                  </a:rPr>
                  <a:t> </a:t>
                </a:r>
                <a:r>
                  <a:rPr lang="en-US" spc="-5" dirty="0">
                    <a:solidFill>
                      <a:schemeClr val="tx1"/>
                    </a:solidFill>
                  </a:rPr>
                  <a:t>is</a:t>
                </a:r>
                <a:r>
                  <a:rPr lang="en-US" spc="-35" dirty="0">
                    <a:solidFill>
                      <a:schemeClr val="tx1"/>
                    </a:solidFill>
                  </a:rPr>
                  <a:t> </a:t>
                </a:r>
                <a:r>
                  <a:rPr lang="en-US" spc="-10" dirty="0">
                    <a:solidFill>
                      <a:schemeClr val="tx1"/>
                    </a:solidFill>
                  </a:rPr>
                  <a:t>calle</a:t>
                </a:r>
                <a:r>
                  <a:rPr lang="en-US" spc="-5" dirty="0">
                    <a:solidFill>
                      <a:schemeClr val="tx1"/>
                    </a:solidFill>
                  </a:rPr>
                  <a:t>d</a:t>
                </a:r>
                <a:r>
                  <a:rPr lang="en-US" spc="-30" dirty="0">
                    <a:solidFill>
                      <a:schemeClr val="tx1"/>
                    </a:solidFill>
                  </a:rPr>
                  <a:t> </a:t>
                </a:r>
                <a:r>
                  <a:rPr lang="en-US" b="1" i="1" spc="-5" dirty="0">
                    <a:solidFill>
                      <a:schemeClr val="tx1"/>
                    </a:solidFill>
                  </a:rPr>
                  <a:t>integration</a:t>
                </a:r>
                <a:r>
                  <a:rPr lang="en-US" b="1" spc="-35" dirty="0">
                    <a:solidFill>
                      <a:schemeClr val="tx1"/>
                    </a:solidFill>
                  </a:rPr>
                  <a:t> </a:t>
                </a:r>
                <a:r>
                  <a:rPr lang="en-US" spc="-10" dirty="0">
                    <a:solidFill>
                      <a:schemeClr val="tx1"/>
                    </a:solidFill>
                  </a:rPr>
                  <a:t>o</a:t>
                </a:r>
                <a:r>
                  <a:rPr lang="en-US" spc="-5" dirty="0">
                    <a:solidFill>
                      <a:schemeClr val="tx1"/>
                    </a:solidFill>
                  </a:rPr>
                  <a:t>r</a:t>
                </a:r>
                <a:r>
                  <a:rPr lang="en-US" spc="-35" dirty="0">
                    <a:solidFill>
                      <a:schemeClr val="tx1"/>
                    </a:solidFill>
                  </a:rPr>
                  <a:t> </a:t>
                </a:r>
                <a:r>
                  <a:rPr lang="en-US" b="1" i="1" spc="-5" dirty="0">
                    <a:solidFill>
                      <a:schemeClr val="tx1"/>
                    </a:solidFill>
                  </a:rPr>
                  <a:t>antidifferentiation</a:t>
                </a:r>
                <a:r>
                  <a:rPr lang="en-US" spc="-5"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wil</a:t>
                </a:r>
                <a:r>
                  <a:rPr lang="en-US" spc="-5" dirty="0">
                    <a:solidFill>
                      <a:schemeClr val="tx1"/>
                    </a:solidFill>
                  </a:rPr>
                  <a:t>l</a:t>
                </a:r>
                <a:r>
                  <a:rPr lang="en-US" dirty="0">
                    <a:solidFill>
                      <a:schemeClr val="tx1"/>
                    </a:solidFill>
                  </a:rPr>
                  <a:t> </a:t>
                </a:r>
                <a:r>
                  <a:rPr lang="en-US" spc="-10" dirty="0">
                    <a:solidFill>
                      <a:schemeClr val="tx1"/>
                    </a:solidFill>
                  </a:rPr>
                  <a:t>se</a:t>
                </a:r>
                <a:r>
                  <a:rPr lang="en-US" spc="-5" dirty="0">
                    <a:solidFill>
                      <a:schemeClr val="tx1"/>
                    </a:solidFill>
                  </a:rPr>
                  <a:t>e</a:t>
                </a:r>
                <a:r>
                  <a:rPr lang="en-US" dirty="0">
                    <a:solidFill>
                      <a:schemeClr val="tx1"/>
                    </a:solidFill>
                  </a:rPr>
                  <a:t> </a:t>
                </a:r>
                <a:r>
                  <a:rPr lang="en-US" spc="-15" dirty="0">
                    <a:solidFill>
                      <a:schemeClr val="tx1"/>
                    </a:solidFill>
                  </a:rPr>
                  <a:t>wh</a:t>
                </a:r>
                <a:r>
                  <a:rPr lang="en-US" spc="-5" dirty="0">
                    <a:solidFill>
                      <a:schemeClr val="tx1"/>
                    </a:solidFill>
                  </a:rPr>
                  <a:t>y</a:t>
                </a:r>
                <a:r>
                  <a:rPr lang="en-US" dirty="0">
                    <a:solidFill>
                      <a:schemeClr val="tx1"/>
                    </a:solidFill>
                  </a:rPr>
                  <a:t> </a:t>
                </a:r>
                <a:r>
                  <a:rPr lang="en-US" spc="-10" dirty="0">
                    <a:solidFill>
                      <a:schemeClr val="tx1"/>
                    </a:solidFill>
                  </a:rPr>
                  <a:t>i</a:t>
                </a:r>
                <a:r>
                  <a:rPr lang="en-US" spc="-5" dirty="0">
                    <a:solidFill>
                      <a:schemeClr val="tx1"/>
                    </a:solidFill>
                  </a:rPr>
                  <a:t>n</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nex</a:t>
                </a:r>
                <a:r>
                  <a:rPr lang="en-US" spc="-5" dirty="0">
                    <a:solidFill>
                      <a:schemeClr val="tx1"/>
                    </a:solidFill>
                  </a:rPr>
                  <a:t>t</a:t>
                </a:r>
                <a:r>
                  <a:rPr lang="en-US" dirty="0">
                    <a:solidFill>
                      <a:schemeClr val="tx1"/>
                    </a:solidFill>
                  </a:rPr>
                  <a:t> </a:t>
                </a:r>
                <a:r>
                  <a:rPr lang="en-US" spc="-10" dirty="0">
                    <a:solidFill>
                      <a:schemeClr val="tx1"/>
                    </a:solidFill>
                  </a:rPr>
                  <a:t>section</a:t>
                </a:r>
                <a:r>
                  <a:rPr lang="en-US" spc="-5" dirty="0">
                    <a:solidFill>
                      <a:schemeClr val="tx1"/>
                    </a:solidFill>
                  </a:rPr>
                  <a:t>,</a:t>
                </a:r>
                <a:r>
                  <a:rPr lang="en-US" dirty="0">
                    <a:solidFill>
                      <a:schemeClr val="tx1"/>
                    </a:solidFill>
                  </a:rPr>
                  <a:t> </a:t>
                </a:r>
                <a:r>
                  <a:rPr lang="en-US" spc="-15" dirty="0">
                    <a:solidFill>
                      <a:schemeClr val="tx1"/>
                    </a:solidFill>
                  </a:rPr>
                  <a:t>whe</a:t>
                </a:r>
                <a:r>
                  <a:rPr lang="en-US" spc="-5" dirty="0">
                    <a:solidFill>
                      <a:schemeClr val="tx1"/>
                    </a:solidFill>
                  </a:rPr>
                  <a:t>n</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discus</a:t>
                </a:r>
                <a:r>
                  <a:rPr lang="en-US" spc="-5" dirty="0">
                    <a:solidFill>
                      <a:schemeClr val="tx1"/>
                    </a:solidFill>
                  </a:rPr>
                  <a:t>s</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connectio</a:t>
                </a:r>
                <a:r>
                  <a:rPr lang="en-US" spc="-5" dirty="0">
                    <a:solidFill>
                      <a:schemeClr val="tx1"/>
                    </a:solidFill>
                  </a:rPr>
                  <a:t>n</a:t>
                </a:r>
                <a:r>
                  <a:rPr lang="en-US" dirty="0">
                    <a:solidFill>
                      <a:schemeClr val="tx1"/>
                    </a:solidFill>
                  </a:rPr>
                  <a:t> </a:t>
                </a:r>
                <a:r>
                  <a:rPr lang="en-US" spc="-10" dirty="0">
                    <a:solidFill>
                      <a:schemeClr val="tx1"/>
                    </a:solidFill>
                  </a:rPr>
                  <a:t>between antiderivative</a:t>
                </a:r>
                <a:r>
                  <a:rPr lang="en-US" spc="-5" dirty="0">
                    <a:solidFill>
                      <a:schemeClr val="tx1"/>
                    </a:solidFill>
                  </a:rPr>
                  <a:t>s</a:t>
                </a:r>
                <a:r>
                  <a:rPr lang="en-US" spc="45" dirty="0">
                    <a:solidFill>
                      <a:schemeClr val="tx1"/>
                    </a:solidFill>
                  </a:rPr>
                  <a:t> </a:t>
                </a:r>
                <a:r>
                  <a:rPr lang="en-US" spc="-10" dirty="0">
                    <a:solidFill>
                      <a:schemeClr val="tx1"/>
                    </a:solidFill>
                  </a:rPr>
                  <a:t>an</a:t>
                </a:r>
                <a:r>
                  <a:rPr lang="en-US" spc="-5" dirty="0">
                    <a:solidFill>
                      <a:schemeClr val="tx1"/>
                    </a:solidFill>
                  </a:rPr>
                  <a:t>d</a:t>
                </a:r>
                <a:r>
                  <a:rPr lang="en-US" spc="45" dirty="0">
                    <a:solidFill>
                      <a:schemeClr val="tx1"/>
                    </a:solidFill>
                  </a:rPr>
                  <a:t> </a:t>
                </a:r>
                <a:r>
                  <a:rPr lang="en-US" spc="-10" dirty="0">
                    <a:solidFill>
                      <a:schemeClr val="tx1"/>
                    </a:solidFill>
                  </a:rPr>
                  <a:t>area</a:t>
                </a:r>
                <a:r>
                  <a:rPr lang="en-US" spc="-5" dirty="0">
                    <a:solidFill>
                      <a:schemeClr val="tx1"/>
                    </a:solidFill>
                  </a:rPr>
                  <a:t>s</a:t>
                </a:r>
                <a:r>
                  <a:rPr lang="en-US" spc="45" dirty="0">
                    <a:solidFill>
                      <a:schemeClr val="tx1"/>
                    </a:solidFill>
                  </a:rPr>
                  <a:t> </a:t>
                </a:r>
                <a:r>
                  <a:rPr lang="en-US" spc="-10" dirty="0">
                    <a:solidFill>
                      <a:schemeClr val="tx1"/>
                    </a:solidFill>
                  </a:rPr>
                  <a:t>unde</a:t>
                </a:r>
                <a:r>
                  <a:rPr lang="en-US" spc="-5" dirty="0">
                    <a:solidFill>
                      <a:schemeClr val="tx1"/>
                    </a:solidFill>
                  </a:rPr>
                  <a:t>r</a:t>
                </a:r>
                <a:r>
                  <a:rPr lang="en-US" spc="45" dirty="0">
                    <a:solidFill>
                      <a:schemeClr val="tx1"/>
                    </a:solidFill>
                  </a:rPr>
                  <a:t> </a:t>
                </a:r>
                <a:r>
                  <a:rPr lang="en-US" spc="-10" dirty="0">
                    <a:solidFill>
                      <a:schemeClr val="tx1"/>
                    </a:solidFill>
                  </a:rPr>
                  <a:t>curve</a:t>
                </a:r>
                <a:r>
                  <a:rPr lang="en-US" spc="-5" dirty="0">
                    <a:solidFill>
                      <a:schemeClr val="tx1"/>
                    </a:solidFill>
                  </a:rPr>
                  <a:t>s</a:t>
                </a:r>
                <a:r>
                  <a:rPr lang="en-US" spc="45" dirty="0">
                    <a:solidFill>
                      <a:schemeClr val="tx1"/>
                    </a:solidFill>
                  </a:rPr>
                  <a:t> </a:t>
                </a:r>
                <a:r>
                  <a:rPr lang="en-US" spc="-10" dirty="0">
                    <a:solidFill>
                      <a:schemeClr val="tx1"/>
                    </a:solidFill>
                  </a:rPr>
                  <a:t>give</a:t>
                </a:r>
                <a:r>
                  <a:rPr lang="en-US" spc="-5" dirty="0">
                    <a:solidFill>
                      <a:schemeClr val="tx1"/>
                    </a:solidFill>
                  </a:rPr>
                  <a:t>n</a:t>
                </a:r>
                <a:r>
                  <a:rPr lang="en-US" spc="45" dirty="0">
                    <a:solidFill>
                      <a:schemeClr val="tx1"/>
                    </a:solidFill>
                  </a:rPr>
                  <a:t> </a:t>
                </a:r>
                <a:r>
                  <a:rPr lang="en-US" spc="-10" dirty="0">
                    <a:solidFill>
                      <a:schemeClr val="tx1"/>
                    </a:solidFill>
                  </a:rPr>
                  <a:t>b</a:t>
                </a:r>
                <a:r>
                  <a:rPr lang="en-US" spc="-5" dirty="0">
                    <a:solidFill>
                      <a:schemeClr val="tx1"/>
                    </a:solidFill>
                  </a:rPr>
                  <a:t>y</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10" dirty="0">
                    <a:solidFill>
                      <a:schemeClr val="tx1"/>
                    </a:solidFill>
                  </a:rPr>
                  <a:t>Fundamenta</a:t>
                </a:r>
                <a:r>
                  <a:rPr lang="en-US" spc="-5" dirty="0">
                    <a:solidFill>
                      <a:schemeClr val="tx1"/>
                    </a:solidFill>
                  </a:rPr>
                  <a:t>l</a:t>
                </a:r>
                <a:r>
                  <a:rPr lang="en-US" spc="45" dirty="0">
                    <a:solidFill>
                      <a:schemeClr val="tx1"/>
                    </a:solidFill>
                  </a:rPr>
                  <a:t> </a:t>
                </a:r>
                <a:r>
                  <a:rPr lang="en-US" spc="-10" dirty="0">
                    <a:solidFill>
                      <a:schemeClr val="tx1"/>
                    </a:solidFill>
                  </a:rPr>
                  <a:t>Theorem</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10" dirty="0">
                    <a:solidFill>
                      <a:schemeClr val="tx1"/>
                    </a:solidFill>
                  </a:rPr>
                  <a:t>Calculus. Therefore</a:t>
                </a:r>
                <a:r>
                  <a:rPr lang="en-US" spc="-5" dirty="0">
                    <a:solidFill>
                      <a:schemeClr val="tx1"/>
                    </a:solidFill>
                  </a:rPr>
                  <a:t>,</a:t>
                </a:r>
                <a:r>
                  <a:rPr lang="en-US" dirty="0">
                    <a:solidFill>
                      <a:schemeClr val="tx1"/>
                    </a:solidFill>
                  </a:rPr>
                  <a:t> </a:t>
                </a:r>
                <a:r>
                  <a:rPr lang="en-US" spc="-10" dirty="0">
                    <a:solidFill>
                      <a:schemeClr val="tx1"/>
                    </a:solidFill>
                  </a:rPr>
                  <a:t>we</a:t>
                </a:r>
                <a:r>
                  <a:rPr lang="en-US" dirty="0">
                    <a:solidFill>
                      <a:schemeClr val="tx1"/>
                    </a:solidFill>
                  </a:rPr>
                  <a:t> </a:t>
                </a:r>
                <a:r>
                  <a:rPr lang="en-US" spc="-5" dirty="0">
                    <a:solidFill>
                      <a:schemeClr val="tx1"/>
                    </a:solidFill>
                  </a:rPr>
                  <a:t>begin</a:t>
                </a:r>
                <a:r>
                  <a:rPr lang="en-US" dirty="0">
                    <a:solidFill>
                      <a:schemeClr val="tx1"/>
                    </a:solidFill>
                  </a:rPr>
                  <a:t> </a:t>
                </a:r>
                <a:r>
                  <a:rPr lang="en-US" spc="-10" dirty="0">
                    <a:solidFill>
                      <a:schemeClr val="tx1"/>
                    </a:solidFill>
                  </a:rPr>
                  <a:t>u</a:t>
                </a:r>
                <a:r>
                  <a:rPr lang="en-US" spc="-5" dirty="0">
                    <a:solidFill>
                      <a:schemeClr val="tx1"/>
                    </a:solidFill>
                  </a:rPr>
                  <a:t>sing</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integral</a:t>
                </a:r>
                <a:r>
                  <a:rPr lang="en-US" dirty="0">
                    <a:solidFill>
                      <a:schemeClr val="tx1"/>
                    </a:solidFill>
                  </a:rPr>
                  <a:t> </a:t>
                </a:r>
                <a:r>
                  <a:rPr lang="en-US" spc="-5" dirty="0">
                    <a:solidFill>
                      <a:schemeClr val="tx1"/>
                    </a:solidFill>
                  </a:rPr>
                  <a:t>sign</a:t>
                </a:r>
                <a:r>
                  <a:rPr lang="en-US" dirty="0">
                    <a:solidFill>
                      <a:schemeClr val="tx1"/>
                    </a:solidFill>
                  </a:rPr>
                  <a: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 </m:t>
                    </m:r>
                  </m:oMath>
                </a14:m>
                <a:r>
                  <a:rPr lang="en-US" spc="-114" dirty="0">
                    <a:solidFill>
                      <a:schemeClr val="tx1"/>
                    </a:solidFill>
                  </a:rPr>
                  <a:t>as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standar</a:t>
                </a:r>
                <a:r>
                  <a:rPr lang="en-US" spc="-5" dirty="0">
                    <a:solidFill>
                      <a:schemeClr val="tx1"/>
                    </a:solidFill>
                  </a:rPr>
                  <a:t>d</a:t>
                </a:r>
                <a:r>
                  <a:rPr lang="en-US" dirty="0">
                    <a:solidFill>
                      <a:schemeClr val="tx1"/>
                    </a:solidFill>
                  </a:rPr>
                  <a:t> </a:t>
                </a:r>
                <a:r>
                  <a:rPr lang="en-US" spc="-10" dirty="0">
                    <a:solidFill>
                      <a:schemeClr val="tx1"/>
                    </a:solidFill>
                  </a:rPr>
                  <a:t>notatio</a:t>
                </a:r>
                <a:r>
                  <a:rPr lang="en-US" spc="-5" dirty="0">
                    <a:solidFill>
                      <a:schemeClr val="tx1"/>
                    </a:solidFill>
                  </a:rPr>
                  <a:t>n</a:t>
                </a:r>
                <a:r>
                  <a:rPr lang="en-US" dirty="0">
                    <a:solidFill>
                      <a:schemeClr val="tx1"/>
                    </a:solidFill>
                  </a:rPr>
                  <a:t> </a:t>
                </a:r>
                <a:r>
                  <a:rPr lang="en-US" spc="-5" dirty="0">
                    <a:solidFill>
                      <a:schemeClr val="tx1"/>
                    </a:solidFill>
                  </a:rPr>
                  <a:t>f</a:t>
                </a:r>
                <a:r>
                  <a:rPr lang="en-US" spc="-10" dirty="0">
                    <a:solidFill>
                      <a:schemeClr val="tx1"/>
                    </a:solidFill>
                  </a:rPr>
                  <a:t>or </a:t>
                </a:r>
                <a:r>
                  <a:rPr lang="en-US" spc="-5" dirty="0">
                    <a:solidFill>
                      <a:schemeClr val="tx1"/>
                    </a:solidFill>
                  </a:rPr>
                  <a:t>antiderivatives.</a:t>
                </a: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615" b="-24128"/>
                </a:stretch>
              </a:blipFill>
            </p:spPr>
            <p:txBody>
              <a:bodyPr/>
              <a:lstStyle/>
              <a:p>
                <a:r>
                  <a:rPr lang="en-US">
                    <a:noFill/>
                  </a:rPr>
                  <a:t> </a:t>
                </a:r>
              </a:p>
            </p:txBody>
          </p:sp>
        </mc:Fallback>
      </mc:AlternateContent>
    </p:spTree>
    <p:extLst>
      <p:ext uri="{BB962C8B-B14F-4D97-AF65-F5344CB8AC3E}">
        <p14:creationId xmlns:p14="http://schemas.microsoft.com/office/powerpoint/2010/main" val="1303579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(5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u="sng" spc="20" dirty="0">
                    <a:solidFill>
                      <a:schemeClr val="tx1"/>
                    </a:solidFill>
                  </a:rPr>
                  <a:t>NOTATIO</a:t>
                </a:r>
                <a:r>
                  <a:rPr lang="en-US" b="1" u="sng" spc="-25" dirty="0">
                    <a:solidFill>
                      <a:schemeClr val="tx1"/>
                    </a:solidFill>
                  </a:rPr>
                  <a:t>N</a:t>
                </a:r>
                <a:r>
                  <a:rPr lang="en-US" b="1" spc="-25" dirty="0">
                    <a:solidFill>
                      <a:schemeClr val="tx1"/>
                    </a:solidFill>
                  </a:rPr>
                  <a:t>:</a:t>
                </a:r>
                <a:r>
                  <a:rPr lang="en-US" b="1" dirty="0">
                    <a:solidFill>
                      <a:schemeClr val="tx1"/>
                    </a:solidFill>
                  </a:rPr>
                  <a:t> </a:t>
                </a:r>
                <a:r>
                  <a:rPr lang="en-US" b="1" spc="45" dirty="0">
                    <a:solidFill>
                      <a:schemeClr val="tx1"/>
                    </a:solidFill>
                  </a:rPr>
                  <a:t>I</a:t>
                </a:r>
                <a:r>
                  <a:rPr lang="en-US" b="1" spc="5" dirty="0">
                    <a:solidFill>
                      <a:schemeClr val="tx1"/>
                    </a:solidFill>
                  </a:rPr>
                  <a:t>ndefinit</a:t>
                </a:r>
                <a:r>
                  <a:rPr lang="en-US" b="1" spc="10" dirty="0">
                    <a:solidFill>
                      <a:schemeClr val="tx1"/>
                    </a:solidFill>
                  </a:rPr>
                  <a:t>e</a:t>
                </a:r>
                <a:r>
                  <a:rPr lang="en-US" b="1" spc="50" dirty="0">
                    <a:solidFill>
                      <a:schemeClr val="tx1"/>
                    </a:solidFill>
                  </a:rPr>
                  <a:t> </a:t>
                </a:r>
                <a:r>
                  <a:rPr lang="en-US" b="1" spc="15" dirty="0">
                    <a:solidFill>
                      <a:schemeClr val="tx1"/>
                    </a:solidFill>
                  </a:rPr>
                  <a:t>Integra</a:t>
                </a:r>
                <a:r>
                  <a:rPr lang="en-US" b="1" spc="10" dirty="0">
                    <a:solidFill>
                      <a:schemeClr val="tx1"/>
                    </a:solidFill>
                  </a:rPr>
                  <a:t>l</a:t>
                </a:r>
                <a:r>
                  <a:rPr lang="en-US" b="1" dirty="0">
                    <a:solidFill>
                      <a:schemeClr val="tx1"/>
                    </a:solidFill>
                  </a:rPr>
                  <a:t> </a:t>
                </a:r>
                <a:r>
                  <a:rPr lang="en-US" spc="-15" dirty="0">
                    <a:solidFill>
                      <a:schemeClr val="tx1"/>
                    </a:solidFill>
                  </a:rPr>
                  <a:t>Th</a:t>
                </a:r>
                <a:r>
                  <a:rPr lang="en-US" spc="-5" dirty="0">
                    <a:solidFill>
                      <a:schemeClr val="tx1"/>
                    </a:solidFill>
                  </a:rPr>
                  <a:t>e </a:t>
                </a:r>
                <a:r>
                  <a:rPr lang="en-US" spc="-10" dirty="0">
                    <a:solidFill>
                      <a:schemeClr val="tx1"/>
                    </a:solidFill>
                  </a:rPr>
                  <a:t>notation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cs typeface="Times New Roman"/>
                          </a:rPr>
                        </m:ctrlPr>
                      </m:naryPr>
                      <m:sub/>
                      <m:sup/>
                      <m:e>
                        <m:r>
                          <a:rPr lang="en-US" b="0" i="1" spc="-10" smtClean="0">
                            <a:solidFill>
                              <a:schemeClr val="tx1"/>
                            </a:solidFill>
                            <a:latin typeface="Cambria Math" panose="02040503050406030204" pitchFamily="18" charset="0"/>
                            <a:cs typeface="Times New Roman"/>
                          </a:rPr>
                          <m:t>𝑓</m:t>
                        </m:r>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m:t>
                        </m:r>
                      </m:e>
                    </m:nary>
                    <m:r>
                      <a:rPr lang="en-US" b="0" i="1" spc="-10" smtClean="0">
                        <a:solidFill>
                          <a:schemeClr val="tx1"/>
                        </a:solidFill>
                        <a:latin typeface="Cambria Math" panose="02040503050406030204" pitchFamily="18" charset="0"/>
                        <a:cs typeface="Times New Roman"/>
                      </a:rPr>
                      <m:t>𝑑𝑥</m:t>
                    </m:r>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𝐹</m:t>
                    </m:r>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𝐶</m:t>
                    </m:r>
                  </m:oMath>
                </a14:m>
                <a:r>
                  <a:rPr lang="en-US" dirty="0">
                    <a:solidFill>
                      <a:schemeClr val="tx1"/>
                    </a:solidFill>
                  </a:rPr>
                  <a:t> means </a:t>
                </a:r>
                <a:r>
                  <a:rPr lang="en-US" i="1" dirty="0">
                    <a:solidFill>
                      <a:schemeClr val="tx1"/>
                    </a:solidFill>
                  </a:rPr>
                  <a:t>F</a:t>
                </a:r>
                <a14:m>
                  <m:oMath xmlns:m="http://schemas.openxmlformats.org/officeDocument/2006/math">
                    <m:r>
                      <a:rPr lang="en-US" i="1">
                        <a:latin typeface="Cambria Math" panose="02040503050406030204" pitchFamily="18" charset="0"/>
                      </a:rPr>
                      <m:t>′</m:t>
                    </m:r>
                  </m:oMath>
                </a14:m>
                <a:r>
                  <a:rPr lang="en-US" dirty="0">
                    <a:solidFill>
                      <a:schemeClr val="tx1"/>
                    </a:solidFill>
                  </a:rPr>
                  <a:t>(</a:t>
                </a:r>
                <a:r>
                  <a:rPr lang="en-US" i="1" dirty="0">
                    <a:solidFill>
                      <a:schemeClr val="tx1"/>
                    </a:solidFill>
                  </a:rPr>
                  <a:t>x</a:t>
                </a:r>
                <a:r>
                  <a:rPr lang="en-US" dirty="0">
                    <a:solidFill>
                      <a:schemeClr val="tx1"/>
                    </a:solidFill>
                  </a:rPr>
                  <a:t>) = </a:t>
                </a:r>
                <a:r>
                  <a:rPr lang="en-US" i="1" dirty="0">
                    <a:solidFill>
                      <a:schemeClr val="tx1"/>
                    </a:solidFill>
                  </a:rPr>
                  <a:t>f </a:t>
                </a:r>
                <a:r>
                  <a:rPr lang="en-US" dirty="0">
                    <a:solidFill>
                      <a:schemeClr val="tx1"/>
                    </a:solidFill>
                  </a:rPr>
                  <a:t>(</a:t>
                </a:r>
                <a:r>
                  <a:rPr lang="en-US" i="1" dirty="0">
                    <a:solidFill>
                      <a:schemeClr val="tx1"/>
                    </a:solidFill>
                  </a:rPr>
                  <a:t>x</a:t>
                </a:r>
                <a:r>
                  <a:rPr lang="en-US" dirty="0">
                    <a:solidFill>
                      <a:schemeClr val="tx1"/>
                    </a:solidFill>
                  </a:rPr>
                  <a:t>).</a:t>
                </a:r>
              </a:p>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expressio</a:t>
                </a:r>
                <a:r>
                  <a:rPr lang="en-US" spc="-5" dirty="0">
                    <a:latin typeface="Times New Roman"/>
                    <a:cs typeface="Times New Roman"/>
                  </a:rPr>
                  <a:t>n</a:t>
                </a:r>
                <a:r>
                  <a:rPr lang="en-US"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appearin</a:t>
                </a:r>
                <a:r>
                  <a:rPr lang="en-US" spc="-5" dirty="0">
                    <a:latin typeface="Times New Roman"/>
                    <a:cs typeface="Times New Roman"/>
                  </a:rPr>
                  <a:t>g</a:t>
                </a:r>
                <a:r>
                  <a:rPr lang="en-US" spc="40" dirty="0">
                    <a:latin typeface="Times New Roman"/>
                    <a:cs typeface="Times New Roman"/>
                  </a:rPr>
                  <a:t> </a:t>
                </a:r>
                <a:r>
                  <a:rPr lang="en-US" spc="-5" dirty="0">
                    <a:latin typeface="Times New Roman"/>
                    <a:cs typeface="Times New Roman"/>
                  </a:rPr>
                  <a:t>in</a:t>
                </a:r>
                <a:r>
                  <a:rPr lang="en-US" spc="3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40" dirty="0">
                    <a:latin typeface="Times New Roman"/>
                    <a:cs typeface="Times New Roman"/>
                  </a:rPr>
                  <a:t> </a:t>
                </a:r>
                <a:r>
                  <a:rPr lang="en-US" spc="-10" dirty="0">
                    <a:latin typeface="Times New Roman"/>
                    <a:cs typeface="Times New Roman"/>
                  </a:rPr>
                  <a:t>sig</a:t>
                </a:r>
                <a:r>
                  <a:rPr lang="en-US" spc="-5" dirty="0">
                    <a:latin typeface="Times New Roman"/>
                    <a:cs typeface="Times New Roman"/>
                  </a:rPr>
                  <a:t>n</a:t>
                </a:r>
                <a:r>
                  <a:rPr lang="en-US" spc="3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b="1" i="1" spc="-10" dirty="0">
                    <a:latin typeface="Times New Roman"/>
                    <a:cs typeface="Times New Roman"/>
                  </a:rPr>
                  <a:t>integrand</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symbol </a:t>
                </a:r>
                <a:r>
                  <a:rPr lang="en-US" i="1" spc="95" dirty="0">
                    <a:latin typeface="Times New Roman"/>
                    <a:cs typeface="Times New Roman"/>
                  </a:rPr>
                  <a:t>d</a:t>
                </a:r>
                <a:r>
                  <a:rPr lang="en-US" i="1" spc="-5" dirty="0">
                    <a:latin typeface="Times New Roman"/>
                    <a:cs typeface="Times New Roman"/>
                  </a:rPr>
                  <a:t>x</a:t>
                </a:r>
                <a:r>
                  <a:rPr lang="en-US" i="1" spc="4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5" dirty="0">
                    <a:latin typeface="Times New Roman"/>
                    <a:cs typeface="Times New Roman"/>
                  </a:rPr>
                  <a:t>a</a:t>
                </a:r>
                <a:r>
                  <a:rPr lang="en-US" spc="-50" dirty="0">
                    <a:latin typeface="Times New Roman"/>
                    <a:cs typeface="Times New Roman"/>
                  </a:rPr>
                  <a:t> </a:t>
                </a:r>
                <a:r>
                  <a:rPr lang="en-US" b="1" i="1" spc="-5" dirty="0">
                    <a:latin typeface="Times New Roman"/>
                    <a:cs typeface="Times New Roman"/>
                  </a:rPr>
                  <a:t>differential</a:t>
                </a:r>
                <a:r>
                  <a:rPr lang="en-US" spc="-5" dirty="0">
                    <a:latin typeface="Times New Roman"/>
                    <a:cs typeface="Times New Roman"/>
                  </a:rPr>
                  <a:t>.</a:t>
                </a:r>
                <a:r>
                  <a:rPr lang="en-US" spc="-50" dirty="0">
                    <a:latin typeface="Times New Roman"/>
                    <a:cs typeface="Times New Roman"/>
                  </a:rPr>
                  <a:t> </a:t>
                </a:r>
                <a:r>
                  <a:rPr lang="en-US" spc="-5" dirty="0">
                    <a:latin typeface="Times New Roman"/>
                    <a:cs typeface="Times New Roman"/>
                  </a:rPr>
                  <a:t>It</a:t>
                </a:r>
                <a:r>
                  <a:rPr lang="en-US" spc="-5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10" dirty="0">
                    <a:latin typeface="Times New Roman"/>
                    <a:cs typeface="Times New Roman"/>
                  </a:rPr>
                  <a:t>par</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50" dirty="0">
                    <a:latin typeface="Times New Roman"/>
                    <a:cs typeface="Times New Roman"/>
                  </a:rPr>
                  <a:t> </a:t>
                </a:r>
                <a:r>
                  <a:rPr lang="en-US" spc="-10" dirty="0">
                    <a:latin typeface="Times New Roman"/>
                    <a:cs typeface="Times New Roman"/>
                  </a:rPr>
                  <a:t>notatio</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serve</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50" dirty="0">
                    <a:latin typeface="Times New Roman"/>
                    <a:cs typeface="Times New Roman"/>
                  </a:rPr>
                  <a:t> </a:t>
                </a:r>
                <a:r>
                  <a:rPr lang="en-US" spc="-10" dirty="0">
                    <a:latin typeface="Times New Roman"/>
                    <a:cs typeface="Times New Roman"/>
                  </a:rPr>
                  <a:t>indicat</a:t>
                </a:r>
                <a:r>
                  <a:rPr lang="en-US" spc="-5" dirty="0">
                    <a:latin typeface="Times New Roman"/>
                    <a:cs typeface="Times New Roman"/>
                  </a:rPr>
                  <a:t>e</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independent variable</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constan</a:t>
                </a:r>
                <a:r>
                  <a:rPr lang="en-US" spc="-5" dirty="0">
                    <a:latin typeface="Times New Roman"/>
                    <a:cs typeface="Times New Roman"/>
                  </a:rPr>
                  <a:t>t </a:t>
                </a:r>
                <a:r>
                  <a:rPr lang="en-US" i="1" spc="-10" dirty="0">
                    <a:latin typeface="Times New Roman"/>
                    <a:cs typeface="Times New Roman"/>
                  </a:rPr>
                  <a:t>C</a:t>
                </a:r>
                <a:r>
                  <a:rPr lang="en-US" i="1" spc="85" dirty="0">
                    <a:latin typeface="Times New Roman"/>
                    <a:cs typeface="Times New Roman"/>
                  </a:rPr>
                  <a:t> </a:t>
                </a:r>
                <a:r>
                  <a:rPr lang="en-US" spc="-5" dirty="0">
                    <a:latin typeface="Times New Roman"/>
                    <a:cs typeface="Times New Roman"/>
                  </a:rPr>
                  <a:t>is called the </a:t>
                </a:r>
                <a:r>
                  <a:rPr lang="en-US" b="1" i="1" spc="-10" dirty="0">
                    <a:latin typeface="Times New Roman"/>
                    <a:cs typeface="Times New Roman"/>
                  </a:rPr>
                  <a:t>constan</a:t>
                </a:r>
                <a:r>
                  <a:rPr lang="en-US" b="1" i="1" spc="-5" dirty="0">
                    <a:latin typeface="Times New Roman"/>
                    <a:cs typeface="Times New Roman"/>
                  </a:rPr>
                  <a:t>t</a:t>
                </a:r>
                <a:r>
                  <a:rPr lang="en-US" b="1" i="1" dirty="0">
                    <a:latin typeface="Times New Roman"/>
                    <a:cs typeface="Times New Roman"/>
                  </a:rPr>
                  <a:t> </a:t>
                </a:r>
                <a:r>
                  <a:rPr lang="en-US" b="1" i="1" spc="-10" dirty="0">
                    <a:latin typeface="Times New Roman"/>
                    <a:cs typeface="Times New Roman"/>
                  </a:rPr>
                  <a:t>o</a:t>
                </a:r>
                <a:r>
                  <a:rPr lang="en-US" b="1" i="1" spc="-5" dirty="0">
                    <a:latin typeface="Times New Roman"/>
                    <a:cs typeface="Times New Roman"/>
                  </a:rPr>
                  <a:t>f </a:t>
                </a:r>
                <a:r>
                  <a:rPr lang="en-US" b="1" i="1" spc="-10" dirty="0">
                    <a:latin typeface="Times New Roman"/>
                    <a:cs typeface="Times New Roman"/>
                  </a:rPr>
                  <a:t>integratio</a:t>
                </a:r>
                <a:r>
                  <a:rPr lang="en-US" b="1" i="1" spc="-5" dirty="0">
                    <a:latin typeface="Times New Roman"/>
                    <a:cs typeface="Times New Roman"/>
                  </a:rPr>
                  <a:t>n</a:t>
                </a:r>
                <a:r>
                  <a:rPr lang="en-US" spc="-5" dirty="0">
                    <a:latin typeface="Times New Roman"/>
                    <a:cs typeface="Times New Roman"/>
                  </a:rPr>
                  <a:t>.</a:t>
                </a:r>
              </a:p>
              <a:p>
                <a:pPr marL="0" marR="5080" indent="0" algn="just">
                  <a:lnSpc>
                    <a:spcPct val="100000"/>
                  </a:lnSpc>
                  <a:buNone/>
                </a:pPr>
                <a:endParaRPr lang="en-US" dirty="0">
                  <a:latin typeface="Times New Roman"/>
                  <a:cs typeface="Times New Roman"/>
                </a:endParaRPr>
              </a:p>
              <a:p>
                <a:pPr marL="12700" marR="5080" indent="0" algn="just">
                  <a:lnSpc>
                    <a:spcPct val="100000"/>
                  </a:lnSpc>
                  <a:spcBef>
                    <a:spcPts val="35"/>
                  </a:spcBef>
                  <a:buNone/>
                </a:pPr>
                <a:r>
                  <a:rPr lang="en-US" spc="-10" dirty="0">
                    <a:latin typeface="Times New Roman"/>
                    <a:cs typeface="Times New Roman"/>
                  </a:rPr>
                  <a:t>Some</a:t>
                </a:r>
                <a:r>
                  <a:rPr lang="en-US" spc="45" dirty="0">
                    <a:latin typeface="Times New Roman"/>
                    <a:cs typeface="Times New Roman"/>
                  </a:rPr>
                  <a:t> </a:t>
                </a:r>
                <a:r>
                  <a:rPr lang="en-US" spc="-5" dirty="0">
                    <a:latin typeface="Times New Roman"/>
                    <a:cs typeface="Times New Roman"/>
                  </a:rPr>
                  <a:t>indefinite</a:t>
                </a:r>
                <a:r>
                  <a:rPr lang="en-US" spc="45" dirty="0">
                    <a:latin typeface="Times New Roman"/>
                    <a:cs typeface="Times New Roman"/>
                  </a:rPr>
                  <a:t> </a:t>
                </a:r>
                <a:r>
                  <a:rPr lang="en-US" spc="-5" dirty="0">
                    <a:latin typeface="Times New Roman"/>
                    <a:cs typeface="Times New Roman"/>
                  </a:rPr>
                  <a:t>integrals</a:t>
                </a:r>
                <a:r>
                  <a:rPr lang="en-US" spc="45" dirty="0">
                    <a:latin typeface="Times New Roman"/>
                    <a:cs typeface="Times New Roman"/>
                  </a:rPr>
                  <a:t> </a:t>
                </a:r>
                <a:r>
                  <a:rPr lang="en-US" spc="-5" dirty="0">
                    <a:latin typeface="Times New Roman"/>
                    <a:cs typeface="Times New Roman"/>
                  </a:rPr>
                  <a:t>can</a:t>
                </a:r>
                <a:r>
                  <a:rPr lang="en-US" spc="45" dirty="0">
                    <a:latin typeface="Times New Roman"/>
                    <a:cs typeface="Times New Roman"/>
                  </a:rPr>
                  <a:t> </a:t>
                </a:r>
                <a:r>
                  <a:rPr lang="en-US" spc="-5" dirty="0">
                    <a:latin typeface="Times New Roman"/>
                    <a:cs typeface="Times New Roman"/>
                  </a:rPr>
                  <a:t>be</a:t>
                </a:r>
                <a:r>
                  <a:rPr lang="en-US" spc="45" dirty="0">
                    <a:latin typeface="Times New Roman"/>
                    <a:cs typeface="Times New Roman"/>
                  </a:rPr>
                  <a:t> </a:t>
                </a:r>
                <a:r>
                  <a:rPr lang="en-US" spc="-5" dirty="0">
                    <a:latin typeface="Times New Roman"/>
                    <a:cs typeface="Times New Roman"/>
                  </a:rPr>
                  <a:t>evaluated</a:t>
                </a:r>
                <a:r>
                  <a:rPr lang="en-US" spc="45" dirty="0">
                    <a:latin typeface="Times New Roman"/>
                    <a:cs typeface="Times New Roman"/>
                  </a:rPr>
                  <a:t> </a:t>
                </a:r>
                <a:r>
                  <a:rPr lang="en-US" spc="-5" dirty="0">
                    <a:latin typeface="Times New Roman"/>
                    <a:cs typeface="Times New Roman"/>
                  </a:rPr>
                  <a:t>by</a:t>
                </a:r>
                <a:r>
                  <a:rPr lang="en-US" spc="45" dirty="0">
                    <a:latin typeface="Times New Roman"/>
                    <a:cs typeface="Times New Roman"/>
                  </a:rPr>
                  <a:t> </a:t>
                </a:r>
                <a:r>
                  <a:rPr lang="en-US" spc="-5" dirty="0">
                    <a:latin typeface="Times New Roman"/>
                    <a:cs typeface="Times New Roman"/>
                  </a:rPr>
                  <a:t>reversing</a:t>
                </a:r>
                <a:r>
                  <a:rPr lang="en-US" spc="45" dirty="0">
                    <a:latin typeface="Times New Roman"/>
                    <a:cs typeface="Times New Roman"/>
                  </a:rPr>
                  <a:t> </a:t>
                </a:r>
                <a:r>
                  <a:rPr lang="en-US" spc="-5" dirty="0">
                    <a:latin typeface="Times New Roman"/>
                    <a:cs typeface="Times New Roman"/>
                  </a:rPr>
                  <a:t>the</a:t>
                </a:r>
                <a:r>
                  <a:rPr lang="en-US" spc="45" dirty="0">
                    <a:latin typeface="Times New Roman"/>
                    <a:cs typeface="Times New Roman"/>
                  </a:rPr>
                  <a:t> </a:t>
                </a:r>
                <a:r>
                  <a:rPr lang="en-US" spc="-5" dirty="0">
                    <a:latin typeface="Times New Roman"/>
                    <a:cs typeface="Times New Roman"/>
                  </a:rPr>
                  <a:t>familiar</a:t>
                </a:r>
                <a:r>
                  <a:rPr lang="en-US" spc="45" dirty="0">
                    <a:latin typeface="Times New Roman"/>
                    <a:cs typeface="Times New Roman"/>
                  </a:rPr>
                  <a:t> </a:t>
                </a:r>
                <a:r>
                  <a:rPr lang="en-US" spc="-5" dirty="0">
                    <a:latin typeface="Times New Roman"/>
                    <a:cs typeface="Times New Roman"/>
                  </a:rPr>
                  <a:t>derivative</a:t>
                </a:r>
                <a:r>
                  <a:rPr lang="en-US" spc="45" dirty="0">
                    <a:latin typeface="Times New Roman"/>
                    <a:cs typeface="Times New Roman"/>
                  </a:rPr>
                  <a:t> </a:t>
                </a:r>
                <a:r>
                  <a:rPr lang="en-US" spc="-5" dirty="0">
                    <a:latin typeface="Times New Roman"/>
                    <a:cs typeface="Times New Roman"/>
                  </a:rPr>
                  <a:t>for</a:t>
                </a:r>
                <a:r>
                  <a:rPr lang="en-US" spc="-10" dirty="0">
                    <a:latin typeface="Times New Roman"/>
                    <a:cs typeface="Times New Roman"/>
                  </a:rPr>
                  <a:t>mulas</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Fo</a:t>
                </a:r>
                <a:r>
                  <a:rPr lang="en-US" spc="-5" dirty="0">
                    <a:latin typeface="Times New Roman"/>
                    <a:cs typeface="Times New Roman"/>
                  </a:rPr>
                  <a:t>r</a:t>
                </a:r>
                <a:r>
                  <a:rPr lang="en-US" spc="30"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a:t>
                </a:r>
                <a:r>
                  <a:rPr lang="en-US" spc="3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indefinit</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95"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75" dirty="0" err="1">
                    <a:latin typeface="Times New Roman"/>
                    <a:cs typeface="Times New Roman"/>
                  </a:rPr>
                  <a:t>x</a:t>
                </a:r>
                <a:r>
                  <a:rPr lang="en-US" i="1" baseline="25925" dirty="0" err="1">
                    <a:latin typeface="Times New Roman"/>
                    <a:cs typeface="Times New Roman"/>
                  </a:rPr>
                  <a:t>n</a:t>
                </a:r>
                <a:r>
                  <a:rPr lang="en-US" i="1" baseline="2592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reversin</a:t>
                </a:r>
                <a:r>
                  <a:rPr lang="en-US" spc="-5" dirty="0">
                    <a:latin typeface="Times New Roman"/>
                    <a:cs typeface="Times New Roman"/>
                  </a:rPr>
                  <a:t>g</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5" dirty="0">
                    <a:latin typeface="Times New Roman"/>
                    <a:cs typeface="Times New Roman"/>
                  </a:rPr>
                  <a:t>Power</a:t>
                </a:r>
                <a:r>
                  <a:rPr lang="en-US" spc="-10" dirty="0">
                    <a:latin typeface="Times New Roman"/>
                    <a:cs typeface="Times New Roman"/>
                  </a:rPr>
                  <a:t> </a:t>
                </a:r>
                <a:r>
                  <a:rPr lang="en-US" spc="-5" dirty="0">
                    <a:latin typeface="Times New Roman"/>
                    <a:cs typeface="Times New Roman"/>
                  </a:rPr>
                  <a:t>Rule for derivatives.</a:t>
                </a:r>
                <a:endParaRPr lang="en-US" dirty="0">
                  <a:latin typeface="Times New Roman"/>
                  <a:cs typeface="Times New Roman"/>
                </a:endParaRPr>
              </a:p>
              <a:p>
                <a:pPr marL="0" indent="0">
                  <a:lnSpc>
                    <a:spcPct val="100000"/>
                  </a:lnSpc>
                  <a:buNone/>
                </a:pPr>
                <a:r>
                  <a:rPr lang="en-US" b="1" u="sng" spc="25" dirty="0">
                    <a:solidFill>
                      <a:schemeClr val="tx1"/>
                    </a:solidFill>
                  </a:rPr>
                  <a:t>THEORE</a:t>
                </a:r>
                <a:r>
                  <a:rPr lang="en-US" b="1" u="sng" spc="-25" dirty="0">
                    <a:solidFill>
                      <a:schemeClr val="tx1"/>
                    </a:solidFill>
                  </a:rPr>
                  <a:t>M</a:t>
                </a:r>
                <a:r>
                  <a:rPr lang="en-US" b="1" spc="-15" dirty="0"/>
                  <a:t>:</a:t>
                </a:r>
                <a:r>
                  <a:rPr lang="en-US" b="1" dirty="0">
                    <a:solidFill>
                      <a:schemeClr val="tx1"/>
                    </a:solidFill>
                  </a:rPr>
                  <a:t> </a:t>
                </a:r>
                <a:r>
                  <a:rPr lang="en-US" b="1" spc="10" dirty="0">
                    <a:solidFill>
                      <a:schemeClr val="tx1"/>
                    </a:solidFill>
                  </a:rPr>
                  <a:t>Powe</a:t>
                </a:r>
                <a:r>
                  <a:rPr lang="en-US" b="1" spc="5" dirty="0">
                    <a:solidFill>
                      <a:schemeClr val="tx1"/>
                    </a:solidFill>
                  </a:rPr>
                  <a:t>r</a:t>
                </a:r>
                <a:r>
                  <a:rPr lang="en-US" b="1" spc="-20" dirty="0">
                    <a:solidFill>
                      <a:schemeClr val="tx1"/>
                    </a:solidFill>
                  </a:rPr>
                  <a:t> </a:t>
                </a:r>
                <a:r>
                  <a:rPr lang="en-US" b="1" dirty="0">
                    <a:solidFill>
                      <a:schemeClr val="tx1"/>
                    </a:solidFill>
                  </a:rPr>
                  <a:t>Rul</a:t>
                </a:r>
                <a:r>
                  <a:rPr lang="en-US" b="1" spc="5" dirty="0">
                    <a:solidFill>
                      <a:schemeClr val="tx1"/>
                    </a:solidFill>
                  </a:rPr>
                  <a:t>e</a:t>
                </a:r>
                <a:r>
                  <a:rPr lang="en-US" b="1" spc="-20" dirty="0">
                    <a:solidFill>
                      <a:schemeClr val="tx1"/>
                    </a:solidFill>
                  </a:rPr>
                  <a:t> </a:t>
                </a:r>
                <a:r>
                  <a:rPr lang="en-US" b="1" dirty="0">
                    <a:solidFill>
                      <a:schemeClr val="tx1"/>
                    </a:solidFill>
                  </a:rPr>
                  <a:t>for</a:t>
                </a:r>
                <a:r>
                  <a:rPr lang="en-US" b="1" spc="-20" dirty="0">
                    <a:solidFill>
                      <a:schemeClr val="tx1"/>
                    </a:solidFill>
                  </a:rPr>
                  <a:t> </a:t>
                </a:r>
                <a:r>
                  <a:rPr lang="en-US" b="1" spc="10" dirty="0">
                    <a:solidFill>
                      <a:schemeClr val="tx1"/>
                    </a:solidFill>
                  </a:rPr>
                  <a:t>Integrals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rPr>
                        </m:ctrlPr>
                      </m:naryPr>
                      <m:sub/>
                      <m:sup/>
                      <m:e>
                        <m:sSup>
                          <m:sSupPr>
                            <m:ctrlPr>
                              <a:rPr lang="en-US" i="1" spc="10" smtClean="0">
                                <a:solidFill>
                                  <a:schemeClr val="tx1"/>
                                </a:solidFill>
                                <a:latin typeface="Cambria Math" panose="02040503050406030204" pitchFamily="18" charset="0"/>
                              </a:rPr>
                            </m:ctrlPr>
                          </m:sSupPr>
                          <m:e>
                            <m:r>
                              <a:rPr lang="en-US" b="0" i="1" spc="10" smtClean="0">
                                <a:solidFill>
                                  <a:schemeClr val="tx1"/>
                                </a:solidFill>
                                <a:latin typeface="Cambria Math" panose="02040503050406030204" pitchFamily="18" charset="0"/>
                              </a:rPr>
                              <m:t>𝑥</m:t>
                            </m:r>
                          </m:e>
                          <m:sup>
                            <m:r>
                              <a:rPr lang="en-US" b="0" i="1" spc="10" smtClean="0">
                                <a:solidFill>
                                  <a:schemeClr val="tx1"/>
                                </a:solidFill>
                                <a:latin typeface="Cambria Math" panose="02040503050406030204" pitchFamily="18" charset="0"/>
                              </a:rPr>
                              <m:t>𝑛</m:t>
                            </m:r>
                          </m:sup>
                        </m:sSup>
                      </m:e>
                    </m:nary>
                    <m:r>
                      <a:rPr lang="en-US" b="0" i="1" spc="10" smtClean="0">
                        <a:solidFill>
                          <a:schemeClr val="tx1"/>
                        </a:solidFill>
                        <a:latin typeface="Cambria Math" panose="02040503050406030204" pitchFamily="18" charset="0"/>
                      </a:rPr>
                      <m:t>𝑑𝑥</m:t>
                    </m:r>
                    <m:r>
                      <a:rPr lang="en-US" b="0" i="1" spc="10" smtClean="0">
                        <a:solidFill>
                          <a:schemeClr val="tx1"/>
                        </a:solidFill>
                        <a:latin typeface="Cambria Math" panose="02040503050406030204" pitchFamily="18" charset="0"/>
                      </a:rPr>
                      <m:t>=</m:t>
                    </m:r>
                    <m:f>
                      <m:fPr>
                        <m:ctrlPr>
                          <a:rPr lang="en-US" i="1" spc="10" smtClean="0">
                            <a:solidFill>
                              <a:schemeClr val="tx1"/>
                            </a:solidFill>
                            <a:latin typeface="Cambria Math" panose="02040503050406030204" pitchFamily="18" charset="0"/>
                          </a:rPr>
                        </m:ctrlPr>
                      </m:fPr>
                      <m:num>
                        <m:r>
                          <a:rPr lang="en-US" b="0" i="1" spc="10" smtClean="0">
                            <a:solidFill>
                              <a:schemeClr val="tx1"/>
                            </a:solidFill>
                            <a:latin typeface="Cambria Math" panose="02040503050406030204" pitchFamily="18" charset="0"/>
                          </a:rPr>
                          <m:t>1</m:t>
                        </m:r>
                      </m:num>
                      <m:den>
                        <m:r>
                          <a:rPr lang="en-US" b="0" i="1" spc="10" smtClean="0">
                            <a:solidFill>
                              <a:schemeClr val="tx1"/>
                            </a:solidFill>
                            <a:latin typeface="Cambria Math" panose="02040503050406030204" pitchFamily="18" charset="0"/>
                          </a:rPr>
                          <m:t>𝑛</m:t>
                        </m:r>
                        <m:r>
                          <a:rPr lang="en-US" b="0" i="1" spc="10" smtClean="0">
                            <a:solidFill>
                              <a:schemeClr val="tx1"/>
                            </a:solidFill>
                            <a:latin typeface="Cambria Math" panose="02040503050406030204" pitchFamily="18" charset="0"/>
                          </a:rPr>
                          <m:t> + 1</m:t>
                        </m:r>
                      </m:den>
                    </m:f>
                    <m:sSup>
                      <m:sSupPr>
                        <m:ctrlPr>
                          <a:rPr lang="en-US" i="1" spc="10" smtClean="0">
                            <a:solidFill>
                              <a:schemeClr val="tx1"/>
                            </a:solidFill>
                            <a:latin typeface="Cambria Math" panose="02040503050406030204" pitchFamily="18" charset="0"/>
                          </a:rPr>
                        </m:ctrlPr>
                      </m:sSupPr>
                      <m:e>
                        <m:r>
                          <a:rPr lang="en-US" b="0" i="1" spc="10" smtClean="0">
                            <a:solidFill>
                              <a:schemeClr val="tx1"/>
                            </a:solidFill>
                            <a:latin typeface="Cambria Math" panose="02040503050406030204" pitchFamily="18" charset="0"/>
                          </a:rPr>
                          <m:t>𝑥</m:t>
                        </m:r>
                      </m:e>
                      <m:sup>
                        <m:r>
                          <a:rPr lang="en-US" b="0" i="1" spc="10" smtClean="0">
                            <a:solidFill>
                              <a:schemeClr val="tx1"/>
                            </a:solidFill>
                            <a:latin typeface="Cambria Math" panose="02040503050406030204" pitchFamily="18" charset="0"/>
                          </a:rPr>
                          <m:t>𝑛</m:t>
                        </m:r>
                        <m:r>
                          <a:rPr lang="en-US" b="0" i="1" spc="10" smtClean="0">
                            <a:solidFill>
                              <a:schemeClr val="tx1"/>
                            </a:solidFill>
                            <a:latin typeface="Cambria Math" panose="02040503050406030204" pitchFamily="18" charset="0"/>
                          </a:rPr>
                          <m:t>+1</m:t>
                        </m:r>
                      </m:sup>
                    </m:sSup>
                    <m:r>
                      <a:rPr lang="en-US" b="0" i="1" spc="10" smtClean="0">
                        <a:solidFill>
                          <a:schemeClr val="tx1"/>
                        </a:solidFill>
                        <a:latin typeface="Cambria Math" panose="02040503050406030204" pitchFamily="18" charset="0"/>
                      </a:rPr>
                      <m:t>+</m:t>
                    </m:r>
                    <m:r>
                      <a:rPr lang="en-US" b="0" i="1" spc="10" smtClean="0">
                        <a:solidFill>
                          <a:schemeClr val="tx1"/>
                        </a:solidFill>
                        <a:latin typeface="Cambria Math" panose="02040503050406030204" pitchFamily="18" charset="0"/>
                      </a:rPr>
                      <m:t>𝐶</m:t>
                    </m:r>
                  </m:oMath>
                </a14:m>
                <a:r>
                  <a:rPr lang="en-US" dirty="0">
                    <a:solidFill>
                      <a:schemeClr val="tx1"/>
                    </a:solidFill>
                  </a:rPr>
                  <a:t> for all </a:t>
                </a:r>
                <a:r>
                  <a:rPr lang="en-US" i="1" dirty="0"/>
                  <a:t>n </a:t>
                </a:r>
                <a:r>
                  <a:rPr lang="en-US" dirty="0">
                    <a:solidFill>
                      <a:schemeClr val="tx1"/>
                    </a:solidFill>
                    <a:latin typeface="Cambria Math" panose="02040503050406030204" pitchFamily="18" charset="0"/>
                    <a:ea typeface="Cambria Math" panose="02040503050406030204" pitchFamily="18" charset="0"/>
                  </a:rPr>
                  <a:t>≠</a:t>
                </a:r>
                <a:r>
                  <a:rPr lang="en-US" i="1" dirty="0">
                    <a:solidFill>
                      <a:schemeClr val="tx1"/>
                    </a:solidFill>
                    <a:latin typeface="Cambria Math" panose="02040503050406030204" pitchFamily="18" charset="0"/>
                    <a:ea typeface="Cambria Math" panose="02040503050406030204" pitchFamily="18" charset="0"/>
                  </a:rPr>
                  <a:t> </a:t>
                </a:r>
                <a:r>
                  <a:rPr lang="en-US" spc="-190" dirty="0"/>
                  <a:t>− 1</a:t>
                </a:r>
                <a:r>
                  <a:rPr lang="en-US" dirty="0">
                    <a:solidFill>
                      <a:schemeClr val="tx1"/>
                    </a:solidFill>
                  </a:rPr>
                  <a:t>.</a:t>
                </a:r>
              </a:p>
              <a:p>
                <a:pPr marL="0" indent="0">
                  <a:lnSpc>
                    <a:spcPct val="100000"/>
                  </a:lnSpc>
                  <a:buNone/>
                </a:pPr>
                <a:r>
                  <a:rPr lang="en-US" dirty="0"/>
                  <a:t>This holds since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𝑑𝑥</m:t>
                        </m:r>
                      </m:den>
                    </m:f>
                    <m:d>
                      <m:dPr>
                        <m:ctrlPr>
                          <a:rPr lang="en-US" b="0" i="1" smtClean="0">
                            <a:latin typeface="Cambria Math" panose="02040503050406030204" pitchFamily="18" charset="0"/>
                          </a:rPr>
                        </m:ctrlPr>
                      </m:dPr>
                      <m:e>
                        <m:f>
                          <m:fPr>
                            <m:ctrlPr>
                              <a:rPr lang="en-US" i="1" spc="10">
                                <a:latin typeface="Cambria Math" panose="02040503050406030204" pitchFamily="18" charset="0"/>
                              </a:rPr>
                            </m:ctrlPr>
                          </m:fPr>
                          <m:num>
                            <m:r>
                              <a:rPr lang="en-US" i="1" spc="10">
                                <a:latin typeface="Cambria Math" panose="02040503050406030204" pitchFamily="18" charset="0"/>
                              </a:rPr>
                              <m:t>1</m:t>
                            </m:r>
                          </m:num>
                          <m:den>
                            <m:r>
                              <a:rPr lang="en-US" i="1" spc="10">
                                <a:latin typeface="Cambria Math" panose="02040503050406030204" pitchFamily="18" charset="0"/>
                              </a:rPr>
                              <m:t>𝑛</m:t>
                            </m:r>
                            <m:r>
                              <a:rPr lang="en-US" b="0" i="1" spc="10" smtClean="0">
                                <a:latin typeface="Cambria Math" panose="02040503050406030204" pitchFamily="18" charset="0"/>
                              </a:rPr>
                              <m:t> </m:t>
                            </m:r>
                            <m:r>
                              <a:rPr lang="en-US" i="1" spc="10">
                                <a:latin typeface="Cambria Math" panose="02040503050406030204" pitchFamily="18" charset="0"/>
                              </a:rPr>
                              <m:t>+</m:t>
                            </m:r>
                            <m:r>
                              <a:rPr lang="en-US" b="0" i="1" spc="10" smtClean="0">
                                <a:latin typeface="Cambria Math" panose="02040503050406030204" pitchFamily="18" charset="0"/>
                              </a:rPr>
                              <m:t> </m:t>
                            </m:r>
                            <m:r>
                              <a:rPr lang="en-US" i="1" spc="10">
                                <a:latin typeface="Cambria Math" panose="02040503050406030204" pitchFamily="18" charset="0"/>
                              </a:rPr>
                              <m:t>1</m:t>
                            </m:r>
                          </m:den>
                        </m:f>
                        <m:sSup>
                          <m:sSupPr>
                            <m:ctrlPr>
                              <a:rPr lang="en-US" i="1" spc="10">
                                <a:latin typeface="Cambria Math" panose="02040503050406030204" pitchFamily="18" charset="0"/>
                              </a:rPr>
                            </m:ctrlPr>
                          </m:sSupPr>
                          <m:e>
                            <m:r>
                              <a:rPr lang="en-US" i="1" spc="10">
                                <a:latin typeface="Cambria Math" panose="02040503050406030204" pitchFamily="18" charset="0"/>
                              </a:rPr>
                              <m:t>𝑥</m:t>
                            </m:r>
                          </m:e>
                          <m:sup>
                            <m:r>
                              <a:rPr lang="en-US" i="1" spc="10">
                                <a:latin typeface="Cambria Math" panose="02040503050406030204" pitchFamily="18" charset="0"/>
                              </a:rPr>
                              <m:t>𝑛</m:t>
                            </m:r>
                            <m:r>
                              <a:rPr lang="en-US" i="1" spc="10">
                                <a:latin typeface="Cambria Math" panose="02040503050406030204" pitchFamily="18" charset="0"/>
                              </a:rPr>
                              <m:t>+1</m:t>
                            </m:r>
                          </m:sup>
                        </m:sSup>
                      </m:e>
                    </m:d>
                    <m:r>
                      <a:rPr lang="en-US" b="0" i="0" spc="10" smtClean="0">
                        <a:latin typeface="Cambria Math" panose="02040503050406030204" pitchFamily="18" charset="0"/>
                      </a:rPr>
                      <m:t>=</m:t>
                    </m:r>
                    <m:f>
                      <m:fPr>
                        <m:ctrlPr>
                          <a:rPr lang="en-US" b="0" i="1" spc="10" smtClean="0">
                            <a:latin typeface="Cambria Math" panose="02040503050406030204" pitchFamily="18" charset="0"/>
                          </a:rPr>
                        </m:ctrlPr>
                      </m:fPr>
                      <m:num>
                        <m:r>
                          <a:rPr lang="en-US" b="0" i="1" spc="10" smtClean="0">
                            <a:latin typeface="Cambria Math" panose="02040503050406030204" pitchFamily="18" charset="0"/>
                          </a:rPr>
                          <m:t>1</m:t>
                        </m:r>
                      </m:num>
                      <m:den>
                        <m:r>
                          <a:rPr lang="en-US" b="0" i="1" spc="10" smtClean="0">
                            <a:latin typeface="Cambria Math" panose="02040503050406030204" pitchFamily="18" charset="0"/>
                          </a:rPr>
                          <m:t>𝑛</m:t>
                        </m:r>
                        <m:r>
                          <a:rPr lang="en-US" b="0" i="1" spc="10" smtClean="0">
                            <a:latin typeface="Cambria Math" panose="02040503050406030204" pitchFamily="18" charset="0"/>
                          </a:rPr>
                          <m:t> + 1</m:t>
                        </m:r>
                      </m:den>
                    </m:f>
                    <m:d>
                      <m:dPr>
                        <m:ctrlPr>
                          <a:rPr lang="en-US" b="0" i="1" spc="10" smtClean="0">
                            <a:latin typeface="Cambria Math" panose="02040503050406030204" pitchFamily="18" charset="0"/>
                          </a:rPr>
                        </m:ctrlPr>
                      </m:dPr>
                      <m:e>
                        <m:r>
                          <a:rPr lang="en-US" b="0" i="1" spc="10" smtClean="0">
                            <a:latin typeface="Cambria Math" panose="02040503050406030204" pitchFamily="18" charset="0"/>
                          </a:rPr>
                          <m:t>𝑛</m:t>
                        </m:r>
                        <m:r>
                          <a:rPr lang="en-US" b="0" i="1" spc="10" smtClean="0">
                            <a:latin typeface="Cambria Math" panose="02040503050406030204" pitchFamily="18" charset="0"/>
                          </a:rPr>
                          <m:t>+1</m:t>
                        </m:r>
                      </m:e>
                    </m:d>
                    <m:sSup>
                      <m:sSupPr>
                        <m:ctrlPr>
                          <a:rPr lang="en-US" b="0" i="1" spc="10" smtClean="0">
                            <a:latin typeface="Cambria Math" panose="02040503050406030204" pitchFamily="18" charset="0"/>
                          </a:rPr>
                        </m:ctrlPr>
                      </m:sSupPr>
                      <m:e>
                        <m:r>
                          <a:rPr lang="en-US" b="0" i="1" spc="10" smtClean="0">
                            <a:latin typeface="Cambria Math" panose="02040503050406030204" pitchFamily="18" charset="0"/>
                          </a:rPr>
                          <m:t>𝑥</m:t>
                        </m:r>
                      </m:e>
                      <m:sup>
                        <m:r>
                          <a:rPr lang="en-US" b="0" i="1" spc="10" smtClean="0">
                            <a:latin typeface="Cambria Math" panose="02040503050406030204" pitchFamily="18" charset="0"/>
                          </a:rPr>
                          <m:t>𝑛</m:t>
                        </m:r>
                      </m:sup>
                    </m:sSup>
                    <m:r>
                      <a:rPr lang="en-US" b="0" i="1" spc="10" smtClean="0">
                        <a:latin typeface="Cambria Math" panose="02040503050406030204" pitchFamily="18" charset="0"/>
                      </a:rPr>
                      <m:t>=</m:t>
                    </m:r>
                    <m:sSup>
                      <m:sSupPr>
                        <m:ctrlPr>
                          <a:rPr lang="en-US" b="0" i="1" spc="10" smtClean="0">
                            <a:latin typeface="Cambria Math" panose="02040503050406030204" pitchFamily="18" charset="0"/>
                          </a:rPr>
                        </m:ctrlPr>
                      </m:sSupPr>
                      <m:e>
                        <m:r>
                          <a:rPr lang="en-US" b="0" i="1" spc="10" smtClean="0">
                            <a:latin typeface="Cambria Math" panose="02040503050406030204" pitchFamily="18" charset="0"/>
                          </a:rPr>
                          <m:t>𝑥</m:t>
                        </m:r>
                      </m:e>
                      <m:sup>
                        <m:r>
                          <a:rPr lang="en-US" b="0" i="1" spc="10" smtClean="0">
                            <a:latin typeface="Cambria Math" panose="02040503050406030204" pitchFamily="18" charset="0"/>
                          </a:rPr>
                          <m:t>𝑛</m:t>
                        </m:r>
                      </m:sup>
                    </m:sSup>
                    <m:r>
                      <a:rPr lang="en-US" b="0" i="1" spc="10" smtClean="0">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15063" r="-615"/>
                </a:stretch>
              </a:blipFill>
            </p:spPr>
            <p:txBody>
              <a:bodyPr/>
              <a:lstStyle/>
              <a:p>
                <a:r>
                  <a:rPr lang="en-US">
                    <a:noFill/>
                  </a:rPr>
                  <a:t> </a:t>
                </a:r>
              </a:p>
            </p:txBody>
          </p:sp>
        </mc:Fallback>
      </mc:AlternateContent>
    </p:spTree>
    <p:extLst>
      <p:ext uri="{BB962C8B-B14F-4D97-AF65-F5344CB8AC3E}">
        <p14:creationId xmlns:p14="http://schemas.microsoft.com/office/powerpoint/2010/main" val="2046494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(6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latin typeface="Times New Roman"/>
                    <a:cs typeface="Times New Roman"/>
                  </a:rPr>
                  <a:t>In</a:t>
                </a:r>
                <a:r>
                  <a:rPr lang="en-US" spc="10" dirty="0">
                    <a:latin typeface="Times New Roman"/>
                    <a:cs typeface="Times New Roman"/>
                  </a:rPr>
                  <a:t> </a:t>
                </a:r>
                <a:r>
                  <a:rPr lang="en-US" spc="-5" dirty="0">
                    <a:latin typeface="Times New Roman"/>
                    <a:cs typeface="Times New Roman"/>
                  </a:rPr>
                  <a:t>words,</a:t>
                </a:r>
                <a:r>
                  <a:rPr lang="en-US" spc="10" dirty="0">
                    <a:latin typeface="Times New Roman"/>
                    <a:cs typeface="Times New Roman"/>
                  </a:rPr>
                  <a:t> </a:t>
                </a:r>
                <a:r>
                  <a:rPr lang="en-US" spc="-5" dirty="0">
                    <a:latin typeface="Times New Roman"/>
                    <a:cs typeface="Times New Roman"/>
                  </a:rPr>
                  <a:t>the</a:t>
                </a:r>
                <a:r>
                  <a:rPr lang="en-US" spc="10" dirty="0">
                    <a:latin typeface="Times New Roman"/>
                    <a:cs typeface="Times New Roman"/>
                  </a:rPr>
                  <a:t> </a:t>
                </a:r>
                <a:r>
                  <a:rPr lang="en-US" spc="-10" dirty="0">
                    <a:latin typeface="Times New Roman"/>
                    <a:cs typeface="Times New Roman"/>
                  </a:rPr>
                  <a:t>Power</a:t>
                </a:r>
                <a:r>
                  <a:rPr lang="en-US" spc="10" dirty="0">
                    <a:latin typeface="Times New Roman"/>
                    <a:cs typeface="Times New Roman"/>
                  </a:rPr>
                  <a:t> </a:t>
                </a:r>
                <a:r>
                  <a:rPr lang="en-US" spc="-5" dirty="0">
                    <a:latin typeface="Times New Roman"/>
                    <a:cs typeface="Times New Roman"/>
                  </a:rPr>
                  <a:t>Rule</a:t>
                </a:r>
                <a:r>
                  <a:rPr lang="en-US" spc="10" dirty="0">
                    <a:latin typeface="Times New Roman"/>
                    <a:cs typeface="Times New Roman"/>
                  </a:rPr>
                  <a:t> </a:t>
                </a:r>
                <a:r>
                  <a:rPr lang="en-US" spc="-5" dirty="0">
                    <a:latin typeface="Times New Roman"/>
                    <a:cs typeface="Times New Roman"/>
                  </a:rPr>
                  <a:t>for</a:t>
                </a:r>
                <a:r>
                  <a:rPr lang="en-US" spc="10" dirty="0">
                    <a:latin typeface="Times New Roman"/>
                    <a:cs typeface="Times New Roman"/>
                  </a:rPr>
                  <a:t> </a:t>
                </a:r>
                <a:r>
                  <a:rPr lang="en-US" spc="-5" dirty="0">
                    <a:latin typeface="Times New Roman"/>
                    <a:cs typeface="Times New Roman"/>
                  </a:rPr>
                  <a:t>Integrals</a:t>
                </a:r>
                <a:r>
                  <a:rPr lang="en-US" spc="10" dirty="0">
                    <a:latin typeface="Times New Roman"/>
                    <a:cs typeface="Times New Roman"/>
                  </a:rPr>
                  <a:t> </a:t>
                </a:r>
                <a:r>
                  <a:rPr lang="en-US" spc="-5" dirty="0">
                    <a:latin typeface="Times New Roman"/>
                    <a:cs typeface="Times New Roman"/>
                  </a:rPr>
                  <a:t>says</a:t>
                </a:r>
                <a:r>
                  <a:rPr lang="en-US" spc="10" dirty="0">
                    <a:latin typeface="Times New Roman"/>
                    <a:cs typeface="Times New Roman"/>
                  </a:rPr>
                  <a:t> </a:t>
                </a:r>
                <a:r>
                  <a:rPr lang="en-US" spc="-5" dirty="0">
                    <a:latin typeface="Times New Roman"/>
                    <a:cs typeface="Times New Roman"/>
                  </a:rPr>
                  <a:t>that</a:t>
                </a:r>
                <a:r>
                  <a:rPr lang="en-US" spc="10"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spc="-5" dirty="0">
                    <a:latin typeface="Times New Roman"/>
                    <a:cs typeface="Times New Roman"/>
                  </a:rPr>
                  <a:t>integrate</a:t>
                </a:r>
                <a:r>
                  <a:rPr lang="en-US" spc="10" dirty="0">
                    <a:latin typeface="Times New Roman"/>
                    <a:cs typeface="Times New Roman"/>
                  </a:rPr>
                  <a:t> </a:t>
                </a:r>
                <a:r>
                  <a:rPr lang="en-US" spc="-5" dirty="0">
                    <a:latin typeface="Times New Roman"/>
                    <a:cs typeface="Times New Roman"/>
                  </a:rPr>
                  <a:t>a</a:t>
                </a:r>
                <a:r>
                  <a:rPr lang="en-US" spc="10" dirty="0">
                    <a:latin typeface="Times New Roman"/>
                    <a:cs typeface="Times New Roman"/>
                  </a:rPr>
                  <a:t> </a:t>
                </a:r>
                <a:r>
                  <a:rPr lang="en-US" spc="-5" dirty="0">
                    <a:latin typeface="Times New Roman"/>
                    <a:cs typeface="Times New Roman"/>
                  </a:rPr>
                  <a:t>power</a:t>
                </a:r>
                <a:r>
                  <a:rPr lang="en-US" spc="10" dirty="0">
                    <a:latin typeface="Times New Roman"/>
                    <a:cs typeface="Times New Roman"/>
                  </a:rPr>
                  <a:t> </a:t>
                </a:r>
                <a:r>
                  <a:rPr lang="en-US" spc="-5" dirty="0">
                    <a:latin typeface="Times New Roman"/>
                    <a:cs typeface="Times New Roman"/>
                  </a:rPr>
                  <a:t>of</a:t>
                </a:r>
                <a:r>
                  <a:rPr lang="en-US" spc="35"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a:t>
                </a:r>
                <a:r>
                  <a:rPr lang="en-US" spc="-5" dirty="0">
                    <a:latin typeface="Times New Roman"/>
                    <a:cs typeface="Times New Roman"/>
                  </a:rPr>
                  <a:t>increase </a:t>
                </a:r>
                <a:r>
                  <a:rPr lang="en-US" spc="-10" dirty="0">
                    <a:latin typeface="Times New Roman"/>
                    <a:cs typeface="Times New Roman"/>
                  </a:rPr>
                  <a:t>th</a:t>
                </a:r>
                <a:r>
                  <a:rPr lang="en-US" spc="-5" dirty="0">
                    <a:latin typeface="Times New Roman"/>
                    <a:cs typeface="Times New Roman"/>
                  </a:rPr>
                  <a:t>e </a:t>
                </a:r>
                <a:r>
                  <a:rPr lang="en-US" spc="-15" dirty="0">
                    <a:latin typeface="Times New Roman"/>
                    <a:cs typeface="Times New Roman"/>
                  </a:rPr>
                  <a:t>powe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on</a:t>
                </a:r>
                <a:r>
                  <a:rPr lang="en-US" spc="-5" dirty="0">
                    <a:latin typeface="Times New Roman"/>
                    <a:cs typeface="Times New Roman"/>
                  </a:rPr>
                  <a:t>e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divid</a:t>
                </a:r>
                <a:r>
                  <a:rPr lang="en-US" spc="-5" dirty="0">
                    <a:latin typeface="Times New Roman"/>
                    <a:cs typeface="Times New Roman"/>
                  </a:rPr>
                  <a:t>e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new</a:t>
                </a:r>
                <a:r>
                  <a:rPr lang="en-US" dirty="0">
                    <a:latin typeface="Times New Roman"/>
                    <a:cs typeface="Times New Roman"/>
                  </a:rPr>
                  <a:t> </a:t>
                </a:r>
                <a:r>
                  <a:rPr lang="en-US" spc="-10" dirty="0">
                    <a:latin typeface="Times New Roman"/>
                    <a:cs typeface="Times New Roman"/>
                  </a:rPr>
                  <a:t>power.</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Her</a:t>
                </a:r>
                <a:r>
                  <a:rPr lang="en-US" spc="-5" dirty="0">
                    <a:latin typeface="Times New Roman"/>
                    <a:cs typeface="Times New Roman"/>
                  </a:rPr>
                  <a:t>e </a:t>
                </a:r>
                <a:r>
                  <a:rPr lang="en-US" spc="-10" dirty="0">
                    <a:latin typeface="Times New Roman"/>
                    <a:cs typeface="Times New Roman"/>
                  </a:rPr>
                  <a:t>ar</a:t>
                </a:r>
                <a:r>
                  <a:rPr lang="en-US" spc="-5" dirty="0">
                    <a:latin typeface="Times New Roman"/>
                    <a:cs typeface="Times New Roman"/>
                  </a:rPr>
                  <a:t>e s</a:t>
                </a:r>
                <a:r>
                  <a:rPr lang="en-US" spc="-15" dirty="0">
                    <a:latin typeface="Times New Roman"/>
                    <a:cs typeface="Times New Roman"/>
                  </a:rPr>
                  <a:t>om</a:t>
                </a:r>
                <a:r>
                  <a:rPr lang="en-US" spc="-5" dirty="0">
                    <a:latin typeface="Times New Roman"/>
                    <a:cs typeface="Times New Roman"/>
                  </a:rPr>
                  <a:t>e </a:t>
                </a:r>
                <a:r>
                  <a:rPr lang="en-US" spc="-10" dirty="0">
                    <a:latin typeface="Times New Roman"/>
                    <a:cs typeface="Times New Roman"/>
                  </a:rPr>
                  <a:t>examples:</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5</m:t>
                              </m:r>
                            </m:sup>
                          </m:sSup>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6</m:t>
                              </m:r>
                            </m:sup>
                          </m:sSup>
                          <m:r>
                            <a:rPr lang="en-US" b="0" i="1" smtClean="0">
                              <a:latin typeface="Cambria Math" panose="02040503050406030204" pitchFamily="18" charset="0"/>
                            </a:rPr>
                            <m:t>+</m:t>
                          </m:r>
                          <m:r>
                            <a:rPr lang="en-US" b="0" i="1" smtClean="0">
                              <a:latin typeface="Cambria Math" panose="02040503050406030204" pitchFamily="18" charset="0"/>
                            </a:rPr>
                            <m:t>𝐶</m:t>
                          </m:r>
                        </m:e>
                      </m:nary>
                    </m:oMath>
                  </m:oMathPara>
                </a14:m>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i="1">
                              <a:latin typeface="Cambria Math" panose="02040503050406030204" pitchFamily="18" charset="0"/>
                            </a:rPr>
                            <m:t>𝑑𝑥</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8</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i="1">
                              <a:latin typeface="Cambria Math" panose="02040503050406030204" pitchFamily="18" charset="0"/>
                            </a:rPr>
                            <m:t>+</m:t>
                          </m:r>
                          <m:r>
                            <a:rPr lang="en-US" i="1">
                              <a:latin typeface="Cambria Math" panose="02040503050406030204" pitchFamily="18" charset="0"/>
                            </a:rPr>
                            <m:t>𝐶</m:t>
                          </m:r>
                        </m:e>
                      </m:nary>
                    </m:oMath>
                  </m:oMathPara>
                </a14:m>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𝑥</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5</m:t>
                                  </m:r>
                                </m:den>
                              </m:f>
                            </m:sup>
                          </m:sSup>
                          <m:r>
                            <a:rPr lang="en-US" i="1">
                              <a:latin typeface="Cambria Math" panose="02040503050406030204" pitchFamily="18" charset="0"/>
                            </a:rPr>
                            <m:t>𝑑𝑥</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sSup>
                            <m:sSupPr>
                              <m:ctrlPr>
                                <a:rPr lang="en-US" i="1">
                                  <a:latin typeface="Cambria Math" panose="02040503050406030204" pitchFamily="18" charset="0"/>
                                </a:rPr>
                              </m:ctrlPr>
                            </m:sSupPr>
                            <m:e>
                              <m:r>
                                <a:rPr lang="en-US" i="1">
                                  <a:latin typeface="Cambria Math" panose="02040503050406030204" pitchFamily="18" charset="0"/>
                                </a:rPr>
                                <m:t>𝑥</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5</m:t>
                                  </m:r>
                                </m:den>
                              </m:f>
                            </m:sup>
                          </m:sSup>
                          <m:r>
                            <a:rPr lang="en-US" i="1">
                              <a:latin typeface="Cambria Math" panose="02040503050406030204" pitchFamily="18" charset="0"/>
                            </a:rPr>
                            <m:t>+</m:t>
                          </m:r>
                          <m:r>
                            <a:rPr lang="en-US" i="1">
                              <a:latin typeface="Cambria Math" panose="02040503050406030204" pitchFamily="18" charset="0"/>
                            </a:rPr>
                            <m:t>𝐶</m:t>
                          </m:r>
                        </m:e>
                      </m:nary>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3874991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(7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dirty="0">
                    <a:solidFill>
                      <a:schemeClr val="tx1"/>
                    </a:solidFill>
                  </a:rPr>
                  <a:t> </a:t>
                </a:r>
                <a:r>
                  <a:rPr lang="en-US" spc="-15" dirty="0">
                    <a:solidFill>
                      <a:schemeClr val="tx1"/>
                    </a:solidFill>
                  </a:rPr>
                  <a:t>Powe</a:t>
                </a:r>
                <a:r>
                  <a:rPr lang="en-US" spc="-5" dirty="0">
                    <a:solidFill>
                      <a:schemeClr val="tx1"/>
                    </a:solidFill>
                  </a:rPr>
                  <a:t>r</a:t>
                </a:r>
                <a:r>
                  <a:rPr lang="en-US" dirty="0">
                    <a:solidFill>
                      <a:schemeClr val="tx1"/>
                    </a:solidFill>
                  </a:rPr>
                  <a:t> </a:t>
                </a:r>
                <a:r>
                  <a:rPr lang="en-US" spc="-10" dirty="0">
                    <a:solidFill>
                      <a:schemeClr val="tx1"/>
                    </a:solidFill>
                  </a:rPr>
                  <a:t>Rul</a:t>
                </a:r>
                <a:r>
                  <a:rPr lang="en-US" spc="-5" dirty="0">
                    <a:solidFill>
                      <a:schemeClr val="tx1"/>
                    </a:solidFill>
                  </a:rPr>
                  <a:t>e</a:t>
                </a:r>
                <a:r>
                  <a:rPr lang="en-US"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10" dirty="0">
                    <a:solidFill>
                      <a:schemeClr val="tx1"/>
                    </a:solidFill>
                  </a:rPr>
                  <a:t>no</a:t>
                </a:r>
                <a:r>
                  <a:rPr lang="en-US" spc="-5" dirty="0">
                    <a:solidFill>
                      <a:schemeClr val="tx1"/>
                    </a:solidFill>
                  </a:rPr>
                  <a:t>t</a:t>
                </a:r>
                <a:r>
                  <a:rPr lang="en-US" dirty="0">
                    <a:solidFill>
                      <a:schemeClr val="tx1"/>
                    </a:solidFill>
                  </a:rPr>
                  <a:t> </a:t>
                </a:r>
                <a:r>
                  <a:rPr lang="en-US" spc="-10" dirty="0">
                    <a:solidFill>
                      <a:schemeClr val="tx1"/>
                    </a:solidFill>
                  </a:rPr>
                  <a:t>vali</a:t>
                </a:r>
                <a:r>
                  <a:rPr lang="en-US" spc="-5" dirty="0">
                    <a:solidFill>
                      <a:schemeClr val="tx1"/>
                    </a:solidFill>
                  </a:rPr>
                  <a:t>d</a:t>
                </a:r>
                <a:r>
                  <a:rPr lang="en-US" dirty="0">
                    <a:solidFill>
                      <a:schemeClr val="tx1"/>
                    </a:solidFill>
                  </a:rPr>
                  <a:t> </a:t>
                </a:r>
                <a:r>
                  <a:rPr lang="en-US" spc="-10" dirty="0">
                    <a:solidFill>
                      <a:schemeClr val="tx1"/>
                    </a:solidFill>
                  </a:rPr>
                  <a:t>fo</a:t>
                </a:r>
                <a:r>
                  <a:rPr lang="en-US" spc="-5" dirty="0">
                    <a:solidFill>
                      <a:schemeClr val="tx1"/>
                    </a:solidFill>
                  </a:rPr>
                  <a:t>r </a:t>
                </a:r>
                <a:r>
                  <a:rPr lang="en-US" i="1" spc="-5" dirty="0">
                    <a:solidFill>
                      <a:schemeClr val="tx1"/>
                    </a:solidFill>
                  </a:rPr>
                  <a:t>n</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1</a:t>
                </a:r>
                <a:r>
                  <a:rPr lang="en-US"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expression </a:t>
                </a:r>
                <a14:m>
                  <m:oMath xmlns:m="http://schemas.openxmlformats.org/officeDocument/2006/math">
                    <m:f>
                      <m:fPr>
                        <m:ctrlPr>
                          <a:rPr lang="en-US" i="1" spc="10">
                            <a:solidFill>
                              <a:schemeClr val="tx1"/>
                            </a:solidFill>
                            <a:latin typeface="Cambria Math" panose="02040503050406030204" pitchFamily="18" charset="0"/>
                          </a:rPr>
                        </m:ctrlPr>
                      </m:fPr>
                      <m:num>
                        <m:r>
                          <a:rPr lang="en-US" i="1" spc="10">
                            <a:solidFill>
                              <a:schemeClr val="tx1"/>
                            </a:solidFill>
                            <a:latin typeface="Cambria Math" panose="02040503050406030204" pitchFamily="18" charset="0"/>
                          </a:rPr>
                          <m:t>1</m:t>
                        </m:r>
                      </m:num>
                      <m:den>
                        <m:r>
                          <a:rPr lang="en-US" i="1" spc="10">
                            <a:solidFill>
                              <a:schemeClr val="tx1"/>
                            </a:solidFill>
                            <a:latin typeface="Cambria Math" panose="02040503050406030204" pitchFamily="18" charset="0"/>
                          </a:rPr>
                          <m:t>𝑛</m:t>
                        </m:r>
                        <m:r>
                          <a:rPr lang="en-US" b="0" i="1" spc="10" smtClean="0">
                            <a:solidFill>
                              <a:schemeClr val="tx1"/>
                            </a:solidFill>
                            <a:latin typeface="Cambria Math" panose="02040503050406030204" pitchFamily="18" charset="0"/>
                          </a:rPr>
                          <m:t> </m:t>
                        </m:r>
                        <m:r>
                          <a:rPr lang="en-US" i="1" spc="10">
                            <a:solidFill>
                              <a:schemeClr val="tx1"/>
                            </a:solidFill>
                            <a:latin typeface="Cambria Math" panose="02040503050406030204" pitchFamily="18" charset="0"/>
                          </a:rPr>
                          <m:t>+</m:t>
                        </m:r>
                        <m:r>
                          <a:rPr lang="en-US" b="0" i="1" spc="10" smtClean="0">
                            <a:solidFill>
                              <a:schemeClr val="tx1"/>
                            </a:solidFill>
                            <a:latin typeface="Cambria Math" panose="02040503050406030204" pitchFamily="18" charset="0"/>
                          </a:rPr>
                          <m:t> </m:t>
                        </m:r>
                        <m:r>
                          <a:rPr lang="en-US" i="1" spc="10">
                            <a:solidFill>
                              <a:schemeClr val="tx1"/>
                            </a:solidFill>
                            <a:latin typeface="Cambria Math" panose="02040503050406030204" pitchFamily="18" charset="0"/>
                          </a:rPr>
                          <m:t>1</m:t>
                        </m:r>
                      </m:den>
                    </m:f>
                    <m:sSup>
                      <m:sSupPr>
                        <m:ctrlPr>
                          <a:rPr lang="en-US" i="1" spc="10">
                            <a:solidFill>
                              <a:schemeClr val="tx1"/>
                            </a:solidFill>
                            <a:latin typeface="Cambria Math" panose="02040503050406030204" pitchFamily="18" charset="0"/>
                          </a:rPr>
                        </m:ctrlPr>
                      </m:sSupPr>
                      <m:e>
                        <m:r>
                          <a:rPr lang="en-US" i="1" spc="10">
                            <a:solidFill>
                              <a:schemeClr val="tx1"/>
                            </a:solidFill>
                            <a:latin typeface="Cambria Math" panose="02040503050406030204" pitchFamily="18" charset="0"/>
                          </a:rPr>
                          <m:t>𝑥</m:t>
                        </m:r>
                      </m:e>
                      <m:sup>
                        <m:r>
                          <a:rPr lang="en-US" i="1" spc="10">
                            <a:solidFill>
                              <a:schemeClr val="tx1"/>
                            </a:solidFill>
                            <a:latin typeface="Cambria Math" panose="02040503050406030204" pitchFamily="18" charset="0"/>
                          </a:rPr>
                          <m:t>𝑛</m:t>
                        </m:r>
                        <m:r>
                          <a:rPr lang="en-US" i="1" spc="10">
                            <a:solidFill>
                              <a:schemeClr val="tx1"/>
                            </a:solidFill>
                            <a:latin typeface="Cambria Math" panose="02040503050406030204" pitchFamily="18" charset="0"/>
                          </a:rPr>
                          <m:t>+1</m:t>
                        </m:r>
                      </m:sup>
                    </m:sSup>
                  </m:oMath>
                </a14:m>
                <a:r>
                  <a:rPr lang="en-US" spc="-10" dirty="0">
                    <a:solidFill>
                      <a:schemeClr val="tx1"/>
                    </a:solidFill>
                  </a:rPr>
                  <a:t> i</a:t>
                </a:r>
                <a:r>
                  <a:rPr lang="en-US" spc="-5" dirty="0">
                    <a:solidFill>
                      <a:schemeClr val="tx1"/>
                    </a:solidFill>
                  </a:rPr>
                  <a:t>s </a:t>
                </a:r>
                <a:r>
                  <a:rPr lang="en-US" spc="-10" dirty="0">
                    <a:solidFill>
                      <a:schemeClr val="tx1"/>
                    </a:solidFill>
                  </a:rPr>
                  <a:t>undefined</a:t>
                </a:r>
                <a:r>
                  <a:rPr lang="en-US" spc="-15" dirty="0"/>
                  <a:t> for</a:t>
                </a:r>
                <a:r>
                  <a:rPr lang="en-US" dirty="0"/>
                  <a:t> </a:t>
                </a:r>
              </a:p>
              <a:p>
                <a:pPr marL="36900" indent="0">
                  <a:lnSpc>
                    <a:spcPct val="100000"/>
                  </a:lnSpc>
                  <a:buNone/>
                </a:pPr>
                <a:r>
                  <a:rPr lang="en-US" i="1" spc="-5" dirty="0"/>
                  <a:t>n</a:t>
                </a:r>
                <a:r>
                  <a:rPr lang="en-US" i="1" spc="70" dirty="0"/>
                  <a:t> </a:t>
                </a:r>
                <a:r>
                  <a:rPr lang="en-US" spc="-25" dirty="0"/>
                  <a:t>=</a:t>
                </a:r>
                <a:r>
                  <a:rPr lang="en-US" spc="-40" dirty="0"/>
                  <a:t> </a:t>
                </a:r>
                <a:r>
                  <a:rPr lang="en-US" spc="-190" dirty="0"/>
                  <a:t>− 1</a:t>
                </a:r>
                <a:r>
                  <a:rPr lang="en-US" spc="-10" dirty="0">
                    <a:solidFill>
                      <a:schemeClr val="tx1"/>
                    </a:solidFill>
                  </a:rPr>
                  <a:t>. However</a:t>
                </a:r>
                <a:r>
                  <a:rPr lang="en-US" spc="-5" dirty="0">
                    <a:solidFill>
                      <a:schemeClr val="tx1"/>
                    </a:solidFill>
                  </a:rPr>
                  <a:t>,</a:t>
                </a:r>
                <a:r>
                  <a:rPr lang="en-US" spc="95" dirty="0">
                    <a:solidFill>
                      <a:schemeClr val="tx1"/>
                    </a:solidFill>
                  </a:rPr>
                  <a:t> </a:t>
                </a:r>
                <a:r>
                  <a:rPr lang="en-US" spc="-10" dirty="0">
                    <a:solidFill>
                      <a:schemeClr val="tx1"/>
                    </a:solidFill>
                  </a:rPr>
                  <a:t>th</a:t>
                </a:r>
                <a:r>
                  <a:rPr lang="en-US" spc="-5" dirty="0">
                    <a:solidFill>
                      <a:schemeClr val="tx1"/>
                    </a:solidFill>
                  </a:rPr>
                  <a:t>e</a:t>
                </a:r>
                <a:r>
                  <a:rPr lang="en-US" spc="90" dirty="0">
                    <a:solidFill>
                      <a:schemeClr val="tx1"/>
                    </a:solidFill>
                  </a:rPr>
                  <a:t> </a:t>
                </a:r>
                <a:r>
                  <a:rPr lang="en-US" spc="-10" dirty="0">
                    <a:solidFill>
                      <a:schemeClr val="tx1"/>
                    </a:solidFill>
                  </a:rPr>
                  <a:t>derivativ</a:t>
                </a:r>
                <a:r>
                  <a:rPr lang="en-US" spc="-5" dirty="0">
                    <a:solidFill>
                      <a:schemeClr val="tx1"/>
                    </a:solidFill>
                  </a:rPr>
                  <a:t>e</a:t>
                </a:r>
                <a:r>
                  <a:rPr lang="en-US" spc="90" dirty="0">
                    <a:solidFill>
                      <a:schemeClr val="tx1"/>
                    </a:solidFill>
                  </a:rPr>
                  <a:t> </a:t>
                </a:r>
                <a:r>
                  <a:rPr lang="en-US" spc="-10" dirty="0">
                    <a:solidFill>
                      <a:schemeClr val="tx1"/>
                    </a:solidFill>
                  </a:rPr>
                  <a:t>o</a:t>
                </a:r>
                <a:r>
                  <a:rPr lang="en-US" spc="-5" dirty="0">
                    <a:solidFill>
                      <a:schemeClr val="tx1"/>
                    </a:solidFill>
                  </a:rPr>
                  <a:t>f</a:t>
                </a:r>
                <a:r>
                  <a:rPr lang="en-US" spc="9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90" dirty="0">
                    <a:solidFill>
                      <a:schemeClr val="tx1"/>
                    </a:solidFill>
                  </a:rPr>
                  <a:t> </a:t>
                </a:r>
                <a:r>
                  <a:rPr lang="en-US" spc="-10" dirty="0">
                    <a:solidFill>
                      <a:schemeClr val="tx1"/>
                    </a:solidFill>
                  </a:rPr>
                  <a:t>natura</a:t>
                </a:r>
                <a:r>
                  <a:rPr lang="en-US" spc="-5" dirty="0">
                    <a:solidFill>
                      <a:schemeClr val="tx1"/>
                    </a:solidFill>
                  </a:rPr>
                  <a:t>l</a:t>
                </a:r>
                <a:r>
                  <a:rPr lang="en-US" spc="90" dirty="0">
                    <a:solidFill>
                      <a:schemeClr val="tx1"/>
                    </a:solidFill>
                  </a:rPr>
                  <a:t> </a:t>
                </a:r>
                <a:r>
                  <a:rPr lang="en-US" spc="-10" dirty="0">
                    <a:solidFill>
                      <a:schemeClr val="tx1"/>
                    </a:solidFill>
                  </a:rPr>
                  <a:t>logarithm</a:t>
                </a:r>
                <a:r>
                  <a:rPr lang="en-US" spc="90" dirty="0">
                    <a:solidFill>
                      <a:schemeClr val="tx1"/>
                    </a:solidFill>
                  </a:rPr>
                  <a:t> </a:t>
                </a:r>
                <a:r>
                  <a:rPr lang="en-US" spc="-5" dirty="0">
                    <a:solidFill>
                      <a:schemeClr val="tx1"/>
                    </a:solidFill>
                  </a:rPr>
                  <a:t>is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m:t>
                        </m:r>
                      </m:num>
                      <m:den>
                        <m:r>
                          <a:rPr lang="en-US" b="0" i="1" spc="-5" smtClean="0">
                            <a:solidFill>
                              <a:schemeClr val="tx1"/>
                            </a:solidFill>
                            <a:latin typeface="Cambria Math" panose="02040503050406030204" pitchFamily="18" charset="0"/>
                            <a:cs typeface="Times New Roman"/>
                          </a:rPr>
                          <m:t>𝑑𝑥</m:t>
                        </m:r>
                      </m:den>
                    </m:f>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𝑥</m:t>
                        </m:r>
                      </m:e>
                    </m:func>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𝑥</m:t>
                        </m:r>
                      </m:den>
                    </m:f>
                  </m:oMath>
                </a14:m>
                <a:r>
                  <a:rPr lang="en-US" spc="-5" dirty="0">
                    <a:solidFill>
                      <a:schemeClr val="tx1"/>
                    </a:solidFill>
                  </a:rPr>
                  <a:t>.</a:t>
                </a:r>
                <a:r>
                  <a:rPr lang="en-US" spc="90" dirty="0">
                    <a:solidFill>
                      <a:schemeClr val="tx1"/>
                    </a:solidFill>
                  </a:rPr>
                  <a:t> </a:t>
                </a:r>
                <a:r>
                  <a:rPr lang="en-US" spc="-15" dirty="0">
                    <a:solidFill>
                      <a:schemeClr val="tx1"/>
                    </a:solidFill>
                  </a:rPr>
                  <a:t>Th</a:t>
                </a:r>
                <a:r>
                  <a:rPr lang="en-US" spc="-5" dirty="0">
                    <a:solidFill>
                      <a:schemeClr val="tx1"/>
                    </a:solidFill>
                  </a:rPr>
                  <a:t>is </a:t>
                </a:r>
                <a:r>
                  <a:rPr lang="en-US" spc="-15" dirty="0">
                    <a:solidFill>
                      <a:schemeClr val="tx1"/>
                    </a:solidFill>
                  </a:rPr>
                  <a:t>show</a:t>
                </a:r>
                <a:r>
                  <a:rPr lang="en-US" spc="-5" dirty="0">
                    <a:solidFill>
                      <a:schemeClr val="tx1"/>
                    </a:solidFill>
                  </a:rPr>
                  <a:t>s</a:t>
                </a:r>
                <a:r>
                  <a:rPr lang="en-US" spc="5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20" dirty="0">
                    <a:solidFill>
                      <a:schemeClr val="tx1"/>
                    </a:solidFill>
                  </a:rPr>
                  <a:t> </a:t>
                </a:r>
              </a:p>
              <a:p>
                <a:pPr marL="36900" indent="0">
                  <a:lnSpc>
                    <a:spcPct val="100000"/>
                  </a:lnSpc>
                  <a:buNone/>
                </a:pP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a:t>
                </a:r>
                <a:r>
                  <a:rPr lang="en-US" i="1" dirty="0">
                    <a:solidFill>
                      <a:schemeClr val="tx1"/>
                    </a:solidFill>
                  </a:rPr>
                  <a:t> </a:t>
                </a:r>
                <a:r>
                  <a:rPr lang="en-US" spc="-5" dirty="0">
                    <a:solidFill>
                      <a:schemeClr val="tx1"/>
                    </a:solidFill>
                  </a:rPr>
                  <a:t>is</a:t>
                </a:r>
                <a:r>
                  <a:rPr lang="en-US" spc="50" dirty="0">
                    <a:solidFill>
                      <a:schemeClr val="tx1"/>
                    </a:solidFill>
                  </a:rPr>
                  <a:t> </a:t>
                </a:r>
                <a:r>
                  <a:rPr lang="en-US" spc="-5" dirty="0">
                    <a:solidFill>
                      <a:schemeClr val="tx1"/>
                    </a:solidFill>
                  </a:rPr>
                  <a:t>an</a:t>
                </a:r>
                <a:r>
                  <a:rPr lang="en-US" spc="50" dirty="0">
                    <a:solidFill>
                      <a:schemeClr val="tx1"/>
                    </a:solidFill>
                  </a:rPr>
                  <a:t> </a:t>
                </a:r>
                <a:r>
                  <a:rPr lang="en-US" spc="-5" dirty="0">
                    <a:solidFill>
                      <a:schemeClr val="tx1"/>
                    </a:solidFill>
                  </a:rPr>
                  <a:t>antiderivative</a:t>
                </a:r>
                <a:r>
                  <a:rPr lang="en-US" spc="50" dirty="0">
                    <a:solidFill>
                      <a:schemeClr val="tx1"/>
                    </a:solidFill>
                  </a:rPr>
                  <a:t> </a:t>
                </a:r>
                <a:r>
                  <a:rPr lang="en-US" spc="-10" dirty="0">
                    <a:solidFill>
                      <a:schemeClr val="tx1"/>
                    </a:solidFill>
                  </a:rPr>
                  <a:t>o</a:t>
                </a:r>
                <a:r>
                  <a:rPr lang="en-US" spc="-5" dirty="0">
                    <a:solidFill>
                      <a:schemeClr val="tx1"/>
                    </a:solidFill>
                  </a:rPr>
                  <a:t>f</a:t>
                </a:r>
                <a:r>
                  <a:rPr lang="en-US" spc="114"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105" dirty="0">
                    <a:solidFill>
                      <a:schemeClr val="tx1"/>
                    </a:solidFill>
                  </a:rPr>
                  <a:t> </a:t>
                </a:r>
                <a14:m>
                  <m:oMath xmlns:m="http://schemas.openxmlformats.org/officeDocument/2006/math">
                    <m:f>
                      <m:fPr>
                        <m:ctrlPr>
                          <a:rPr lang="en-US" i="1" spc="105" smtClean="0">
                            <a:solidFill>
                              <a:schemeClr val="tx1"/>
                            </a:solidFill>
                            <a:latin typeface="Cambria Math" panose="02040503050406030204" pitchFamily="18" charset="0"/>
                            <a:cs typeface="Lucida Sans Unicode"/>
                          </a:rPr>
                        </m:ctrlPr>
                      </m:fPr>
                      <m:num>
                        <m:r>
                          <a:rPr lang="en-US" b="0" i="1" spc="105" smtClean="0">
                            <a:solidFill>
                              <a:schemeClr val="tx1"/>
                            </a:solidFill>
                            <a:latin typeface="Cambria Math" panose="02040503050406030204" pitchFamily="18" charset="0"/>
                            <a:cs typeface="Lucida Sans Unicode"/>
                          </a:rPr>
                          <m:t>1</m:t>
                        </m:r>
                      </m:num>
                      <m:den>
                        <m:r>
                          <a:rPr lang="en-US" b="0" i="1" spc="105" smtClean="0">
                            <a:solidFill>
                              <a:schemeClr val="tx1"/>
                            </a:solidFill>
                            <a:latin typeface="Cambria Math" panose="02040503050406030204" pitchFamily="18" charset="0"/>
                            <a:cs typeface="Lucida Sans Unicode"/>
                          </a:rPr>
                          <m:t>𝑥</m:t>
                        </m:r>
                      </m:den>
                    </m:f>
                  </m:oMath>
                </a14:m>
                <a:r>
                  <a:rPr lang="en-US" spc="-5" dirty="0">
                    <a:solidFill>
                      <a:schemeClr val="tx1"/>
                    </a:solidFill>
                  </a:rPr>
                  <a:t>.</a:t>
                </a:r>
                <a:r>
                  <a:rPr lang="en-US" spc="50" dirty="0">
                    <a:solidFill>
                      <a:schemeClr val="tx1"/>
                    </a:solidFill>
                  </a:rPr>
                  <a:t> </a:t>
                </a:r>
                <a:r>
                  <a:rPr lang="en-US" spc="-10" dirty="0">
                    <a:solidFill>
                      <a:schemeClr val="tx1"/>
                    </a:solidFill>
                  </a:rPr>
                  <a:t>Thus</a:t>
                </a:r>
                <a:r>
                  <a:rPr lang="en-US" spc="-5" dirty="0">
                    <a:solidFill>
                      <a:schemeClr val="tx1"/>
                    </a:solidFill>
                  </a:rPr>
                  <a:t>,</a:t>
                </a:r>
                <a:r>
                  <a:rPr lang="en-US" spc="5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50" dirty="0">
                    <a:solidFill>
                      <a:schemeClr val="tx1"/>
                    </a:solidFill>
                  </a:rPr>
                  <a:t> </a:t>
                </a:r>
                <a:r>
                  <a:rPr lang="en-US" i="1" spc="-5" dirty="0">
                    <a:solidFill>
                      <a:schemeClr val="tx1"/>
                    </a:solidFill>
                  </a:rPr>
                  <a:t>n</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1</a:t>
                </a:r>
                <a:r>
                  <a:rPr lang="en-US" spc="-5" dirty="0">
                    <a:solidFill>
                      <a:schemeClr val="tx1"/>
                    </a:solidFill>
                  </a:rPr>
                  <a:t>,</a:t>
                </a:r>
                <a:r>
                  <a:rPr lang="en-US" spc="50"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cs typeface="Times New Roman"/>
                          </a:rPr>
                        </m:ctrlPr>
                      </m:naryPr>
                      <m:sub/>
                      <m:sup/>
                      <m:e>
                        <m:f>
                          <m:fPr>
                            <m:ctrlPr>
                              <a:rPr lang="en-US"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𝑑𝑥</m:t>
                            </m:r>
                          </m:num>
                          <m:den>
                            <m:r>
                              <a:rPr lang="en-US" b="0" i="1" spc="-10" smtClean="0">
                                <a:solidFill>
                                  <a:schemeClr val="tx1"/>
                                </a:solidFill>
                                <a:latin typeface="Cambria Math" panose="02040503050406030204" pitchFamily="18" charset="0"/>
                                <a:cs typeface="Times New Roman"/>
                              </a:rPr>
                              <m:t>𝑥</m:t>
                            </m:r>
                          </m:den>
                        </m:f>
                      </m:e>
                    </m:nary>
                    <m:r>
                      <a:rPr lang="en-US" b="0" i="1" spc="-10" smtClean="0">
                        <a:solidFill>
                          <a:schemeClr val="tx1"/>
                        </a:solidFill>
                        <a:latin typeface="Cambria Math" panose="02040503050406030204" pitchFamily="18" charset="0"/>
                        <a:cs typeface="Times New Roman"/>
                      </a:rPr>
                      <m:t>=</m:t>
                    </m:r>
                    <m:func>
                      <m:funcPr>
                        <m:ctrlPr>
                          <a:rPr lang="en-US" b="0" i="1" spc="-10" smtClean="0">
                            <a:solidFill>
                              <a:schemeClr val="tx1"/>
                            </a:solidFill>
                            <a:latin typeface="Cambria Math" panose="02040503050406030204" pitchFamily="18" charset="0"/>
                            <a:cs typeface="Times New Roman"/>
                          </a:rPr>
                        </m:ctrlPr>
                      </m:funcPr>
                      <m:fName>
                        <m:r>
                          <m:rPr>
                            <m:sty m:val="p"/>
                          </m:rPr>
                          <a:rPr lang="en-US" b="0" i="0" spc="-10" smtClean="0">
                            <a:solidFill>
                              <a:schemeClr val="tx1"/>
                            </a:solidFill>
                            <a:latin typeface="Cambria Math" panose="02040503050406030204" pitchFamily="18" charset="0"/>
                            <a:cs typeface="Times New Roman"/>
                          </a:rPr>
                          <m:t>ln</m:t>
                        </m:r>
                      </m:fName>
                      <m:e>
                        <m:r>
                          <a:rPr lang="en-US" b="0" i="1" spc="-10" smtClean="0">
                            <a:solidFill>
                              <a:schemeClr val="tx1"/>
                            </a:solidFill>
                            <a:latin typeface="Cambria Math" panose="02040503050406030204" pitchFamily="18" charset="0"/>
                            <a:cs typeface="Times New Roman"/>
                          </a:rPr>
                          <m:t>𝑥</m:t>
                        </m:r>
                      </m:e>
                    </m:func>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𝐶</m:t>
                    </m:r>
                    <m:r>
                      <a:rPr lang="en-US" b="0" i="1" spc="-10" smtClean="0">
                        <a:solidFill>
                          <a:schemeClr val="tx1"/>
                        </a:solidFill>
                        <a:latin typeface="Cambria Math" panose="02040503050406030204" pitchFamily="18" charset="0"/>
                        <a:cs typeface="Times New Roman"/>
                      </a:rPr>
                      <m:t>.</m:t>
                    </m:r>
                  </m:oMath>
                </a14:m>
                <a:r>
                  <a:rPr lang="en-US" spc="-5" dirty="0">
                    <a:solidFill>
                      <a:schemeClr val="tx1"/>
                    </a:solidFill>
                  </a:rPr>
                  <a:t> This</a:t>
                </a:r>
                <a:r>
                  <a:rPr lang="en-US" spc="75" dirty="0">
                    <a:solidFill>
                      <a:schemeClr val="tx1"/>
                    </a:solidFill>
                  </a:rPr>
                  <a:t> </a:t>
                </a:r>
                <a:r>
                  <a:rPr lang="en-US" spc="-5" dirty="0">
                    <a:solidFill>
                      <a:schemeClr val="tx1"/>
                    </a:solidFill>
                  </a:rPr>
                  <a:t>formula</a:t>
                </a:r>
                <a:r>
                  <a:rPr lang="en-US" spc="75"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valid</a:t>
                </a:r>
                <a:r>
                  <a:rPr lang="en-US" spc="75" dirty="0">
                    <a:solidFill>
                      <a:schemeClr val="tx1"/>
                    </a:solidFill>
                  </a:rPr>
                  <a:t> </a:t>
                </a:r>
                <a:r>
                  <a:rPr lang="en-US" spc="-5" dirty="0">
                    <a:solidFill>
                      <a:schemeClr val="tx1"/>
                    </a:solidFill>
                  </a:rPr>
                  <a:t>for</a:t>
                </a:r>
                <a:r>
                  <a:rPr lang="en-US" spc="105" dirty="0">
                    <a:solidFill>
                      <a:schemeClr val="tx1"/>
                    </a:solidFill>
                  </a:rPr>
                  <a:t> </a:t>
                </a:r>
                <a:r>
                  <a:rPr lang="en-US" i="1" spc="-5" dirty="0">
                    <a:solidFill>
                      <a:schemeClr val="tx1"/>
                    </a:solidFill>
                  </a:rPr>
                  <a:t>x</a:t>
                </a:r>
                <a:r>
                  <a:rPr lang="en-US" i="1" spc="114"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r>
                  <a:rPr lang="en-US" spc="75" dirty="0">
                    <a:solidFill>
                      <a:schemeClr val="tx1"/>
                    </a:solidFill>
                  </a:rPr>
                  <a:t> </a:t>
                </a:r>
                <a:r>
                  <a:rPr lang="en-US" spc="-15" dirty="0">
                    <a:solidFill>
                      <a:schemeClr val="tx1"/>
                    </a:solidFill>
                  </a:rPr>
                  <a:t>w</a:t>
                </a:r>
                <a:r>
                  <a:rPr lang="en-US" spc="-5" dirty="0">
                    <a:solidFill>
                      <a:schemeClr val="tx1"/>
                    </a:solidFill>
                  </a:rPr>
                  <a:t>here</a:t>
                </a:r>
                <a:r>
                  <a:rPr lang="en-US" spc="75"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10" dirty="0">
                    <a:solidFill>
                      <a:schemeClr val="tx1"/>
                    </a:solidFill>
                  </a:rPr>
                  <a:t>defined</a:t>
                </a:r>
                <a:r>
                  <a:rPr lang="en-US" spc="-5" dirty="0">
                    <a:solidFill>
                      <a:schemeClr val="tx1"/>
                    </a:solidFill>
                  </a:rPr>
                  <a:t>.</a:t>
                </a:r>
                <a:r>
                  <a:rPr lang="en-US" spc="80" dirty="0">
                    <a:solidFill>
                      <a:schemeClr val="tx1"/>
                    </a:solidFill>
                  </a:rPr>
                  <a:t> </a:t>
                </a:r>
                <a:r>
                  <a:rPr lang="en-US" spc="-15" dirty="0">
                    <a:solidFill>
                      <a:schemeClr val="tx1"/>
                    </a:solidFill>
                  </a:rPr>
                  <a:t>W</a:t>
                </a:r>
                <a:r>
                  <a:rPr lang="en-US" spc="-5" dirty="0">
                    <a:solidFill>
                      <a:schemeClr val="tx1"/>
                    </a:solidFill>
                  </a:rPr>
                  <a:t>e</a:t>
                </a:r>
                <a:r>
                  <a:rPr lang="en-US" spc="75" dirty="0">
                    <a:solidFill>
                      <a:schemeClr val="tx1"/>
                    </a:solidFill>
                  </a:rPr>
                  <a:t> </a:t>
                </a:r>
                <a:r>
                  <a:rPr lang="en-US" spc="-10" dirty="0">
                    <a:solidFill>
                      <a:schemeClr val="tx1"/>
                    </a:solidFill>
                  </a:rPr>
                  <a:t>woul</a:t>
                </a:r>
                <a:r>
                  <a:rPr lang="en-US" spc="-5" dirty="0">
                    <a:solidFill>
                      <a:schemeClr val="tx1"/>
                    </a:solidFill>
                  </a:rPr>
                  <a:t>d</a:t>
                </a:r>
                <a:r>
                  <a:rPr lang="en-US" spc="75" dirty="0">
                    <a:solidFill>
                      <a:schemeClr val="tx1"/>
                    </a:solidFill>
                  </a:rPr>
                  <a:t> </a:t>
                </a:r>
                <a:r>
                  <a:rPr lang="en-US" spc="-10" dirty="0">
                    <a:solidFill>
                      <a:schemeClr val="tx1"/>
                    </a:solidFill>
                  </a:rPr>
                  <a:t>lik</a:t>
                </a:r>
                <a:r>
                  <a:rPr lang="en-US" spc="-5" dirty="0">
                    <a:solidFill>
                      <a:schemeClr val="tx1"/>
                    </a:solidFill>
                  </a:rPr>
                  <a:t>e</a:t>
                </a:r>
                <a:r>
                  <a:rPr lang="en-US" spc="75" dirty="0">
                    <a:solidFill>
                      <a:schemeClr val="tx1"/>
                    </a:solidFill>
                  </a:rPr>
                  <a:t> </a:t>
                </a:r>
                <a:r>
                  <a:rPr lang="en-US" spc="-5" dirty="0">
                    <a:solidFill>
                      <a:schemeClr val="tx1"/>
                    </a:solidFill>
                  </a:rPr>
                  <a:t>to</a:t>
                </a:r>
                <a:r>
                  <a:rPr lang="en-US" spc="75" dirty="0">
                    <a:solidFill>
                      <a:schemeClr val="tx1"/>
                    </a:solidFill>
                  </a:rPr>
                  <a:t> </a:t>
                </a:r>
                <a:r>
                  <a:rPr lang="en-US" spc="-10" dirty="0">
                    <a:solidFill>
                      <a:schemeClr val="tx1"/>
                    </a:solidFill>
                  </a:rPr>
                  <a:t>hav</a:t>
                </a:r>
                <a:r>
                  <a:rPr lang="en-US" spc="-5" dirty="0">
                    <a:solidFill>
                      <a:schemeClr val="tx1"/>
                    </a:solidFill>
                  </a:rPr>
                  <a:t>e</a:t>
                </a:r>
                <a:r>
                  <a:rPr lang="en-US" spc="75" dirty="0">
                    <a:solidFill>
                      <a:schemeClr val="tx1"/>
                    </a:solidFill>
                  </a:rPr>
                  <a:t> </a:t>
                </a:r>
                <a:r>
                  <a:rPr lang="en-US" spc="-10" dirty="0">
                    <a:solidFill>
                      <a:schemeClr val="tx1"/>
                    </a:solidFill>
                  </a:rPr>
                  <a:t>a</a:t>
                </a:r>
                <a:r>
                  <a:rPr lang="en-US" spc="-5" dirty="0">
                    <a:solidFill>
                      <a:schemeClr val="tx1"/>
                    </a:solidFill>
                  </a:rPr>
                  <a:t>n</a:t>
                </a:r>
                <a:r>
                  <a:rPr lang="en-US" spc="75" dirty="0">
                    <a:solidFill>
                      <a:schemeClr val="tx1"/>
                    </a:solidFill>
                  </a:rPr>
                  <a:t> </a:t>
                </a:r>
                <a:r>
                  <a:rPr lang="en-US" spc="-10" dirty="0">
                    <a:solidFill>
                      <a:schemeClr val="tx1"/>
                    </a:solidFill>
                  </a:rPr>
                  <a:t>anti</a:t>
                </a:r>
                <a:r>
                  <a:rPr lang="en-US" spc="-5" dirty="0">
                    <a:solidFill>
                      <a:schemeClr val="tx1"/>
                    </a:solidFill>
                  </a:rPr>
                  <a:t>derivative</a:t>
                </a:r>
                <a:r>
                  <a:rPr lang="en-US" spc="-55" dirty="0">
                    <a:solidFill>
                      <a:schemeClr val="tx1"/>
                    </a:solidFill>
                  </a:rPr>
                  <a:t> </a:t>
                </a:r>
                <a:r>
                  <a:rPr lang="en-US" spc="-10" dirty="0">
                    <a:solidFill>
                      <a:schemeClr val="tx1"/>
                    </a:solidFill>
                  </a:rPr>
                  <a:t>o</a:t>
                </a:r>
                <a:r>
                  <a:rPr lang="en-US" spc="-5" dirty="0">
                    <a:solidFill>
                      <a:schemeClr val="tx1"/>
                    </a:solidFill>
                  </a:rPr>
                  <a:t>f </a:t>
                </a:r>
                <a:r>
                  <a:rPr lang="en-US" i="1" spc="-5" dirty="0">
                    <a:solidFill>
                      <a:schemeClr val="tx1"/>
                    </a:solidFill>
                  </a:rPr>
                  <a:t>y</a:t>
                </a:r>
                <a:r>
                  <a:rPr lang="en-US" i="1" spc="75" dirty="0">
                    <a:solidFill>
                      <a:schemeClr val="tx1"/>
                    </a:solidFill>
                  </a:rPr>
                  <a:t> </a:t>
                </a:r>
                <a:r>
                  <a:rPr lang="en-US" spc="-25" dirty="0">
                    <a:solidFill>
                      <a:schemeClr val="tx1"/>
                    </a:solidFill>
                  </a:rPr>
                  <a:t>= </a:t>
                </a:r>
                <a14:m>
                  <m:oMath xmlns:m="http://schemas.openxmlformats.org/officeDocument/2006/math">
                    <m:f>
                      <m:fPr>
                        <m:ctrlPr>
                          <a:rPr lang="en-US" i="1" spc="-25" smtClean="0">
                            <a:solidFill>
                              <a:schemeClr val="tx1"/>
                            </a:solidFill>
                            <a:latin typeface="Cambria Math" panose="02040503050406030204" pitchFamily="18" charset="0"/>
                          </a:rPr>
                        </m:ctrlPr>
                      </m:fPr>
                      <m:num>
                        <m:r>
                          <a:rPr lang="en-US" b="0" i="1" spc="-25" smtClean="0">
                            <a:solidFill>
                              <a:schemeClr val="tx1"/>
                            </a:solidFill>
                            <a:latin typeface="Cambria Math" panose="02040503050406030204" pitchFamily="18" charset="0"/>
                          </a:rPr>
                          <m:t>1</m:t>
                        </m:r>
                      </m:num>
                      <m:den>
                        <m:r>
                          <a:rPr lang="en-US" b="0" i="1" spc="-25" smtClean="0">
                            <a:solidFill>
                              <a:schemeClr val="tx1"/>
                            </a:solidFill>
                            <a:latin typeface="Cambria Math" panose="02040503050406030204" pitchFamily="18" charset="0"/>
                          </a:rPr>
                          <m:t>𝑥</m:t>
                        </m:r>
                      </m:den>
                    </m:f>
                    <m:r>
                      <a:rPr lang="en-US" b="0" i="1" spc="-25" smtClean="0">
                        <a:solidFill>
                          <a:schemeClr val="tx1"/>
                        </a:solidFill>
                        <a:latin typeface="Cambria Math" panose="02040503050406030204" pitchFamily="18" charset="0"/>
                      </a:rPr>
                      <m:t> </m:t>
                    </m:r>
                  </m:oMath>
                </a14:m>
                <a:r>
                  <a:rPr lang="en-US" spc="-5" dirty="0">
                    <a:solidFill>
                      <a:schemeClr val="tx1"/>
                    </a:solidFill>
                  </a:rPr>
                  <a:t>on</a:t>
                </a:r>
                <a:r>
                  <a:rPr lang="en-US" spc="-55" dirty="0">
                    <a:solidFill>
                      <a:schemeClr val="tx1"/>
                    </a:solidFill>
                  </a:rPr>
                  <a:t> </a:t>
                </a:r>
                <a:r>
                  <a:rPr lang="en-US" spc="-5" dirty="0">
                    <a:solidFill>
                      <a:schemeClr val="tx1"/>
                    </a:solidFill>
                  </a:rPr>
                  <a:t>its</a:t>
                </a:r>
                <a:r>
                  <a:rPr lang="en-US" spc="-55" dirty="0">
                    <a:solidFill>
                      <a:schemeClr val="tx1"/>
                    </a:solidFill>
                  </a:rPr>
                  <a:t> </a:t>
                </a:r>
                <a:r>
                  <a:rPr lang="en-US" spc="-5" dirty="0">
                    <a:solidFill>
                      <a:schemeClr val="tx1"/>
                    </a:solidFill>
                  </a:rPr>
                  <a:t>full</a:t>
                </a:r>
                <a:r>
                  <a:rPr lang="en-US" spc="-55" dirty="0">
                    <a:solidFill>
                      <a:schemeClr val="tx1"/>
                    </a:solidFill>
                  </a:rPr>
                  <a:t> </a:t>
                </a:r>
                <a:r>
                  <a:rPr lang="en-US" spc="-5" dirty="0">
                    <a:solidFill>
                      <a:schemeClr val="tx1"/>
                    </a:solidFill>
                  </a:rPr>
                  <a:t>domain,</a:t>
                </a:r>
                <a:r>
                  <a:rPr lang="en-US" spc="-55" dirty="0">
                    <a:solidFill>
                      <a:schemeClr val="tx1"/>
                    </a:solidFill>
                  </a:rPr>
                  <a:t> </a:t>
                </a:r>
                <a:r>
                  <a:rPr lang="en-US" spc="-5" dirty="0">
                    <a:solidFill>
                      <a:schemeClr val="tx1"/>
                    </a:solidFill>
                  </a:rPr>
                  <a:t>namely</a:t>
                </a:r>
                <a:r>
                  <a:rPr lang="en-US" spc="-55" dirty="0">
                    <a:solidFill>
                      <a:schemeClr val="tx1"/>
                    </a:solidFill>
                  </a:rPr>
                  <a:t> </a:t>
                </a:r>
                <a:r>
                  <a:rPr lang="en-US" spc="-10" dirty="0">
                    <a:solidFill>
                      <a:schemeClr val="tx1"/>
                    </a:solidFill>
                  </a:rPr>
                  <a:t>o</a:t>
                </a:r>
                <a:r>
                  <a:rPr lang="en-US" spc="-5" dirty="0">
                    <a:solidFill>
                      <a:schemeClr val="tx1"/>
                    </a:solidFill>
                  </a:rPr>
                  <a:t>n</a:t>
                </a:r>
                <a:r>
                  <a:rPr lang="en-US" spc="-60" dirty="0">
                    <a:solidFill>
                      <a:schemeClr val="tx1"/>
                    </a:solidFill>
                  </a:rPr>
                  <a:t> </a:t>
                </a:r>
                <a:r>
                  <a:rPr lang="en-US" spc="65" dirty="0">
                    <a:solidFill>
                      <a:schemeClr val="tx1"/>
                    </a:solidFill>
                  </a:rPr>
                  <a:t>{</a:t>
                </a:r>
                <a:r>
                  <a:rPr lang="en-US" i="1" spc="-5" dirty="0">
                    <a:solidFill>
                      <a:schemeClr val="tx1"/>
                    </a:solidFill>
                  </a:rPr>
                  <a:t>x</a:t>
                </a:r>
                <a:r>
                  <a:rPr lang="en-US" i="1" spc="114" dirty="0">
                    <a:solidFill>
                      <a:schemeClr val="tx1"/>
                    </a:solidFill>
                  </a:rPr>
                  <a:t> </a:t>
                </a:r>
                <a:r>
                  <a:rPr lang="en-US" spc="-5" dirty="0">
                    <a:solidFill>
                      <a:schemeClr val="tx1"/>
                    </a:solidFill>
                  </a:rPr>
                  <a:t>:</a:t>
                </a:r>
                <a:r>
                  <a:rPr lang="en-US" spc="50" dirty="0">
                    <a:solidFill>
                      <a:schemeClr val="tx1"/>
                    </a:solidFill>
                  </a:rPr>
                  <a:t> </a:t>
                </a:r>
                <a:r>
                  <a:rPr lang="en-US" i="1" spc="-5" dirty="0">
                    <a:solidFill>
                      <a:schemeClr val="tx1"/>
                    </a:solidFill>
                  </a:rPr>
                  <a:t>x</a:t>
                </a:r>
                <a:r>
                  <a:rPr lang="en-US" i="1" spc="114" dirty="0">
                    <a:solidFill>
                      <a:schemeClr val="tx1"/>
                    </a:solidFill>
                  </a:rPr>
                  <a:t> </a:t>
                </a:r>
                <a:r>
                  <a:rPr lang="en-US" spc="-805" dirty="0">
                    <a:solidFill>
                      <a:schemeClr val="tx1"/>
                    </a:solidFill>
                    <a:latin typeface="Cambria Math" panose="02040503050406030204" pitchFamily="18" charset="0"/>
                    <a:ea typeface="Cambria Math" panose="02040503050406030204" pitchFamily="18" charset="0"/>
                  </a:rPr>
                  <a:t>≠</a:t>
                </a:r>
                <a:r>
                  <a:rPr lang="en-US" dirty="0"/>
                  <a:t>  </a:t>
                </a:r>
                <a:r>
                  <a:rPr lang="en-US" spc="-10" dirty="0">
                    <a:solidFill>
                      <a:schemeClr val="tx1"/>
                    </a:solidFill>
                  </a:rPr>
                  <a:t>0</a:t>
                </a:r>
                <a:r>
                  <a:rPr lang="en-US" spc="40" dirty="0">
                    <a:solidFill>
                      <a:schemeClr val="tx1"/>
                    </a:solidFill>
                  </a:rPr>
                  <a:t>}</a:t>
                </a:r>
                <a:r>
                  <a:rPr lang="en-US" spc="-5" dirty="0">
                    <a:solidFill>
                      <a:schemeClr val="tx1"/>
                    </a:solidFill>
                  </a:rPr>
                  <a:t>.</a:t>
                </a:r>
                <a:r>
                  <a:rPr lang="en-US" spc="-55" dirty="0">
                    <a:solidFill>
                      <a:schemeClr val="tx1"/>
                    </a:solidFill>
                  </a:rPr>
                  <a:t> </a:t>
                </a:r>
                <a:r>
                  <a:rPr lang="en-US" spc="-15" dirty="0">
                    <a:solidFill>
                      <a:schemeClr val="tx1"/>
                    </a:solidFill>
                  </a:rPr>
                  <a:t>T</a:t>
                </a:r>
                <a:r>
                  <a:rPr lang="en-US" spc="-5" dirty="0">
                    <a:solidFill>
                      <a:schemeClr val="tx1"/>
                    </a:solidFill>
                  </a:rPr>
                  <a:t>o</a:t>
                </a:r>
                <a:r>
                  <a:rPr lang="en-US" spc="-55" dirty="0">
                    <a:solidFill>
                      <a:schemeClr val="tx1"/>
                    </a:solidFill>
                  </a:rPr>
                  <a:t> </a:t>
                </a:r>
                <a:r>
                  <a:rPr lang="en-US" spc="-10" dirty="0">
                    <a:solidFill>
                      <a:schemeClr val="tx1"/>
                    </a:solidFill>
                  </a:rPr>
                  <a:t>achiev</a:t>
                </a:r>
                <a:r>
                  <a:rPr lang="en-US" spc="-5" dirty="0">
                    <a:solidFill>
                      <a:schemeClr val="tx1"/>
                    </a:solidFill>
                  </a:rPr>
                  <a:t>e</a:t>
                </a:r>
                <a:r>
                  <a:rPr lang="en-US" spc="-55" dirty="0">
                    <a:solidFill>
                      <a:schemeClr val="tx1"/>
                    </a:solidFill>
                  </a:rPr>
                  <a:t> </a:t>
                </a:r>
                <a:r>
                  <a:rPr lang="en-US" spc="-10" dirty="0">
                    <a:solidFill>
                      <a:schemeClr val="tx1"/>
                    </a:solidFill>
                  </a:rPr>
                  <a:t>thi</a:t>
                </a:r>
                <a:r>
                  <a:rPr lang="en-US" spc="-5" dirty="0">
                    <a:solidFill>
                      <a:schemeClr val="tx1"/>
                    </a:solidFill>
                  </a:rPr>
                  <a:t>s,</a:t>
                </a:r>
                <a:r>
                  <a:rPr lang="en-US" spc="-55" dirty="0">
                    <a:solidFill>
                      <a:schemeClr val="tx1"/>
                    </a:solidFill>
                  </a:rPr>
                  <a:t> </a:t>
                </a:r>
                <a:r>
                  <a:rPr lang="en-US" spc="-15" dirty="0">
                    <a:solidFill>
                      <a:schemeClr val="tx1"/>
                    </a:solidFill>
                  </a:rPr>
                  <a:t>w</a:t>
                </a:r>
                <a:r>
                  <a:rPr lang="en-US" spc="-5" dirty="0">
                    <a:solidFill>
                      <a:schemeClr val="tx1"/>
                    </a:solidFill>
                  </a:rPr>
                  <a:t>e</a:t>
                </a:r>
                <a:r>
                  <a:rPr lang="en-US" spc="-55" dirty="0">
                    <a:solidFill>
                      <a:schemeClr val="tx1"/>
                    </a:solidFill>
                  </a:rPr>
                  <a:t> </a:t>
                </a:r>
                <a:r>
                  <a:rPr lang="en-US" spc="-10" dirty="0">
                    <a:solidFill>
                      <a:schemeClr val="tx1"/>
                    </a:solidFill>
                  </a:rPr>
                  <a:t>exten</a:t>
                </a:r>
                <a:r>
                  <a:rPr lang="en-US" spc="-5" dirty="0">
                    <a:solidFill>
                      <a:schemeClr val="tx1"/>
                    </a:solidFill>
                  </a:rPr>
                  <a:t>d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t</a:t>
                </a:r>
                <a:r>
                  <a:rPr lang="en-US" spc="-5" dirty="0">
                    <a:solidFill>
                      <a:schemeClr val="tx1"/>
                    </a:solidFill>
                  </a:rPr>
                  <a:t>o</a:t>
                </a:r>
                <a:r>
                  <a:rPr lang="en-US" spc="15" dirty="0">
                    <a:solidFill>
                      <a:schemeClr val="tx1"/>
                    </a:solidFill>
                  </a:rPr>
                  <a:t> </a:t>
                </a:r>
                <a:r>
                  <a:rPr lang="en-US" spc="-10" dirty="0">
                    <a:solidFill>
                      <a:schemeClr val="tx1"/>
                    </a:solidFill>
                  </a:rPr>
                  <a:t>a</a:t>
                </a:r>
                <a:r>
                  <a:rPr lang="en-US" spc="-5" dirty="0">
                    <a:solidFill>
                      <a:schemeClr val="tx1"/>
                    </a:solidFill>
                  </a:rPr>
                  <a:t>n</a:t>
                </a:r>
                <a:r>
                  <a:rPr lang="en-US" spc="15" dirty="0">
                    <a:solidFill>
                      <a:schemeClr val="tx1"/>
                    </a:solidFill>
                  </a:rPr>
                  <a:t> </a:t>
                </a:r>
                <a:r>
                  <a:rPr lang="en-US" spc="-10" dirty="0">
                    <a:solidFill>
                      <a:schemeClr val="tx1"/>
                    </a:solidFill>
                  </a:rPr>
                  <a:t>eve</a:t>
                </a:r>
                <a:r>
                  <a:rPr lang="en-US" spc="-5" dirty="0">
                    <a:solidFill>
                      <a:schemeClr val="tx1"/>
                    </a:solidFill>
                  </a:rPr>
                  <a:t>n</a:t>
                </a:r>
                <a:r>
                  <a:rPr lang="en-US" spc="15" dirty="0">
                    <a:solidFill>
                      <a:schemeClr val="tx1"/>
                    </a:solidFill>
                  </a:rPr>
                  <a:t> </a:t>
                </a:r>
                <a:r>
                  <a:rPr lang="en-US" spc="-10" dirty="0">
                    <a:solidFill>
                      <a:schemeClr val="tx1"/>
                    </a:solidFill>
                  </a:rPr>
                  <a:t>functio</a:t>
                </a:r>
                <a:r>
                  <a:rPr lang="en-US" spc="-5" dirty="0">
                    <a:solidFill>
                      <a:schemeClr val="tx1"/>
                    </a:solidFill>
                  </a:rPr>
                  <a:t>n</a:t>
                </a:r>
                <a:r>
                  <a:rPr lang="en-US" spc="15" dirty="0">
                    <a:solidFill>
                      <a:schemeClr val="tx1"/>
                    </a:solidFill>
                  </a:rPr>
                  <a:t> </a:t>
                </a:r>
                <a:r>
                  <a:rPr lang="en-US" spc="-10" dirty="0">
                    <a:solidFill>
                      <a:schemeClr val="tx1"/>
                    </a:solidFill>
                  </a:rPr>
                  <a:t>b</a:t>
                </a:r>
                <a:r>
                  <a:rPr lang="en-US" spc="-5" dirty="0">
                    <a:solidFill>
                      <a:schemeClr val="tx1"/>
                    </a:solidFill>
                  </a:rPr>
                  <a:t>y</a:t>
                </a:r>
                <a:r>
                  <a:rPr lang="en-US" spc="15" dirty="0">
                    <a:solidFill>
                      <a:schemeClr val="tx1"/>
                    </a:solidFill>
                  </a:rPr>
                  <a:t> </a:t>
                </a:r>
                <a:r>
                  <a:rPr lang="en-US" spc="-5" dirty="0">
                    <a:solidFill>
                      <a:schemeClr val="tx1"/>
                    </a:solidFill>
                  </a:rPr>
                  <a:t>s</a:t>
                </a:r>
                <a:r>
                  <a:rPr lang="en-US" spc="-10" dirty="0">
                    <a:solidFill>
                      <a:schemeClr val="tx1"/>
                    </a:solidFill>
                  </a:rPr>
                  <a:t>ettin</a:t>
                </a:r>
                <a:r>
                  <a:rPr lang="en-US" spc="-5" dirty="0">
                    <a:solidFill>
                      <a:schemeClr val="tx1"/>
                    </a:solidFill>
                  </a:rPr>
                  <a:t>g</a:t>
                </a:r>
                <a:r>
                  <a:rPr lang="en-US" spc="85"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func>
                      <m:funcPr>
                        <m:ctrlPr>
                          <a:rPr lang="en-US" i="1" spc="-40" smtClean="0">
                            <a:solidFill>
                              <a:schemeClr val="tx1"/>
                            </a:solidFill>
                            <a:latin typeface="Cambria Math" panose="02040503050406030204" pitchFamily="18" charset="0"/>
                          </a:rPr>
                        </m:ctrlPr>
                      </m:funcPr>
                      <m:fName>
                        <m:r>
                          <m:rPr>
                            <m:sty m:val="p"/>
                          </m:rPr>
                          <a:rPr lang="en-US" i="0" spc="-40" smtClean="0">
                            <a:solidFill>
                              <a:schemeClr val="tx1"/>
                            </a:solidFill>
                            <a:latin typeface="Cambria Math" panose="02040503050406030204" pitchFamily="18" charset="0"/>
                          </a:rPr>
                          <m:t>ln</m:t>
                        </m:r>
                      </m:fName>
                      <m:e>
                        <m:r>
                          <a:rPr lang="en-US" b="0" i="1" spc="-40" smtClean="0">
                            <a:solidFill>
                              <a:schemeClr val="tx1"/>
                            </a:solidFill>
                            <a:latin typeface="Cambria Math" panose="02040503050406030204" pitchFamily="18" charset="0"/>
                          </a:rPr>
                          <m:t>|</m:t>
                        </m:r>
                        <m:r>
                          <a:rPr lang="en-US" b="0" i="1" spc="-40" smtClean="0">
                            <a:solidFill>
                              <a:schemeClr val="tx1"/>
                            </a:solidFill>
                            <a:latin typeface="Cambria Math" panose="02040503050406030204" pitchFamily="18" charset="0"/>
                          </a:rPr>
                          <m:t>𝑥</m:t>
                        </m:r>
                        <m:r>
                          <a:rPr lang="en-US" b="0" i="1" spc="-40" smtClean="0">
                            <a:solidFill>
                              <a:schemeClr val="tx1"/>
                            </a:solidFill>
                            <a:latin typeface="Cambria Math" panose="02040503050406030204" pitchFamily="18" charset="0"/>
                          </a:rPr>
                          <m:t>|</m:t>
                        </m:r>
                      </m:e>
                    </m:func>
                  </m:oMath>
                </a14:m>
                <a:r>
                  <a:rPr lang="en-US" spc="-50" dirty="0">
                    <a:solidFill>
                      <a:schemeClr val="tx1"/>
                    </a:solidFill>
                  </a:rPr>
                  <a:t> </a:t>
                </a:r>
                <a:r>
                  <a:rPr lang="en-US" spc="-5" dirty="0">
                    <a:solidFill>
                      <a:schemeClr val="tx1"/>
                    </a:solidFill>
                  </a:rPr>
                  <a:t>(Figure</a:t>
                </a:r>
                <a:r>
                  <a:rPr lang="en-US" spc="15" dirty="0">
                    <a:solidFill>
                      <a:schemeClr val="tx1"/>
                    </a:solidFill>
                  </a:rPr>
                  <a:t> </a:t>
                </a:r>
                <a:r>
                  <a:rPr lang="en-US" spc="-10" dirty="0">
                    <a:solidFill>
                      <a:schemeClr val="tx1"/>
                    </a:solidFill>
                  </a:rPr>
                  <a:t>2</a:t>
                </a:r>
                <a:r>
                  <a:rPr lang="en-US" spc="-5" dirty="0">
                    <a:solidFill>
                      <a:schemeClr val="tx1"/>
                    </a:solidFill>
                  </a:rPr>
                  <a:t>).</a:t>
                </a:r>
                <a:r>
                  <a:rPr lang="en-US" spc="15"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a:t>
                </a:r>
                <a:r>
                  <a:rPr lang="en-US" spc="-10" dirty="0">
                    <a:solidFill>
                      <a:schemeClr val="tx1"/>
                    </a:solidFill>
                  </a:rPr>
                  <a:t>Chai</a:t>
                </a:r>
                <a:r>
                  <a:rPr lang="en-US" spc="-5" dirty="0">
                    <a:solidFill>
                      <a:schemeClr val="tx1"/>
                    </a:solidFill>
                  </a:rPr>
                  <a:t>n</a:t>
                </a:r>
              </a:p>
              <a:p>
                <a:pPr marL="36900" indent="0">
                  <a:lnSpc>
                    <a:spcPct val="100000"/>
                  </a:lnSpc>
                  <a:buNone/>
                </a:pPr>
                <a:r>
                  <a:rPr lang="en-US" spc="-10" dirty="0">
                    <a:solidFill>
                      <a:schemeClr val="tx1"/>
                    </a:solidFill>
                  </a:rPr>
                  <a:t>Rule</a:t>
                </a:r>
                <a:r>
                  <a:rPr lang="en-US" spc="-5" dirty="0">
                    <a:solidFill>
                      <a:schemeClr val="tx1"/>
                    </a:solidFill>
                  </a:rPr>
                  <a:t>,</a:t>
                </a:r>
                <a:r>
                  <a:rPr lang="en-US" spc="70" dirty="0">
                    <a:solidFill>
                      <a:schemeClr val="tx1"/>
                    </a:solidFill>
                  </a:rPr>
                  <a:t> </a:t>
                </a:r>
                <a:r>
                  <a:rPr lang="en-US" i="1" spc="-10" dirty="0">
                    <a:solidFill>
                      <a:schemeClr val="tx1"/>
                    </a:solidFill>
                  </a:rPr>
                  <a:t>F</a:t>
                </a:r>
                <a14:m>
                  <m:oMath xmlns:m="http://schemas.openxmlformats.org/officeDocument/2006/math">
                    <m:r>
                      <a:rPr lang="en-US" i="1">
                        <a:latin typeface="Cambria Math" panose="02040503050406030204" pitchFamily="18" charset="0"/>
                      </a:rPr>
                      <m:t>′</m:t>
                    </m:r>
                  </m:oMath>
                </a14:m>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20" dirty="0">
                    <a:solidFill>
                      <a:schemeClr val="tx1"/>
                    </a:solidFill>
                  </a:rPr>
                  <a:t>−</a:t>
                </a:r>
                <a:r>
                  <a:rPr lang="en-US" i="1" spc="-10" dirty="0">
                    <a:solidFill>
                      <a:schemeClr val="tx1"/>
                    </a:solidFill>
                  </a:rPr>
                  <a:t>F</a:t>
                </a:r>
                <a14:m>
                  <m:oMath xmlns:m="http://schemas.openxmlformats.org/officeDocument/2006/math">
                    <m:r>
                      <a:rPr lang="en-US" i="1">
                        <a:latin typeface="Cambria Math" panose="02040503050406030204" pitchFamily="18" charset="0"/>
                      </a:rPr>
                      <m:t>′</m:t>
                    </m:r>
                  </m:oMath>
                </a14:m>
                <a:r>
                  <a:rPr lang="en-US" spc="-5" dirty="0">
                    <a:solidFill>
                      <a:schemeClr val="tx1"/>
                    </a:solidFill>
                  </a:rPr>
                  <a:t>(</a:t>
                </a:r>
                <a:r>
                  <a:rPr lang="en-US" spc="-160" dirty="0">
                    <a:solidFill>
                      <a:schemeClr val="tx1"/>
                    </a:solidFill>
                  </a:rPr>
                  <a:t>−</a:t>
                </a:r>
                <a:r>
                  <a:rPr lang="en-US" i="1" spc="-5" dirty="0">
                    <a:solidFill>
                      <a:schemeClr val="tx1"/>
                    </a:solidFill>
                  </a:rPr>
                  <a:t>x</a:t>
                </a:r>
                <a:r>
                  <a:rPr lang="en-US" spc="-5" dirty="0">
                    <a:solidFill>
                      <a:schemeClr val="tx1"/>
                    </a:solidFill>
                  </a:rPr>
                  <a:t>) since </a:t>
                </a:r>
                <a:r>
                  <a:rPr lang="en-US" i="1" spc="-10" dirty="0"/>
                  <a:t>F</a:t>
                </a:r>
                <a:r>
                  <a:rPr lang="en-US" spc="20" dirty="0"/>
                  <a:t>(</a:t>
                </a:r>
                <a:r>
                  <a:rPr lang="en-US" i="1" spc="-5" dirty="0"/>
                  <a:t>x</a:t>
                </a:r>
                <a:r>
                  <a:rPr lang="en-US" spc="-5" dirty="0"/>
                  <a:t>)</a:t>
                </a:r>
                <a:r>
                  <a:rPr lang="en-US" spc="25" dirty="0"/>
                  <a:t> </a:t>
                </a:r>
                <a:r>
                  <a:rPr lang="en-US" spc="-25" dirty="0"/>
                  <a:t>=</a:t>
                </a:r>
                <a:r>
                  <a:rPr lang="en-US" spc="-40" dirty="0"/>
                  <a:t> </a:t>
                </a:r>
                <a:r>
                  <a:rPr lang="en-US" i="1" spc="-10" dirty="0"/>
                  <a:t>F</a:t>
                </a:r>
                <a:r>
                  <a:rPr lang="en-US" spc="-5" dirty="0"/>
                  <a:t>(</a:t>
                </a:r>
                <a:r>
                  <a:rPr lang="en-US" spc="-160" dirty="0"/>
                  <a:t>−</a:t>
                </a:r>
                <a:r>
                  <a:rPr lang="en-US" i="1" spc="-5" dirty="0"/>
                  <a:t>x</a:t>
                </a:r>
                <a:r>
                  <a:rPr lang="en-US" spc="-5" dirty="0"/>
                  <a:t>). </a:t>
                </a:r>
                <a:r>
                  <a:rPr lang="en-US" spc="-15" dirty="0">
                    <a:solidFill>
                      <a:schemeClr val="tx1"/>
                    </a:solidFill>
                  </a:rPr>
                  <a:t>Fo</a:t>
                </a:r>
                <a:r>
                  <a:rPr lang="en-US" spc="-5" dirty="0">
                    <a:solidFill>
                      <a:schemeClr val="tx1"/>
                    </a:solidFill>
                  </a:rPr>
                  <a:t>r</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0</a:t>
                </a:r>
                <a:r>
                  <a:rPr lang="en-US" spc="-5" dirty="0">
                    <a:solidFill>
                      <a:schemeClr val="tx1"/>
                    </a:solidFill>
                  </a:rPr>
                  <a:t>, </a:t>
                </a:r>
                <a:r>
                  <a:rPr lang="en-US" spc="-15" dirty="0">
                    <a:solidFill>
                      <a:schemeClr val="tx1"/>
                    </a:solidFill>
                  </a:rPr>
                  <a:t>w</a:t>
                </a:r>
                <a:r>
                  <a:rPr lang="en-US" spc="-5" dirty="0">
                    <a:solidFill>
                      <a:schemeClr val="tx1"/>
                    </a:solidFill>
                  </a:rPr>
                  <a:t>e </a:t>
                </a:r>
              </a:p>
              <a:p>
                <a:pPr marL="36900" indent="0">
                  <a:lnSpc>
                    <a:spcPct val="100000"/>
                  </a:lnSpc>
                  <a:buNone/>
                </a:pPr>
                <a:r>
                  <a:rPr lang="en-US" spc="-10" dirty="0">
                    <a:solidFill>
                      <a:schemeClr val="tx1"/>
                    </a:solidFill>
                  </a:rPr>
                  <a:t>obtain</a:t>
                </a:r>
                <a14:m>
                  <m:oMath xmlns:m="http://schemas.openxmlformats.org/officeDocument/2006/math">
                    <m:r>
                      <a:rPr lang="en-US" sz="2400" b="0" i="1" smtClean="0">
                        <a:latin typeface="Cambria Math" panose="02040503050406030204" pitchFamily="18" charset="0"/>
                        <a:cs typeface="Times New Roman"/>
                      </a:rPr>
                      <m:t> </m:t>
                    </m:r>
                    <m:f>
                      <m:fPr>
                        <m:ctrlPr>
                          <a:rPr lang="en-US" sz="240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𝑑</m:t>
                        </m:r>
                      </m:num>
                      <m:den>
                        <m:r>
                          <a:rPr lang="en-US" sz="2400" b="0" i="1" smtClean="0">
                            <a:latin typeface="Cambria Math" panose="02040503050406030204" pitchFamily="18" charset="0"/>
                            <a:cs typeface="Times New Roman"/>
                          </a:rPr>
                          <m:t>𝑑𝑥</m:t>
                        </m:r>
                      </m:den>
                    </m:f>
                    <m:func>
                      <m:funcPr>
                        <m:ctrlPr>
                          <a:rPr lang="en-US" sz="2400" i="1" smtClean="0">
                            <a:latin typeface="Cambria Math" panose="02040503050406030204" pitchFamily="18" charset="0"/>
                            <a:cs typeface="Times New Roman"/>
                          </a:rPr>
                        </m:ctrlPr>
                      </m:funcPr>
                      <m:fName>
                        <m:r>
                          <m:rPr>
                            <m:sty m:val="p"/>
                          </m:rPr>
                          <a:rPr lang="en-US" sz="2400" i="0" smtClean="0">
                            <a:latin typeface="Cambria Math" panose="02040503050406030204" pitchFamily="18" charset="0"/>
                            <a:cs typeface="Times New Roman"/>
                          </a:rPr>
                          <m:t>ln</m:t>
                        </m:r>
                      </m:fName>
                      <m:e>
                        <m:d>
                          <m:dPr>
                            <m:begChr m:val="|"/>
                            <m:endChr m:val="|"/>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cs typeface="Times New Roman"/>
                              </a:rPr>
                              <m:t>𝑥</m:t>
                            </m:r>
                          </m:e>
                        </m:d>
                      </m:e>
                    </m:func>
                    <m:r>
                      <a:rPr lang="en-US" sz="2400" b="0" i="1" smtClean="0">
                        <a:latin typeface="Cambria Math" panose="02040503050406030204" pitchFamily="18" charset="0"/>
                        <a:cs typeface="Times New Roman"/>
                      </a:rPr>
                      <m:t>=</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𝐹</m:t>
                        </m:r>
                      </m:e>
                      <m:sup>
                        <m:r>
                          <a:rPr lang="en-US" sz="2400" b="0" i="1" smtClean="0">
                            <a:latin typeface="Cambria Math" panose="02040503050406030204" pitchFamily="18" charset="0"/>
                            <a:cs typeface="Times New Roman"/>
                          </a:rPr>
                          <m:t>′</m:t>
                        </m:r>
                      </m:sup>
                    </m:sSup>
                    <m:d>
                      <m:dPr>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cs typeface="Times New Roman"/>
                          </a:rPr>
                          <m:t>𝑥</m:t>
                        </m:r>
                      </m:e>
                    </m:d>
                    <m:r>
                      <a:rPr lang="en-US" sz="2400" b="0" i="1" smtClean="0">
                        <a:latin typeface="Cambria Math" panose="02040503050406030204" pitchFamily="18" charset="0"/>
                        <a:cs typeface="Times New Roman"/>
                      </a:rPr>
                      <m:t>=−</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𝐹</m:t>
                        </m:r>
                      </m:e>
                      <m:sup>
                        <m:r>
                          <a:rPr lang="en-US" sz="2400" b="0" i="1" smtClean="0">
                            <a:latin typeface="Cambria Math" panose="02040503050406030204" pitchFamily="18" charset="0"/>
                            <a:cs typeface="Times New Roman"/>
                          </a:rPr>
                          <m:t>′</m:t>
                        </m:r>
                      </m:sup>
                    </m:sSup>
                    <m:d>
                      <m:dPr>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𝑥</m:t>
                        </m:r>
                      </m:e>
                    </m:d>
                    <m:r>
                      <a:rPr lang="en-US" sz="2400" b="0" i="1" smtClean="0">
                        <a:latin typeface="Cambria Math" panose="02040503050406030204" pitchFamily="18" charset="0"/>
                        <a:cs typeface="Times New Roman"/>
                      </a:rPr>
                      <m:t>=−</m:t>
                    </m:r>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𝑥</m:t>
                        </m:r>
                      </m:den>
                    </m:f>
                    <m:r>
                      <a:rPr lang="en-US" sz="2400" b="0" i="1" smtClean="0">
                        <a:latin typeface="Cambria Math" panose="02040503050406030204" pitchFamily="18" charset="0"/>
                        <a:cs typeface="Times New Roman"/>
                      </a:rPr>
                      <m:t>=</m:t>
                    </m:r>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b="0" i="1" smtClean="0">
                            <a:latin typeface="Cambria Math" panose="02040503050406030204" pitchFamily="18" charset="0"/>
                            <a:cs typeface="Times New Roman"/>
                          </a:rPr>
                          <m:t>𝑥</m:t>
                        </m:r>
                      </m:den>
                    </m:f>
                    <m:r>
                      <a:rPr lang="en-US" sz="2400" b="0" i="0" smtClean="0">
                        <a:latin typeface="Cambria Math" panose="02040503050406030204" pitchFamily="18" charset="0"/>
                        <a:cs typeface="Times New Roman"/>
                      </a:rPr>
                      <m:t>.</m:t>
                    </m:r>
                  </m:oMath>
                </a14:m>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a:stretch>
              </a:blipFill>
            </p:spPr>
            <p:txBody>
              <a:bodyPr/>
              <a:lstStyle/>
              <a:p>
                <a:r>
                  <a:rPr lang="en-US">
                    <a:noFill/>
                  </a:rPr>
                  <a:t> </a:t>
                </a:r>
              </a:p>
            </p:txBody>
          </p:sp>
        </mc:Fallback>
      </mc:AlternateContent>
      <p:pic>
        <p:nvPicPr>
          <p:cNvPr id="5" name="Picture 4" descr="A graph shows the curve y equals ln absolute value of x, consisting of two different pieces. One piece decreases from quadrant 2 to quadrant 3 and the second piece decreases from quadrant 4 to quadrant 1. Both are asymptotic to the negative y axis. Tangent lines are shown on the curve at negative x and x. &#10;The x axis has labels negative x, negative 1, 1, and x. The y axis is labeled at 2. Curve on the left has decreasing slope, passing through (negative 1, 0), and there is a tangent line at negative x with slope negative 1 over x. The curve on the right has positive slope, passing through (1, 0), and there is a tangent line at x with slope 1 over x. ">
            <a:extLst>
              <a:ext uri="{FF2B5EF4-FFF2-40B4-BE49-F238E27FC236}">
                <a16:creationId xmlns:a16="http://schemas.microsoft.com/office/drawing/2014/main" id="{2CCD2934-46C2-4508-A7DE-6F055FCAE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731" y="4004877"/>
            <a:ext cx="3084322" cy="2243522"/>
          </a:xfrm>
          <a:prstGeom prst="rect">
            <a:avLst/>
          </a:prstGeom>
        </p:spPr>
      </p:pic>
    </p:spTree>
    <p:extLst>
      <p:ext uri="{BB962C8B-B14F-4D97-AF65-F5344CB8AC3E}">
        <p14:creationId xmlns:p14="http://schemas.microsoft.com/office/powerpoint/2010/main" val="2455355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(8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95" dirty="0">
                    <a:solidFill>
                      <a:schemeClr val="tx1"/>
                    </a:solidFill>
                  </a:rPr>
                  <a:t>:</a:t>
                </a:r>
                <a:r>
                  <a:rPr lang="en-US" b="1" dirty="0">
                    <a:solidFill>
                      <a:schemeClr val="tx1"/>
                    </a:solidFill>
                  </a:rPr>
                  <a:t> </a:t>
                </a:r>
                <a:r>
                  <a:rPr lang="en-US" b="1" spc="15" dirty="0">
                    <a:solidFill>
                      <a:schemeClr val="tx1"/>
                    </a:solidFill>
                  </a:rPr>
                  <a:t>Antiderivative</a:t>
                </a:r>
                <a:r>
                  <a:rPr lang="en-US" b="1" spc="110" dirty="0">
                    <a:solidFill>
                      <a:schemeClr val="tx1"/>
                    </a:solidFill>
                  </a:rPr>
                  <a:t> </a:t>
                </a:r>
                <a:r>
                  <a:rPr lang="en-US" b="1" spc="-10" dirty="0">
                    <a:solidFill>
                      <a:schemeClr val="tx1"/>
                    </a:solidFill>
                  </a:rPr>
                  <a:t>o</a:t>
                </a:r>
                <a:r>
                  <a:rPr lang="en-US" b="1" dirty="0">
                    <a:solidFill>
                      <a:schemeClr val="tx1"/>
                    </a:solidFill>
                  </a:rPr>
                  <a:t>f</a:t>
                </a:r>
                <a:r>
                  <a:rPr lang="en-US" b="1" spc="105" dirty="0">
                    <a:solidFill>
                      <a:schemeClr val="tx1"/>
                    </a:solidFill>
                  </a:rPr>
                  <a:t> </a:t>
                </a:r>
                <a:r>
                  <a:rPr lang="en-US" b="1" i="1" spc="-30" dirty="0">
                    <a:solidFill>
                      <a:schemeClr val="tx1"/>
                    </a:solidFill>
                  </a:rPr>
                  <a:t>y</a:t>
                </a:r>
                <a:r>
                  <a:rPr lang="en-US" b="1" i="1" dirty="0">
                    <a:solidFill>
                      <a:schemeClr val="tx1"/>
                    </a:solidFill>
                  </a:rPr>
                  <a:t> </a:t>
                </a:r>
                <a:r>
                  <a:rPr lang="en-US" spc="-25" dirty="0">
                    <a:solidFill>
                      <a:schemeClr val="tx1"/>
                    </a:solidFill>
                  </a:rPr>
                  <a:t>=</a:t>
                </a:r>
                <a:r>
                  <a:rPr lang="en-US" spc="80" dirty="0">
                    <a:solidFill>
                      <a:schemeClr val="tx1"/>
                    </a:solidFill>
                  </a:rPr>
                  <a:t> </a:t>
                </a:r>
                <a14:m>
                  <m:oMath xmlns:m="http://schemas.openxmlformats.org/officeDocument/2006/math">
                    <m:f>
                      <m:fPr>
                        <m:ctrlPr>
                          <a:rPr lang="en-US" i="1" spc="80" smtClean="0">
                            <a:solidFill>
                              <a:schemeClr val="tx1"/>
                            </a:solidFill>
                            <a:latin typeface="Cambria Math" panose="02040503050406030204" pitchFamily="18" charset="0"/>
                            <a:cs typeface="Lucida Sans Unicode"/>
                          </a:rPr>
                        </m:ctrlPr>
                      </m:fPr>
                      <m:num>
                        <m:r>
                          <a:rPr lang="en-US" b="0" i="1" spc="80" smtClean="0">
                            <a:solidFill>
                              <a:schemeClr val="tx1"/>
                            </a:solidFill>
                            <a:latin typeface="Cambria Math" panose="02040503050406030204" pitchFamily="18" charset="0"/>
                            <a:cs typeface="Lucida Sans Unicode"/>
                          </a:rPr>
                          <m:t>1</m:t>
                        </m:r>
                      </m:num>
                      <m:den>
                        <m:r>
                          <a:rPr lang="en-US" b="0" i="1" spc="80" smtClean="0">
                            <a:solidFill>
                              <a:schemeClr val="tx1"/>
                            </a:solidFill>
                            <a:latin typeface="Cambria Math" panose="02040503050406030204" pitchFamily="18" charset="0"/>
                            <a:cs typeface="Lucida Sans Unicode"/>
                          </a:rPr>
                          <m:t>𝑥</m:t>
                        </m:r>
                      </m:den>
                    </m:f>
                  </m:oMath>
                </a14:m>
                <a:r>
                  <a:rPr lang="en-US" b="1" i="1" baseline="-38888" dirty="0">
                    <a:solidFill>
                      <a:schemeClr val="tx1"/>
                    </a:solidFill>
                  </a:rPr>
                  <a:t>	</a:t>
                </a:r>
                <a:r>
                  <a:rPr lang="en-US" spc="-15" dirty="0">
                    <a:solidFill>
                      <a:schemeClr val="tx1"/>
                    </a:solidFill>
                  </a:rPr>
                  <a:t>Th</a:t>
                </a:r>
                <a:r>
                  <a:rPr lang="en-US" spc="-5" dirty="0">
                    <a:solidFill>
                      <a:schemeClr val="tx1"/>
                    </a:solidFill>
                  </a:rPr>
                  <a:t>e</a:t>
                </a:r>
                <a:r>
                  <a:rPr lang="en-US" spc="5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spc="120"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func>
                      <m:funcPr>
                        <m:ctrlPr>
                          <a:rPr lang="en-US" i="1" spc="-40" smtClean="0">
                            <a:solidFill>
                              <a:schemeClr val="tx1"/>
                            </a:solidFill>
                            <a:latin typeface="Cambria Math" panose="02040503050406030204" pitchFamily="18" charset="0"/>
                            <a:cs typeface="Lucida Sans Unicode"/>
                          </a:rPr>
                        </m:ctrlPr>
                      </m:funcPr>
                      <m:fName>
                        <m:r>
                          <m:rPr>
                            <m:sty m:val="p"/>
                          </m:rPr>
                          <a:rPr lang="en-US" i="0" spc="-40" smtClean="0">
                            <a:solidFill>
                              <a:schemeClr val="tx1"/>
                            </a:solidFill>
                            <a:latin typeface="Cambria Math" panose="02040503050406030204" pitchFamily="18" charset="0"/>
                            <a:cs typeface="Lucida Sans Unicode"/>
                          </a:rPr>
                          <m:t>ln</m:t>
                        </m:r>
                      </m:fName>
                      <m:e>
                        <m:r>
                          <a:rPr lang="en-US" b="0" i="1" spc="-40" smtClean="0">
                            <a:solidFill>
                              <a:schemeClr val="tx1"/>
                            </a:solidFill>
                            <a:latin typeface="Cambria Math" panose="02040503050406030204" pitchFamily="18" charset="0"/>
                            <a:cs typeface="Lucida Sans Unicode"/>
                          </a:rPr>
                          <m:t>|</m:t>
                        </m:r>
                        <m:r>
                          <a:rPr lang="en-US" b="0" i="1" spc="-40" smtClean="0">
                            <a:solidFill>
                              <a:schemeClr val="tx1"/>
                            </a:solidFill>
                            <a:latin typeface="Cambria Math" panose="02040503050406030204" pitchFamily="18" charset="0"/>
                            <a:cs typeface="Lucida Sans Unicode"/>
                          </a:rPr>
                          <m:t>𝑥</m:t>
                        </m:r>
                        <m:r>
                          <a:rPr lang="en-US" b="0" i="1" spc="-40" smtClean="0">
                            <a:solidFill>
                              <a:schemeClr val="tx1"/>
                            </a:solidFill>
                            <a:latin typeface="Cambria Math" panose="02040503050406030204" pitchFamily="18" charset="0"/>
                            <a:cs typeface="Lucida Sans Unicode"/>
                          </a:rPr>
                          <m:t>|</m:t>
                        </m:r>
                      </m:e>
                    </m:func>
                  </m:oMath>
                </a14:m>
                <a:r>
                  <a:rPr lang="en-US" spc="-5" dirty="0">
                    <a:solidFill>
                      <a:schemeClr val="tx1"/>
                    </a:solidFill>
                  </a:rPr>
                  <a:t> is</a:t>
                </a:r>
                <a:r>
                  <a:rPr lang="en-US" spc="50" dirty="0">
                    <a:solidFill>
                      <a:schemeClr val="tx1"/>
                    </a:solidFill>
                  </a:rPr>
                  <a:t> </a:t>
                </a:r>
                <a:r>
                  <a:rPr lang="en-US" spc="-5" dirty="0">
                    <a:solidFill>
                      <a:schemeClr val="tx1"/>
                    </a:solidFill>
                  </a:rPr>
                  <a:t>an</a:t>
                </a:r>
                <a:r>
                  <a:rPr lang="en-US" spc="50" dirty="0">
                    <a:solidFill>
                      <a:schemeClr val="tx1"/>
                    </a:solidFill>
                  </a:rPr>
                  <a:t> </a:t>
                </a:r>
                <a:r>
                  <a:rPr lang="en-US" spc="-5" dirty="0">
                    <a:solidFill>
                      <a:schemeClr val="tx1"/>
                    </a:solidFill>
                  </a:rPr>
                  <a:t>antiderivative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80" dirty="0">
                    <a:solidFill>
                      <a:schemeClr val="tx1"/>
                    </a:solidFill>
                  </a:rPr>
                  <a:t> </a:t>
                </a:r>
                <a14:m>
                  <m:oMath xmlns:m="http://schemas.openxmlformats.org/officeDocument/2006/math">
                    <m:f>
                      <m:fPr>
                        <m:ctrlPr>
                          <a:rPr lang="en-US" i="1" spc="80">
                            <a:solidFill>
                              <a:schemeClr val="tx1"/>
                            </a:solidFill>
                            <a:latin typeface="Cambria Math" panose="02040503050406030204" pitchFamily="18" charset="0"/>
                            <a:cs typeface="Lucida Sans Unicode"/>
                          </a:rPr>
                        </m:ctrlPr>
                      </m:fPr>
                      <m:num>
                        <m:r>
                          <a:rPr lang="en-US" i="1" spc="80">
                            <a:solidFill>
                              <a:schemeClr val="tx1"/>
                            </a:solidFill>
                            <a:latin typeface="Cambria Math" panose="02040503050406030204" pitchFamily="18" charset="0"/>
                            <a:cs typeface="Lucida Sans Unicode"/>
                          </a:rPr>
                          <m:t>1</m:t>
                        </m:r>
                      </m:num>
                      <m:den>
                        <m:r>
                          <a:rPr lang="en-US" i="1" spc="80">
                            <a:solidFill>
                              <a:schemeClr val="tx1"/>
                            </a:solidFill>
                            <a:latin typeface="Cambria Math" panose="02040503050406030204" pitchFamily="18" charset="0"/>
                            <a:cs typeface="Lucida Sans Unicode"/>
                          </a:rPr>
                          <m:t>𝑥</m:t>
                        </m:r>
                      </m:den>
                    </m:f>
                  </m:oMath>
                </a14:m>
                <a:r>
                  <a:rPr lang="en-US" i="1" baseline="-38888" dirty="0">
                    <a:solidFill>
                      <a:schemeClr val="tx1"/>
                    </a:solidFill>
                  </a:rPr>
                  <a:t> </a:t>
                </a:r>
                <a:r>
                  <a:rPr lang="en-US" spc="-5" dirty="0">
                    <a:solidFill>
                      <a:schemeClr val="tx1"/>
                    </a:solidFill>
                  </a:rPr>
                  <a:t>in the domain</a:t>
                </a:r>
                <a:r>
                  <a:rPr lang="en-US" dirty="0">
                    <a:solidFill>
                      <a:schemeClr val="tx1"/>
                    </a:solidFill>
                  </a:rPr>
                  <a:t> </a:t>
                </a:r>
                <a:r>
                  <a:rPr lang="en-US" spc="65" dirty="0">
                    <a:solidFill>
                      <a:schemeClr val="tx1"/>
                    </a:solidFill>
                  </a:rPr>
                  <a:t>{</a:t>
                </a:r>
                <a:r>
                  <a:rPr lang="en-US" i="1" spc="-5" dirty="0">
                    <a:solidFill>
                      <a:schemeClr val="tx1"/>
                    </a:solidFill>
                  </a:rPr>
                  <a:t>x</a:t>
                </a:r>
                <a:r>
                  <a:rPr lang="en-US" i="1" spc="114" dirty="0">
                    <a:solidFill>
                      <a:schemeClr val="tx1"/>
                    </a:solidFill>
                  </a:rPr>
                  <a:t> </a:t>
                </a:r>
                <a:r>
                  <a:rPr lang="en-US" spc="-5" dirty="0">
                    <a:solidFill>
                      <a:schemeClr val="tx1"/>
                    </a:solidFill>
                  </a:rPr>
                  <a:t>:</a:t>
                </a:r>
                <a:r>
                  <a:rPr lang="en-US" spc="50" dirty="0">
                    <a:solidFill>
                      <a:schemeClr val="tx1"/>
                    </a:solidFill>
                  </a:rPr>
                  <a:t> </a:t>
                </a:r>
                <a:r>
                  <a:rPr lang="en-US" i="1" spc="-5" dirty="0">
                    <a:solidFill>
                      <a:schemeClr val="tx1"/>
                    </a:solidFill>
                  </a:rPr>
                  <a:t>x</a:t>
                </a:r>
                <a:r>
                  <a:rPr lang="en-US" i="1" spc="114" dirty="0">
                    <a:solidFill>
                      <a:schemeClr val="tx1"/>
                    </a:solidFill>
                  </a:rPr>
                  <a:t> </a:t>
                </a:r>
                <a:r>
                  <a:rPr lang="en-US" spc="-15" dirty="0">
                    <a:solidFill>
                      <a:schemeClr val="tx1"/>
                    </a:solidFill>
                    <a:ea typeface="Cambria Math" panose="02040503050406030204" pitchFamily="18" charset="0"/>
                  </a:rPr>
                  <a:t>≠ </a:t>
                </a:r>
                <a:r>
                  <a:rPr lang="en-US" spc="-10" dirty="0">
                    <a:solidFill>
                      <a:schemeClr val="tx1"/>
                    </a:solidFill>
                  </a:rPr>
                  <a:t>0</a:t>
                </a:r>
                <a:r>
                  <a:rPr lang="en-US" spc="40" dirty="0">
                    <a:solidFill>
                      <a:schemeClr val="tx1"/>
                    </a:solidFill>
                  </a:rPr>
                  <a:t>}</a:t>
                </a:r>
                <a:r>
                  <a:rPr lang="en-US" spc="-5" dirty="0">
                    <a:solidFill>
                      <a:schemeClr val="tx1"/>
                    </a:solidFill>
                  </a:rPr>
                  <a:t>; that is,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𝑥</m:t>
                            </m:r>
                          </m:den>
                        </m:f>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func>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r>
                      <a:rPr lang="en-US" b="0" i="1" spc="-5" smtClean="0">
                        <a:solidFill>
                          <a:schemeClr val="tx1"/>
                        </a:solidFill>
                        <a:latin typeface="Cambria Math" panose="02040503050406030204" pitchFamily="18" charset="0"/>
                        <a:cs typeface="Times New Roman"/>
                      </a:rPr>
                      <m:t>.</m:t>
                    </m:r>
                  </m:oMath>
                </a14:m>
                <a:endParaRPr lang="en-US" b="1" dirty="0">
                  <a:solidFill>
                    <a:schemeClr val="tx1"/>
                  </a:solidFill>
                </a:endParaRPr>
              </a:p>
              <a:p>
                <a:pPr marL="36900" indent="0">
                  <a:lnSpc>
                    <a:spcPct val="100000"/>
                  </a:lnSpc>
                  <a:buNone/>
                </a:pPr>
                <a:endParaRPr lang="en-US" b="1" dirty="0">
                  <a:solidFill>
                    <a:schemeClr val="tx1"/>
                  </a:solidFill>
                </a:endParaRPr>
              </a:p>
              <a:p>
                <a:pPr marL="36900" indent="0">
                  <a:lnSpc>
                    <a:spcPct val="100000"/>
                  </a:lnSpc>
                  <a:buNone/>
                </a:pPr>
                <a:r>
                  <a:rPr lang="en-US" spc="-10" dirty="0">
                    <a:solidFill>
                      <a:schemeClr val="tx1"/>
                    </a:solidFill>
                  </a:rPr>
                  <a:t>The</a:t>
                </a:r>
                <a:r>
                  <a:rPr lang="en-US" spc="-20" dirty="0">
                    <a:solidFill>
                      <a:schemeClr val="tx1"/>
                    </a:solidFill>
                  </a:rPr>
                  <a:t> </a:t>
                </a:r>
                <a:r>
                  <a:rPr lang="en-US" spc="-5" dirty="0">
                    <a:solidFill>
                      <a:schemeClr val="tx1"/>
                    </a:solidFill>
                  </a:rPr>
                  <a:t>indefinite</a:t>
                </a:r>
                <a:r>
                  <a:rPr lang="en-US" spc="-20" dirty="0">
                    <a:solidFill>
                      <a:schemeClr val="tx1"/>
                    </a:solidFill>
                  </a:rPr>
                  <a:t> </a:t>
                </a:r>
                <a:r>
                  <a:rPr lang="en-US" spc="-5" dirty="0">
                    <a:solidFill>
                      <a:schemeClr val="tx1"/>
                    </a:solidFill>
                  </a:rPr>
                  <a:t>integral</a:t>
                </a:r>
                <a:r>
                  <a:rPr lang="en-US" spc="-20" dirty="0">
                    <a:solidFill>
                      <a:schemeClr val="tx1"/>
                    </a:solidFill>
                  </a:rPr>
                  <a:t> </a:t>
                </a:r>
                <a:r>
                  <a:rPr lang="en-US" spc="-5" dirty="0">
                    <a:solidFill>
                      <a:schemeClr val="tx1"/>
                    </a:solidFill>
                  </a:rPr>
                  <a:t>obeys</a:t>
                </a:r>
                <a:r>
                  <a:rPr lang="en-US" spc="-15" dirty="0">
                    <a:solidFill>
                      <a:schemeClr val="tx1"/>
                    </a:solidFill>
                  </a:rPr>
                  <a:t> </a:t>
                </a:r>
                <a:r>
                  <a:rPr lang="en-US" spc="-5" dirty="0">
                    <a:solidFill>
                      <a:schemeClr val="tx1"/>
                    </a:solidFill>
                  </a:rPr>
                  <a:t>the</a:t>
                </a:r>
                <a:r>
                  <a:rPr lang="en-US" spc="-20" dirty="0">
                    <a:solidFill>
                      <a:schemeClr val="tx1"/>
                    </a:solidFill>
                  </a:rPr>
                  <a:t> </a:t>
                </a:r>
                <a:r>
                  <a:rPr lang="en-US" spc="-10" dirty="0">
                    <a:solidFill>
                      <a:schemeClr val="tx1"/>
                    </a:solidFill>
                  </a:rPr>
                  <a:t>u</a:t>
                </a:r>
                <a:r>
                  <a:rPr lang="en-US" spc="-5" dirty="0">
                    <a:solidFill>
                      <a:schemeClr val="tx1"/>
                    </a:solidFill>
                  </a:rPr>
                  <a:t>sual</a:t>
                </a:r>
                <a:r>
                  <a:rPr lang="en-US" spc="-20" dirty="0">
                    <a:solidFill>
                      <a:schemeClr val="tx1"/>
                    </a:solidFill>
                  </a:rPr>
                  <a:t> </a:t>
                </a:r>
                <a:r>
                  <a:rPr lang="en-US" spc="-5" dirty="0">
                    <a:solidFill>
                      <a:schemeClr val="tx1"/>
                    </a:solidFill>
                  </a:rPr>
                  <a:t>linearity</a:t>
                </a:r>
                <a:r>
                  <a:rPr lang="en-US" spc="-20" dirty="0">
                    <a:solidFill>
                      <a:schemeClr val="tx1"/>
                    </a:solidFill>
                  </a:rPr>
                  <a:t> </a:t>
                </a:r>
                <a:r>
                  <a:rPr lang="en-US" spc="-5" dirty="0">
                    <a:solidFill>
                      <a:schemeClr val="tx1"/>
                    </a:solidFill>
                  </a:rPr>
                  <a:t>rules</a:t>
                </a:r>
                <a:r>
                  <a:rPr lang="en-US" spc="-20" dirty="0">
                    <a:solidFill>
                      <a:schemeClr val="tx1"/>
                    </a:solidFill>
                  </a:rPr>
                  <a:t> </a:t>
                </a:r>
                <a:r>
                  <a:rPr lang="en-US" spc="-5" dirty="0">
                    <a:solidFill>
                      <a:schemeClr val="tx1"/>
                    </a:solidFill>
                  </a:rPr>
                  <a:t>that</a:t>
                </a:r>
                <a:r>
                  <a:rPr lang="en-US" spc="-20" dirty="0">
                    <a:solidFill>
                      <a:schemeClr val="tx1"/>
                    </a:solidFill>
                  </a:rPr>
                  <a:t> </a:t>
                </a:r>
                <a:r>
                  <a:rPr lang="en-US" spc="-5" dirty="0">
                    <a:solidFill>
                      <a:schemeClr val="tx1"/>
                    </a:solidFill>
                  </a:rPr>
                  <a:t>allow</a:t>
                </a:r>
                <a:r>
                  <a:rPr lang="en-US" spc="-20" dirty="0">
                    <a:solidFill>
                      <a:schemeClr val="tx1"/>
                    </a:solidFill>
                  </a:rPr>
                  <a:t> </a:t>
                </a:r>
                <a:r>
                  <a:rPr lang="en-US" spc="-10" dirty="0">
                    <a:solidFill>
                      <a:schemeClr val="tx1"/>
                    </a:solidFill>
                  </a:rPr>
                  <a:t>u</a:t>
                </a:r>
                <a:r>
                  <a:rPr lang="en-US" spc="-5" dirty="0">
                    <a:solidFill>
                      <a:schemeClr val="tx1"/>
                    </a:solidFill>
                  </a:rPr>
                  <a:t>s</a:t>
                </a:r>
                <a:r>
                  <a:rPr lang="en-US" spc="-20" dirty="0">
                    <a:solidFill>
                      <a:schemeClr val="tx1"/>
                    </a:solidFill>
                  </a:rPr>
                  <a:t> </a:t>
                </a:r>
                <a:r>
                  <a:rPr lang="en-US" spc="-5" dirty="0">
                    <a:solidFill>
                      <a:schemeClr val="tx1"/>
                    </a:solidFill>
                  </a:rPr>
                  <a:t>to</a:t>
                </a:r>
                <a:r>
                  <a:rPr lang="en-US" spc="-20" dirty="0">
                    <a:solidFill>
                      <a:schemeClr val="tx1"/>
                    </a:solidFill>
                  </a:rPr>
                  <a:t> </a:t>
                </a:r>
                <a:r>
                  <a:rPr lang="en-US" spc="-5" dirty="0">
                    <a:solidFill>
                      <a:schemeClr val="tx1"/>
                    </a:solidFill>
                  </a:rPr>
                  <a:t>integrate</a:t>
                </a:r>
                <a:r>
                  <a:rPr lang="en-US" spc="-20" dirty="0">
                    <a:solidFill>
                      <a:schemeClr val="tx1"/>
                    </a:solidFill>
                  </a:rPr>
                  <a:t> </a:t>
                </a:r>
                <a:r>
                  <a:rPr lang="en-US" spc="-10" dirty="0">
                    <a:solidFill>
                      <a:schemeClr val="tx1"/>
                    </a:solidFill>
                  </a:rPr>
                  <a:t>“</a:t>
                </a:r>
                <a:r>
                  <a:rPr lang="en-US" spc="-5" dirty="0">
                    <a:solidFill>
                      <a:schemeClr val="tx1"/>
                    </a:solidFill>
                  </a:rPr>
                  <a:t>term by term.” These rules follow from the linearity rules for the derivative (see </a:t>
                </a:r>
                <a:r>
                  <a:rPr lang="en-US" spc="-15" dirty="0">
                    <a:solidFill>
                      <a:schemeClr val="tx1"/>
                    </a:solidFill>
                  </a:rPr>
                  <a:t>E</a:t>
                </a:r>
                <a:r>
                  <a:rPr lang="en-US" spc="-5" dirty="0">
                    <a:solidFill>
                      <a:schemeClr val="tx1"/>
                    </a:solidFill>
                  </a:rPr>
                  <a:t>xercise 79).</a:t>
                </a:r>
              </a:p>
              <a:p>
                <a:pPr marL="36900" indent="0">
                  <a:lnSpc>
                    <a:spcPct val="100000"/>
                  </a:lnSpc>
                  <a:buNone/>
                </a:pPr>
                <a:endParaRPr lang="en-US" dirty="0">
                  <a:solidFill>
                    <a:schemeClr val="tx1"/>
                  </a:solidFill>
                </a:endParaRPr>
              </a:p>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95" dirty="0">
                    <a:solidFill>
                      <a:schemeClr val="tx1"/>
                    </a:solidFill>
                  </a:rPr>
                  <a:t>: </a:t>
                </a:r>
                <a:r>
                  <a:rPr lang="en-US" b="1" spc="10" dirty="0">
                    <a:solidFill>
                      <a:schemeClr val="tx1"/>
                    </a:solidFill>
                  </a:rPr>
                  <a:t>Linearity</a:t>
                </a:r>
                <a:r>
                  <a:rPr lang="en-US" b="1" spc="45" dirty="0">
                    <a:solidFill>
                      <a:schemeClr val="tx1"/>
                    </a:solidFill>
                  </a:rPr>
                  <a:t> </a:t>
                </a:r>
                <a:r>
                  <a:rPr lang="en-US" b="1" dirty="0">
                    <a:solidFill>
                      <a:schemeClr val="tx1"/>
                    </a:solidFill>
                  </a:rPr>
                  <a:t>of</a:t>
                </a:r>
                <a:r>
                  <a:rPr lang="en-US" b="1" spc="45" dirty="0">
                    <a:solidFill>
                      <a:schemeClr val="tx1"/>
                    </a:solidFill>
                  </a:rPr>
                  <a:t> </a:t>
                </a:r>
                <a:r>
                  <a:rPr lang="en-US" b="1" spc="10" dirty="0">
                    <a:solidFill>
                      <a:schemeClr val="tx1"/>
                    </a:solidFill>
                  </a:rPr>
                  <a:t>the</a:t>
                </a:r>
                <a:r>
                  <a:rPr lang="en-US" b="1" spc="45" dirty="0">
                    <a:solidFill>
                      <a:schemeClr val="tx1"/>
                    </a:solidFill>
                  </a:rPr>
                  <a:t> I</a:t>
                </a:r>
                <a:r>
                  <a:rPr lang="en-US" b="1" spc="10" dirty="0">
                    <a:solidFill>
                      <a:schemeClr val="tx1"/>
                    </a:solidFill>
                  </a:rPr>
                  <a:t>ndefinite</a:t>
                </a:r>
                <a:r>
                  <a:rPr lang="en-US" b="1" spc="50" dirty="0">
                    <a:solidFill>
                      <a:schemeClr val="tx1"/>
                    </a:solidFill>
                  </a:rPr>
                  <a:t> </a:t>
                </a:r>
                <a:r>
                  <a:rPr lang="en-US" b="1" spc="20" dirty="0">
                    <a:solidFill>
                      <a:schemeClr val="tx1"/>
                    </a:solidFill>
                  </a:rPr>
                  <a:t>Integral</a:t>
                </a:r>
              </a:p>
              <a:p>
                <a:pPr marL="379800" indent="-342900">
                  <a:lnSpc>
                    <a:spcPct val="100000"/>
                  </a:lnSpc>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𝑔</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𝑓</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 ± </m:t>
                    </m:r>
                    <m:nary>
                      <m:naryPr>
                        <m:limLoc m:val="undOvr"/>
                        <m:subHide m:val="on"/>
                        <m:supHide m:val="on"/>
                        <m:ctrlPr>
                          <a:rPr lang="en-US" i="1" smtClean="0">
                            <a:solidFill>
                              <a:schemeClr val="tx1"/>
                            </a:solidFill>
                            <a:latin typeface="Cambria Math" panose="02040503050406030204" pitchFamily="18" charset="0"/>
                            <a:ea typeface="Cambria Math" panose="02040503050406030204" pitchFamily="18" charset="0"/>
                          </a:rPr>
                        </m:ctrlPr>
                      </m:naryPr>
                      <m:sub/>
                      <m:sup/>
                      <m:e>
                        <m:r>
                          <a:rPr lang="en-US" b="0" i="1" smtClean="0">
                            <a:solidFill>
                              <a:schemeClr val="tx1"/>
                            </a:solidFill>
                            <a:latin typeface="Cambria Math" panose="02040503050406030204" pitchFamily="18" charset="0"/>
                            <a:ea typeface="Cambria Math" panose="02040503050406030204" pitchFamily="18" charset="0"/>
                          </a:rPr>
                          <m:t>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e>
                    </m:nary>
                    <m:r>
                      <a:rPr lang="en-US" b="0" i="1" smtClean="0">
                        <a:solidFill>
                          <a:schemeClr val="tx1"/>
                        </a:solidFill>
                        <a:latin typeface="Cambria Math" panose="02040503050406030204" pitchFamily="18" charset="0"/>
                        <a:ea typeface="Cambria Math" panose="02040503050406030204" pitchFamily="18" charset="0"/>
                      </a:rPr>
                      <m:t>𝑑𝑥</m:t>
                    </m:r>
                  </m:oMath>
                </a14:m>
                <a:r>
                  <a:rPr lang="en-US" dirty="0">
                    <a:solidFill>
                      <a:schemeClr val="tx1"/>
                    </a:solidFill>
                  </a:rPr>
                  <a:t> </a:t>
                </a:r>
              </a:p>
              <a:p>
                <a:pPr marL="379800" indent="-342900">
                  <a:lnSpc>
                    <a:spcPct val="100000"/>
                  </a:lnSpc>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𝑐𝑓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𝑑𝑥</m:t>
                    </m:r>
                  </m:oMath>
                </a14:m>
                <a:r>
                  <a:rPr lang="en-US" dirty="0">
                    <a:solidFill>
                      <a:schemeClr val="tx1"/>
                    </a:solidFill>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1174" b="-19247"/>
                </a:stretch>
              </a:blipFill>
            </p:spPr>
            <p:txBody>
              <a:bodyPr/>
              <a:lstStyle/>
              <a:p>
                <a:r>
                  <a:rPr lang="en-US">
                    <a:noFill/>
                  </a:rPr>
                  <a:t> </a:t>
                </a:r>
              </a:p>
            </p:txBody>
          </p:sp>
        </mc:Fallback>
      </mc:AlternateContent>
    </p:spTree>
    <p:extLst>
      <p:ext uri="{BB962C8B-B14F-4D97-AF65-F5344CB8AC3E}">
        <p14:creationId xmlns:p14="http://schemas.microsoft.com/office/powerpoint/2010/main" val="2392039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(9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 </a:t>
                </a:r>
                <a:endParaRPr lang="en-US" dirty="0"/>
              </a:p>
              <a:p>
                <a:pPr marL="36900" indent="0" algn="ctr">
                  <a:lnSpc>
                    <a:spcPct val="100000"/>
                  </a:lnSpc>
                  <a:buNone/>
                </a:pP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4</m:t>
                            </m:r>
                          </m:sup>
                        </m:sSup>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e>
                    </m:nary>
                    <m:r>
                      <a:rPr lang="en-US" b="0" i="1" smtClean="0">
                        <a:latin typeface="Cambria Math" panose="02040503050406030204" pitchFamily="18" charset="0"/>
                      </a:rPr>
                      <m:t>𝑑𝑥</m:t>
                    </m:r>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5</m:t>
                        </m:r>
                      </m:sup>
                    </m:sSup>
                    <m:r>
                      <a:rPr lang="en-US" b="0" i="1" smtClean="0">
                        <a:latin typeface="Cambria Math" panose="02040503050406030204" pitchFamily="18" charset="0"/>
                      </a:rPr>
                      <m:t>−5</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5</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3</m:t>
                            </m:r>
                          </m:den>
                        </m:f>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5</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5</m:t>
                        </m:r>
                      </m:sup>
                    </m:sSup>
                    <m:r>
                      <a:rPr lang="en-US" i="1">
                        <a:latin typeface="Cambria Math" panose="02040503050406030204" pitchFamily="18" charset="0"/>
                      </a:rPr>
                      <m:t>−</m:t>
                    </m:r>
                    <m:r>
                      <a:rPr lang="en-US" b="0" i="1" smtClean="0">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f>
                          <m:fPr>
                            <m:type m:val="skw"/>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3</m:t>
                            </m:r>
                          </m:den>
                        </m:f>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𝐶</m:t>
                    </m:r>
                  </m:oMath>
                </a14:m>
                <a:r>
                  <a:rPr lang="en-US" dirty="0"/>
                  <a:t> </a:t>
                </a:r>
              </a:p>
              <a:p>
                <a:pPr marL="36900" indent="0">
                  <a:lnSpc>
                    <a:spcPct val="100000"/>
                  </a:lnSpc>
                  <a:buNone/>
                </a:pPr>
                <a:r>
                  <a:rPr lang="en-US" dirty="0"/>
                  <a:t>Check: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𝑑𝑥</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5</m:t>
                            </m:r>
                          </m:sup>
                        </m:sSup>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f>
                              <m:fPr>
                                <m:type m:val="skw"/>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3</m:t>
                                </m:r>
                              </m:den>
                            </m:f>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e>
                    </m:d>
                    <m:r>
                      <a:rPr lang="en-US" b="0" i="1" smtClean="0">
                        <a:latin typeface="Cambria Math" panose="02040503050406030204" pitchFamily="18" charset="0"/>
                      </a:rPr>
                      <m:t>=</m:t>
                    </m:r>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𝑥</m:t>
                        </m:r>
                      </m:e>
                      <m:sup>
                        <m:f>
                          <m:fPr>
                            <m:type m:val="skw"/>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oMath>
                </a14:m>
                <a:endParaRPr lang="en-US" dirty="0"/>
              </a:p>
              <a:p>
                <a:pPr marL="36900" indent="0">
                  <a:lnSpc>
                    <a:spcPct val="100000"/>
                  </a:lnSpc>
                  <a:buNone/>
                </a:pPr>
                <a:r>
                  <a:rPr lang="en-US" spc="-5" dirty="0">
                    <a:latin typeface="Times New Roman"/>
                    <a:cs typeface="Times New Roman"/>
                  </a:rPr>
                  <a:t>Although</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linearity</a:t>
                </a:r>
                <a:r>
                  <a:rPr lang="en-US" spc="15" dirty="0">
                    <a:latin typeface="Times New Roman"/>
                    <a:cs typeface="Times New Roman"/>
                  </a:rPr>
                  <a:t> </a:t>
                </a:r>
                <a:r>
                  <a:rPr lang="en-US" spc="-5" dirty="0">
                    <a:latin typeface="Times New Roman"/>
                    <a:cs typeface="Times New Roman"/>
                  </a:rPr>
                  <a:t>rules</a:t>
                </a:r>
                <a:r>
                  <a:rPr lang="en-US" spc="15" dirty="0">
                    <a:latin typeface="Times New Roman"/>
                    <a:cs typeface="Times New Roman"/>
                  </a:rPr>
                  <a:t> </a:t>
                </a:r>
                <a:r>
                  <a:rPr lang="en-US" spc="-5" dirty="0">
                    <a:latin typeface="Times New Roman"/>
                    <a:cs typeface="Times New Roman"/>
                  </a:rPr>
                  <a:t>for</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derivative</a:t>
                </a:r>
                <a:r>
                  <a:rPr lang="en-US" spc="15" dirty="0">
                    <a:latin typeface="Times New Roman"/>
                    <a:cs typeface="Times New Roman"/>
                  </a:rPr>
                  <a:t> </a:t>
                </a:r>
                <a:r>
                  <a:rPr lang="en-US" spc="-5" dirty="0">
                    <a:latin typeface="Times New Roman"/>
                    <a:cs typeface="Times New Roman"/>
                  </a:rPr>
                  <a:t>carry</a:t>
                </a:r>
                <a:r>
                  <a:rPr lang="en-US" spc="15" dirty="0">
                    <a:latin typeface="Times New Roman"/>
                    <a:cs typeface="Times New Roman"/>
                  </a:rPr>
                  <a:t> </a:t>
                </a:r>
                <a:r>
                  <a:rPr lang="en-US" spc="-5" dirty="0">
                    <a:latin typeface="Times New Roman"/>
                    <a:cs typeface="Times New Roman"/>
                  </a:rPr>
                  <a:t>over</a:t>
                </a:r>
                <a:r>
                  <a:rPr lang="en-US" spc="15" dirty="0">
                    <a:latin typeface="Times New Roman"/>
                    <a:cs typeface="Times New Roman"/>
                  </a:rPr>
                  <a:t> </a:t>
                </a:r>
                <a:r>
                  <a:rPr lang="en-US" spc="-5" dirty="0">
                    <a:latin typeface="Times New Roman"/>
                    <a:cs typeface="Times New Roman"/>
                  </a:rPr>
                  <a:t>to</a:t>
                </a:r>
                <a:r>
                  <a:rPr lang="en-US" spc="15" dirty="0">
                    <a:latin typeface="Times New Roman"/>
                    <a:cs typeface="Times New Roman"/>
                  </a:rPr>
                  <a:t> </a:t>
                </a:r>
                <a:r>
                  <a:rPr lang="en-US" spc="-5" dirty="0">
                    <a:latin typeface="Times New Roman"/>
                    <a:cs typeface="Times New Roman"/>
                  </a:rPr>
                  <a:t>linearity</a:t>
                </a:r>
                <a:r>
                  <a:rPr lang="en-US" spc="15" dirty="0">
                    <a:latin typeface="Times New Roman"/>
                    <a:cs typeface="Times New Roman"/>
                  </a:rPr>
                  <a:t> </a:t>
                </a:r>
                <a:r>
                  <a:rPr lang="en-US" spc="-5" dirty="0">
                    <a:latin typeface="Times New Roman"/>
                    <a:cs typeface="Times New Roman"/>
                  </a:rPr>
                  <a:t>rules</a:t>
                </a:r>
                <a:r>
                  <a:rPr lang="en-US" spc="15" dirty="0">
                    <a:latin typeface="Times New Roman"/>
                    <a:cs typeface="Times New Roman"/>
                  </a:rPr>
                  <a:t> </a:t>
                </a:r>
                <a:r>
                  <a:rPr lang="en-US" spc="-5" dirty="0">
                    <a:latin typeface="Times New Roman"/>
                    <a:cs typeface="Times New Roman"/>
                  </a:rPr>
                  <a:t>for</a:t>
                </a:r>
                <a:r>
                  <a:rPr lang="en-US" spc="15" dirty="0">
                    <a:latin typeface="Times New Roman"/>
                    <a:cs typeface="Times New Roman"/>
                  </a:rPr>
                  <a:t> </a:t>
                </a:r>
                <a:r>
                  <a:rPr lang="en-US" spc="-5" dirty="0">
                    <a:latin typeface="Times New Roman"/>
                    <a:cs typeface="Times New Roman"/>
                  </a:rPr>
                  <a:t>indefinite</a:t>
                </a:r>
                <a:r>
                  <a:rPr lang="en-US" spc="35" dirty="0">
                    <a:latin typeface="Times New Roman"/>
                    <a:cs typeface="Times New Roman"/>
                  </a:rPr>
                  <a:t> </a:t>
                </a:r>
                <a:r>
                  <a:rPr lang="en-US" spc="-5" dirty="0">
                    <a:latin typeface="Times New Roman"/>
                    <a:cs typeface="Times New Roman"/>
                  </a:rPr>
                  <a:t>integrals,</a:t>
                </a:r>
                <a:r>
                  <a:rPr lang="en-US" spc="35" dirty="0">
                    <a:latin typeface="Times New Roman"/>
                    <a:cs typeface="Times New Roman"/>
                  </a:rPr>
                  <a:t> </a:t>
                </a:r>
                <a:r>
                  <a:rPr lang="en-US" spc="-5" dirty="0">
                    <a:latin typeface="Times New Roman"/>
                    <a:cs typeface="Times New Roman"/>
                  </a:rPr>
                  <a:t>there</a:t>
                </a:r>
                <a:r>
                  <a:rPr lang="en-US" spc="3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35" dirty="0">
                    <a:latin typeface="Times New Roman"/>
                    <a:cs typeface="Times New Roman"/>
                  </a:rPr>
                  <a:t> </a:t>
                </a:r>
                <a:r>
                  <a:rPr lang="en-US" spc="-5" dirty="0">
                    <a:latin typeface="Times New Roman"/>
                    <a:cs typeface="Times New Roman"/>
                  </a:rPr>
                  <a:t>no</a:t>
                </a:r>
                <a:r>
                  <a:rPr lang="en-US" spc="35" dirty="0">
                    <a:latin typeface="Times New Roman"/>
                    <a:cs typeface="Times New Roman"/>
                  </a:rPr>
                  <a:t> </a:t>
                </a:r>
                <a:r>
                  <a:rPr lang="en-US" spc="-5" dirty="0">
                    <a:latin typeface="Times New Roman"/>
                    <a:cs typeface="Times New Roman"/>
                  </a:rPr>
                  <a:t>rules</a:t>
                </a:r>
                <a:r>
                  <a:rPr lang="en-US" spc="35" dirty="0">
                    <a:latin typeface="Times New Roman"/>
                    <a:cs typeface="Times New Roman"/>
                  </a:rPr>
                  <a:t> </a:t>
                </a:r>
                <a:r>
                  <a:rPr lang="en-US" spc="-5" dirty="0">
                    <a:latin typeface="Times New Roman"/>
                    <a:cs typeface="Times New Roman"/>
                  </a:rPr>
                  <a:t>for</a:t>
                </a:r>
                <a:r>
                  <a:rPr lang="en-US" spc="35" dirty="0">
                    <a:latin typeface="Times New Roman"/>
                    <a:cs typeface="Times New Roman"/>
                  </a:rPr>
                  <a:t> </a:t>
                </a:r>
                <a:r>
                  <a:rPr lang="en-US" spc="-5" dirty="0">
                    <a:latin typeface="Times New Roman"/>
                    <a:cs typeface="Times New Roman"/>
                  </a:rPr>
                  <a:t>directly</a:t>
                </a:r>
                <a:r>
                  <a:rPr lang="en-US" spc="35" dirty="0">
                    <a:latin typeface="Times New Roman"/>
                    <a:cs typeface="Times New Roman"/>
                  </a:rPr>
                  <a:t> </a:t>
                </a:r>
                <a:r>
                  <a:rPr lang="en-US" spc="-5" dirty="0">
                    <a:latin typeface="Times New Roman"/>
                    <a:cs typeface="Times New Roman"/>
                  </a:rPr>
                  <a:t>computing</a:t>
                </a:r>
                <a:r>
                  <a:rPr lang="en-US" spc="35" dirty="0">
                    <a:latin typeface="Times New Roman"/>
                    <a:cs typeface="Times New Roman"/>
                  </a:rPr>
                  <a:t> </a:t>
                </a:r>
                <a:r>
                  <a:rPr lang="en-US" spc="-5" dirty="0">
                    <a:latin typeface="Times New Roman"/>
                    <a:cs typeface="Times New Roman"/>
                  </a:rPr>
                  <a:t>indefinite</a:t>
                </a:r>
                <a:r>
                  <a:rPr lang="en-US" spc="35" dirty="0">
                    <a:latin typeface="Times New Roman"/>
                    <a:cs typeface="Times New Roman"/>
                  </a:rPr>
                  <a:t> </a:t>
                </a:r>
                <a:r>
                  <a:rPr lang="en-US" spc="-5" dirty="0">
                    <a:latin typeface="Times New Roman"/>
                    <a:cs typeface="Times New Roman"/>
                  </a:rPr>
                  <a:t>integrals</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roducts, quotients,</a:t>
                </a:r>
                <a:r>
                  <a:rPr lang="en-US" spc="-35" dirty="0">
                    <a:latin typeface="Times New Roman"/>
                    <a:cs typeface="Times New Roman"/>
                  </a:rPr>
                  <a:t> </a:t>
                </a:r>
                <a:r>
                  <a:rPr lang="en-US" spc="-5" dirty="0">
                    <a:latin typeface="Times New Roman"/>
                    <a:cs typeface="Times New Roman"/>
                  </a:rPr>
                  <a:t>and</a:t>
                </a:r>
                <a:r>
                  <a:rPr lang="en-US" spc="-35" dirty="0">
                    <a:latin typeface="Times New Roman"/>
                    <a:cs typeface="Times New Roman"/>
                  </a:rPr>
                  <a:t> </a:t>
                </a:r>
                <a:r>
                  <a:rPr lang="en-US" spc="-5" dirty="0">
                    <a:latin typeface="Times New Roman"/>
                    <a:cs typeface="Times New Roman"/>
                  </a:rPr>
                  <a:t>compositions</a:t>
                </a:r>
                <a:r>
                  <a:rPr lang="en-US" spc="-30" dirty="0">
                    <a:latin typeface="Times New Roman"/>
                    <a:cs typeface="Times New Roman"/>
                  </a:rPr>
                  <a:t> </a:t>
                </a:r>
                <a:r>
                  <a:rPr lang="en-US" spc="-5" dirty="0">
                    <a:latin typeface="Times New Roman"/>
                    <a:cs typeface="Times New Roman"/>
                  </a:rPr>
                  <a:t>of</a:t>
                </a:r>
                <a:r>
                  <a:rPr lang="en-US" spc="-35" dirty="0">
                    <a:latin typeface="Times New Roman"/>
                    <a:cs typeface="Times New Roman"/>
                  </a:rPr>
                  <a:t> </a:t>
                </a:r>
                <a:r>
                  <a:rPr lang="en-US" spc="-5" dirty="0">
                    <a:latin typeface="Times New Roman"/>
                    <a:cs typeface="Times New Roman"/>
                  </a:rPr>
                  <a:t>functions.</a:t>
                </a:r>
                <a:r>
                  <a:rPr lang="en-US" spc="-35" dirty="0">
                    <a:latin typeface="Times New Roman"/>
                    <a:cs typeface="Times New Roman"/>
                  </a:rPr>
                  <a:t> </a:t>
                </a:r>
                <a:r>
                  <a:rPr lang="en-US" spc="-15" dirty="0">
                    <a:latin typeface="Times New Roman"/>
                    <a:cs typeface="Times New Roman"/>
                  </a:rPr>
                  <a:t>A</a:t>
                </a:r>
                <a:r>
                  <a:rPr lang="en-US" spc="-5" dirty="0">
                    <a:latin typeface="Times New Roman"/>
                    <a:cs typeface="Times New Roman"/>
                  </a:rPr>
                  <a:t>t</a:t>
                </a:r>
                <a:r>
                  <a:rPr lang="en-US" spc="-35" dirty="0">
                    <a:latin typeface="Times New Roman"/>
                    <a:cs typeface="Times New Roman"/>
                  </a:rPr>
                  <a:t> </a:t>
                </a:r>
                <a:r>
                  <a:rPr lang="en-US" spc="-5" dirty="0">
                    <a:latin typeface="Times New Roman"/>
                    <a:cs typeface="Times New Roman"/>
                  </a:rPr>
                  <a:t>this</a:t>
                </a:r>
                <a:r>
                  <a:rPr lang="en-US" spc="-35" dirty="0">
                    <a:latin typeface="Times New Roman"/>
                    <a:cs typeface="Times New Roman"/>
                  </a:rPr>
                  <a:t> </a:t>
                </a:r>
                <a:r>
                  <a:rPr lang="en-US" spc="-5" dirty="0">
                    <a:latin typeface="Times New Roman"/>
                    <a:cs typeface="Times New Roman"/>
                  </a:rPr>
                  <a:t>point</a:t>
                </a:r>
                <a:r>
                  <a:rPr lang="en-US" spc="-35" dirty="0">
                    <a:latin typeface="Times New Roman"/>
                    <a:cs typeface="Times New Roman"/>
                  </a:rPr>
                  <a:t> </a:t>
                </a:r>
                <a:r>
                  <a:rPr lang="en-US" spc="-5" dirty="0">
                    <a:latin typeface="Times New Roman"/>
                    <a:cs typeface="Times New Roman"/>
                  </a:rPr>
                  <a:t>the</a:t>
                </a:r>
                <a:r>
                  <a:rPr lang="en-US" spc="-35" dirty="0">
                    <a:latin typeface="Times New Roman"/>
                    <a:cs typeface="Times New Roman"/>
                  </a:rPr>
                  <a:t> </a:t>
                </a:r>
                <a:r>
                  <a:rPr lang="en-US" spc="-5" dirty="0">
                    <a:latin typeface="Times New Roman"/>
                    <a:cs typeface="Times New Roman"/>
                  </a:rPr>
                  <a:t>best</a:t>
                </a:r>
                <a:r>
                  <a:rPr lang="en-US" spc="-35" dirty="0">
                    <a:latin typeface="Times New Roman"/>
                    <a:cs typeface="Times New Roman"/>
                  </a:rPr>
                  <a:t> </a:t>
                </a:r>
                <a:r>
                  <a:rPr lang="en-US" spc="-5" dirty="0">
                    <a:latin typeface="Times New Roman"/>
                    <a:cs typeface="Times New Roman"/>
                  </a:rPr>
                  <a:t>approach,</a:t>
                </a:r>
                <a:r>
                  <a:rPr lang="en-US" spc="-30" dirty="0">
                    <a:latin typeface="Times New Roman"/>
                    <a:cs typeface="Times New Roman"/>
                  </a:rPr>
                  <a:t> </a:t>
                </a:r>
                <a:r>
                  <a:rPr lang="en-US" spc="-5" dirty="0">
                    <a:latin typeface="Times New Roman"/>
                    <a:cs typeface="Times New Roman"/>
                  </a:rPr>
                  <a:t>if</a:t>
                </a:r>
                <a:r>
                  <a:rPr lang="en-US" spc="-35" dirty="0">
                    <a:latin typeface="Times New Roman"/>
                    <a:cs typeface="Times New Roman"/>
                  </a:rPr>
                  <a:t> </a:t>
                </a:r>
                <a:r>
                  <a:rPr lang="en-US" spc="-5" dirty="0">
                    <a:latin typeface="Times New Roman"/>
                    <a:cs typeface="Times New Roman"/>
                  </a:rPr>
                  <a:t>possible,</a:t>
                </a:r>
                <a:r>
                  <a:rPr lang="en-US" spc="-35" dirty="0">
                    <a:latin typeface="Times New Roman"/>
                    <a:cs typeface="Times New Roman"/>
                  </a:rPr>
                  <a:t> </a:t>
                </a:r>
                <a:r>
                  <a:rPr lang="en-US" spc="-5" dirty="0">
                    <a:latin typeface="Times New Roman"/>
                    <a:cs typeface="Times New Roman"/>
                  </a:rPr>
                  <a:t>is</a:t>
                </a:r>
                <a:r>
                  <a:rPr lang="en-US" spc="-35" dirty="0">
                    <a:latin typeface="Times New Roman"/>
                    <a:cs typeface="Times New Roman"/>
                  </a:rPr>
                  <a:t> </a:t>
                </a:r>
                <a:r>
                  <a:rPr lang="en-US" spc="-5" dirty="0">
                    <a:latin typeface="Times New Roman"/>
                    <a:cs typeface="Times New Roman"/>
                  </a:rPr>
                  <a:t>to </a:t>
                </a:r>
                <a:r>
                  <a:rPr lang="en-US" spc="-10" dirty="0">
                    <a:latin typeface="Times New Roman"/>
                    <a:cs typeface="Times New Roman"/>
                  </a:rPr>
                  <a:t>conver</a:t>
                </a:r>
                <a:r>
                  <a:rPr lang="en-US" spc="-5" dirty="0">
                    <a:latin typeface="Times New Roman"/>
                    <a:cs typeface="Times New Roman"/>
                  </a:rPr>
                  <a:t>t</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integran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algebraicall</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s</a:t>
                </a:r>
                <a:r>
                  <a:rPr lang="en-US" spc="-5" dirty="0">
                    <a:latin typeface="Times New Roman"/>
                    <a:cs typeface="Times New Roman"/>
                  </a:rPr>
                  <a:t>o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r</a:t>
                </a:r>
                <a:r>
                  <a:rPr lang="en-US" spc="-10" dirty="0">
                    <a:latin typeface="Times New Roman"/>
                    <a:cs typeface="Times New Roman"/>
                  </a:rPr>
                  <a:t>esul</a:t>
                </a:r>
                <a:r>
                  <a:rPr lang="en-US" spc="-5" dirty="0">
                    <a:latin typeface="Times New Roman"/>
                    <a:cs typeface="Times New Roman"/>
                  </a:rPr>
                  <a:t>t is </a:t>
                </a:r>
                <a:r>
                  <a:rPr lang="en-US" spc="-10" dirty="0">
                    <a:latin typeface="Times New Roman"/>
                    <a:cs typeface="Times New Roman"/>
                  </a:rPr>
                  <a:t>a</a:t>
                </a:r>
                <a:r>
                  <a:rPr lang="en-US" spc="-5" dirty="0">
                    <a:latin typeface="Times New Roman"/>
                    <a:cs typeface="Times New Roman"/>
                  </a:rPr>
                  <a:t>n i</a:t>
                </a:r>
                <a:r>
                  <a:rPr lang="en-US" spc="-10" dirty="0">
                    <a:latin typeface="Times New Roman"/>
                    <a:cs typeface="Times New Roman"/>
                  </a:rPr>
                  <a:t>ntegra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computed.</a:t>
                </a:r>
              </a:p>
              <a:p>
                <a:pPr marL="36900" indent="0">
                  <a:lnSpc>
                    <a:spcPct val="100000"/>
                  </a:lnSpc>
                  <a:buNone/>
                </a:pPr>
                <a:endParaRPr lang="en-US" spc="-10" dirty="0">
                  <a:latin typeface="Times New Roman"/>
                  <a:cs typeface="Times New Roman"/>
                </a:endParaRPr>
              </a:p>
              <a:p>
                <a:pPr marL="36900" indent="0">
                  <a:lnSpc>
                    <a:spcPct val="100000"/>
                  </a:lnSpc>
                  <a:buNone/>
                </a:pPr>
                <a:r>
                  <a:rPr lang="en-US" b="1" u="sng" dirty="0"/>
                  <a:t>EXAMPLE</a:t>
                </a:r>
                <a:r>
                  <a:rPr lang="en-US" b="1" dirty="0"/>
                  <a:t>: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f>
                          <m:fPr>
                            <m:ctrlPr>
                              <a:rPr lang="en-US" i="1" smtClean="0">
                                <a:latin typeface="Cambria Math" panose="02040503050406030204" pitchFamily="18" charset="0"/>
                              </a:rPr>
                            </m:ctrlPr>
                          </m:fPr>
                          <m:num>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− 6</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den>
                        </m:f>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𝑥</m:t>
                            </m:r>
                          </m:den>
                        </m:f>
                      </m:e>
                    </m:nary>
                    <m:r>
                      <a:rPr lang="en-US" b="0" i="1" smtClean="0">
                        <a:latin typeface="Cambria Math" panose="02040503050406030204" pitchFamily="18" charset="0"/>
                      </a:rPr>
                      <m:t> −6</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=5</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𝐶</m:t>
                    </m:r>
                  </m:oMath>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3451543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(10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latin typeface="Times New Roman"/>
                    <a:cs typeface="Times New Roman"/>
                  </a:rPr>
                  <a:t>The</a:t>
                </a:r>
                <a:r>
                  <a:rPr lang="en-US" spc="9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ifferentiation</a:t>
                </a:r>
                <a:r>
                  <a:rPr lang="en-US" spc="95" dirty="0">
                    <a:latin typeface="Times New Roman"/>
                    <a:cs typeface="Times New Roman"/>
                  </a:rPr>
                  <a:t> </a:t>
                </a:r>
                <a:r>
                  <a:rPr lang="en-US" spc="-5" dirty="0">
                    <a:latin typeface="Times New Roman"/>
                    <a:cs typeface="Times New Roman"/>
                  </a:rPr>
                  <a:t>formulas</a:t>
                </a:r>
                <a:r>
                  <a:rPr lang="en-US" spc="95" dirty="0">
                    <a:latin typeface="Times New Roman"/>
                    <a:cs typeface="Times New Roman"/>
                  </a:rPr>
                  <a:t> </a:t>
                </a:r>
                <a:r>
                  <a:rPr lang="en-US" spc="-5" dirty="0">
                    <a:latin typeface="Times New Roman"/>
                    <a:cs typeface="Times New Roman"/>
                  </a:rPr>
                  <a:t>for</a:t>
                </a:r>
                <a:r>
                  <a:rPr lang="en-US" spc="95" dirty="0">
                    <a:latin typeface="Times New Roman"/>
                    <a:cs typeface="Times New Roman"/>
                  </a:rPr>
                  <a:t> </a:t>
                </a:r>
                <a:r>
                  <a:rPr lang="en-US" spc="-5" dirty="0">
                    <a:latin typeface="Times New Roman"/>
                    <a:cs typeface="Times New Roman"/>
                  </a:rPr>
                  <a:t>the</a:t>
                </a:r>
                <a:r>
                  <a:rPr lang="en-US" spc="95" dirty="0">
                    <a:latin typeface="Times New Roman"/>
                    <a:cs typeface="Times New Roman"/>
                  </a:rPr>
                  <a:t> </a:t>
                </a:r>
                <a:r>
                  <a:rPr lang="en-US" spc="-5" dirty="0">
                    <a:latin typeface="Times New Roman"/>
                    <a:cs typeface="Times New Roman"/>
                  </a:rPr>
                  <a:t>trigonometric</a:t>
                </a:r>
                <a:r>
                  <a:rPr lang="en-US" spc="95" dirty="0">
                    <a:latin typeface="Times New Roman"/>
                    <a:cs typeface="Times New Roman"/>
                  </a:rPr>
                  <a:t> </a:t>
                </a:r>
                <a:r>
                  <a:rPr lang="en-US" spc="-5" dirty="0">
                    <a:latin typeface="Times New Roman"/>
                    <a:cs typeface="Times New Roman"/>
                  </a:rPr>
                  <a:t>functions</a:t>
                </a:r>
                <a:r>
                  <a:rPr lang="en-US" spc="95" dirty="0">
                    <a:latin typeface="Times New Roman"/>
                    <a:cs typeface="Times New Roman"/>
                  </a:rPr>
                  <a:t> </a:t>
                </a:r>
                <a:r>
                  <a:rPr lang="en-US" spc="-5" dirty="0">
                    <a:latin typeface="Times New Roman"/>
                    <a:cs typeface="Times New Roman"/>
                  </a:rPr>
                  <a:t>give</a:t>
                </a:r>
                <a:r>
                  <a:rPr lang="en-US" spc="95" dirty="0">
                    <a:latin typeface="Times New Roman"/>
                    <a:cs typeface="Times New Roman"/>
                  </a:rPr>
                  <a:t> </a:t>
                </a:r>
                <a:r>
                  <a:rPr lang="en-US" spc="-5" dirty="0">
                    <a:latin typeface="Times New Roman"/>
                    <a:cs typeface="Times New Roman"/>
                  </a:rPr>
                  <a:t>us</a:t>
                </a:r>
                <a:r>
                  <a:rPr lang="en-US" spc="95" dirty="0">
                    <a:latin typeface="Times New Roman"/>
                    <a:cs typeface="Times New Roman"/>
                  </a:rPr>
                  <a:t> </a:t>
                </a:r>
                <a:r>
                  <a:rPr lang="en-US" spc="-5" dirty="0">
                    <a:latin typeface="Times New Roman"/>
                    <a:cs typeface="Times New Roman"/>
                  </a:rPr>
                  <a:t>the</a:t>
                </a:r>
                <a:r>
                  <a:rPr lang="en-US" spc="95" dirty="0">
                    <a:latin typeface="Times New Roman"/>
                    <a:cs typeface="Times New Roman"/>
                  </a:rPr>
                  <a:t> </a:t>
                </a:r>
                <a:r>
                  <a:rPr lang="en-US" spc="-5" dirty="0">
                    <a:latin typeface="Times New Roman"/>
                    <a:cs typeface="Times New Roman"/>
                  </a:rPr>
                  <a:t>following </a:t>
                </a:r>
                <a:r>
                  <a:rPr lang="en-US" spc="-10" dirty="0">
                    <a:latin typeface="Times New Roman"/>
                    <a:cs typeface="Times New Roman"/>
                  </a:rPr>
                  <a:t>integratio</a:t>
                </a:r>
                <a:r>
                  <a:rPr lang="en-US" spc="-5" dirty="0">
                    <a:latin typeface="Times New Roman"/>
                    <a:cs typeface="Times New Roman"/>
                  </a:rPr>
                  <a:t>n f</a:t>
                </a:r>
                <a:r>
                  <a:rPr lang="en-US" spc="-10" dirty="0">
                    <a:latin typeface="Times New Roman"/>
                    <a:cs typeface="Times New Roman"/>
                  </a:rPr>
                  <a:t>ormulas</a:t>
                </a:r>
                <a:r>
                  <a:rPr lang="en-US" spc="-5"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formul</a:t>
                </a:r>
                <a:r>
                  <a:rPr lang="en-US" spc="-5" dirty="0">
                    <a:latin typeface="Times New Roman"/>
                    <a:cs typeface="Times New Roman"/>
                  </a:rPr>
                  <a:t>a </a:t>
                </a:r>
                <a:r>
                  <a:rPr lang="en-US" spc="-10" dirty="0">
                    <a:latin typeface="Times New Roman"/>
                    <a:cs typeface="Times New Roman"/>
                  </a:rPr>
                  <a:t>ca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checke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differentiation.</a:t>
                </a:r>
              </a:p>
              <a:p>
                <a:pPr marL="36900" indent="0">
                  <a:lnSpc>
                    <a:spcPct val="100000"/>
                  </a:lnSpc>
                  <a:buNone/>
                </a:pPr>
                <a:r>
                  <a:rPr lang="en-US" sz="2400" b="1" spc="10" dirty="0">
                    <a:latin typeface="Arial Narrow"/>
                    <a:cs typeface="Arial Narrow"/>
                  </a:rPr>
                  <a:t>Basic</a:t>
                </a:r>
                <a:r>
                  <a:rPr lang="en-US" sz="2400" b="1" spc="45" dirty="0">
                    <a:latin typeface="Arial Narrow"/>
                    <a:cs typeface="Arial Narrow"/>
                  </a:rPr>
                  <a:t> </a:t>
                </a:r>
                <a:r>
                  <a:rPr lang="en-US" sz="2400" b="1" spc="-65" dirty="0">
                    <a:latin typeface="Arial Narrow"/>
                    <a:cs typeface="Arial Narrow"/>
                  </a:rPr>
                  <a:t>T</a:t>
                </a:r>
                <a:r>
                  <a:rPr lang="en-US" sz="2400" b="1" spc="10" dirty="0">
                    <a:latin typeface="Arial Narrow"/>
                    <a:cs typeface="Arial Narrow"/>
                  </a:rPr>
                  <a:t>rigonometric</a:t>
                </a:r>
                <a:r>
                  <a:rPr lang="en-US" sz="2400" b="1" spc="50" dirty="0">
                    <a:latin typeface="Arial Narrow"/>
                    <a:cs typeface="Arial Narrow"/>
                  </a:rPr>
                  <a:t> </a:t>
                </a:r>
                <a:r>
                  <a:rPr lang="en-US" sz="2400" b="1" spc="45" dirty="0">
                    <a:latin typeface="Arial Narrow"/>
                    <a:cs typeface="Arial Narrow"/>
                  </a:rPr>
                  <a:t>I</a:t>
                </a:r>
                <a:r>
                  <a:rPr lang="en-US" sz="2400" b="1" spc="15" dirty="0">
                    <a:latin typeface="Arial Narrow"/>
                    <a:cs typeface="Arial Narrow"/>
                  </a:rPr>
                  <a:t>ntegrals</a:t>
                </a:r>
                <a:endParaRPr lang="en-US" sz="2400" dirty="0">
                  <a:latin typeface="Arial Narrow"/>
                  <a:cs typeface="Arial Narrow"/>
                </a:endParaRPr>
              </a:p>
              <a:p>
                <a:pPr marL="36900" indent="0" algn="ctr">
                  <a:lnSpc>
                    <a:spcPct val="100000"/>
                  </a:lnSpc>
                  <a:buNone/>
                </a:pPr>
                <a14:m>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𝑥</m:t>
                            </m:r>
                          </m:e>
                        </m:func>
                      </m:e>
                    </m:nary>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latin typeface="Times New Roman"/>
                    <a:cs typeface="Times New Roman"/>
                  </a:rPr>
                  <a:t> 		</a:t>
                </a:r>
                <a:r>
                  <a:rPr lang="en-US" dirty="0">
                    <a:cs typeface="Times New Roman"/>
                  </a:rPr>
                  <a:t> </a:t>
                </a:r>
                <a14:m>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e>
                    </m:nary>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latin typeface="Times New Roman"/>
                    <a:cs typeface="Times New Roman"/>
                  </a:rPr>
                  <a:t> </a:t>
                </a:r>
              </a:p>
              <a:p>
                <a:pPr marL="36900" indent="0" algn="ctr">
                  <a:lnSpc>
                    <a:spcPct val="100000"/>
                  </a:lnSpc>
                  <a:buNone/>
                </a:pPr>
                <a14:m>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sSup>
                              <m:sSupPr>
                                <m:ctrlPr>
                                  <a:rPr lang="en-US" i="1" smtClean="0">
                                    <a:latin typeface="Cambria Math" panose="02040503050406030204" pitchFamily="18" charset="0"/>
                                    <a:cs typeface="Times New Roman"/>
                                  </a:rPr>
                                </m:ctrlPr>
                              </m:sSupPr>
                              <m:e>
                                <m:r>
                                  <m:rPr>
                                    <m:sty m:val="p"/>
                                  </m:rPr>
                                  <a:rPr lang="en-US">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fName>
                          <m:e>
                            <m:r>
                              <a:rPr lang="en-US" b="0" i="1" smtClean="0">
                                <a:latin typeface="Cambria Math" panose="02040503050406030204" pitchFamily="18" charset="0"/>
                                <a:cs typeface="Times New Roman"/>
                              </a:rPr>
                              <m:t>𝑥</m:t>
                            </m:r>
                          </m:e>
                        </m:func>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latin typeface="Times New Roman"/>
                    <a:cs typeface="Times New Roman"/>
                  </a:rPr>
                  <a:t> 		</a:t>
                </a:r>
                <a:r>
                  <a:rPr lang="en-US" dirty="0">
                    <a:cs typeface="Times New Roman"/>
                  </a:rPr>
                  <a:t> </a:t>
                </a:r>
                <a14:m>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cs typeface="Times New Roman"/>
                              </a:rPr>
                            </m:ctrlPr>
                          </m:funcPr>
                          <m:fName>
                            <m:sSup>
                              <m:sSupPr>
                                <m:ctrlPr>
                                  <a:rPr lang="en-US" i="1">
                                    <a:latin typeface="Cambria Math" panose="02040503050406030204" pitchFamily="18" charset="0"/>
                                    <a:cs typeface="Times New Roman"/>
                                  </a:rPr>
                                </m:ctrlPr>
                              </m:sSupPr>
                              <m:e>
                                <m:r>
                                  <m:rPr>
                                    <m:sty m:val="p"/>
                                  </m:rPr>
                                  <a:rPr lang="en-US">
                                    <a:latin typeface="Cambria Math" panose="02040503050406030204" pitchFamily="18" charset="0"/>
                                    <a:cs typeface="Times New Roman"/>
                                  </a:rPr>
                                  <m:t>csc</m:t>
                                </m:r>
                              </m:e>
                              <m:sup>
                                <m:r>
                                  <a:rPr lang="en-US" i="1">
                                    <a:latin typeface="Cambria Math" panose="02040503050406030204" pitchFamily="18" charset="0"/>
                                    <a:cs typeface="Times New Roman"/>
                                  </a:rPr>
                                  <m:t>2</m:t>
                                </m:r>
                              </m:sup>
                            </m:sSup>
                          </m:fName>
                          <m:e>
                            <m:r>
                              <a:rPr lang="en-US" i="1">
                                <a:latin typeface="Cambria Math" panose="02040503050406030204" pitchFamily="18" charset="0"/>
                                <a:cs typeface="Times New Roman"/>
                              </a:rPr>
                              <m:t>𝑥</m:t>
                            </m:r>
                          </m:e>
                        </m:func>
                      </m:e>
                    </m:nary>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cot</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a14:m>
                <a:r>
                  <a:rPr lang="en-US" dirty="0">
                    <a:latin typeface="Times New Roman"/>
                    <a:cs typeface="Times New Roman"/>
                  </a:rPr>
                  <a:t> </a:t>
                </a:r>
              </a:p>
              <a:p>
                <a:pPr marL="36900" indent="0" algn="ctr">
                  <a:lnSpc>
                    <a:spcPct val="100000"/>
                  </a:lnSpc>
                  <a:buNone/>
                </a:pPr>
                <a14:m>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e>
                        </m:func>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latin typeface="Times New Roman"/>
                    <a:cs typeface="Times New Roman"/>
                  </a:rPr>
                  <a:t> 		</a:t>
                </a:r>
                <a:r>
                  <a:rPr lang="en-US" dirty="0">
                    <a:cs typeface="Times New Roman"/>
                  </a:rPr>
                  <a:t> </a:t>
                </a:r>
                <a14:m>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csc</m:t>
                            </m:r>
                          </m:fName>
                          <m:e>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cot</m:t>
                                </m:r>
                              </m:fName>
                              <m:e>
                                <m:r>
                                  <a:rPr lang="en-US" i="1">
                                    <a:latin typeface="Cambria Math" panose="02040503050406030204" pitchFamily="18" charset="0"/>
                                    <a:cs typeface="Times New Roman"/>
                                  </a:rPr>
                                  <m:t>𝑥</m:t>
                                </m:r>
                              </m:e>
                            </m:func>
                          </m:e>
                        </m:func>
                      </m:e>
                    </m:nary>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csc</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a14:m>
                <a:r>
                  <a:rPr lang="en-US" dirty="0">
                    <a:latin typeface="Times New Roman"/>
                    <a:cs typeface="Times New Roman"/>
                  </a:rPr>
                  <a:t> </a:t>
                </a:r>
              </a:p>
              <a:p>
                <a:pPr marL="36900" indent="0">
                  <a:lnSpc>
                    <a:spcPct val="100000"/>
                  </a:lnSpc>
                  <a:buNone/>
                </a:pPr>
                <a:endParaRPr lang="en-US" b="1" dirty="0"/>
              </a:p>
              <a:p>
                <a:pPr marL="36900" indent="0">
                  <a:lnSpc>
                    <a:spcPct val="100000"/>
                  </a:lnSpc>
                  <a:buNone/>
                </a:pPr>
                <a:r>
                  <a:rPr lang="en-US" b="1" u="sng" dirty="0"/>
                  <a:t>EXAMPLE</a:t>
                </a:r>
                <a:r>
                  <a:rPr lang="en-US" dirty="0"/>
                  <a:t>: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𝑡</m:t>
                            </m:r>
                          </m:e>
                        </m:func>
                      </m:e>
                    </m:nary>
                    <m:r>
                      <a:rPr lang="en-US" b="0" i="1" smtClean="0">
                        <a:latin typeface="Cambria Math" panose="02040503050406030204" pitchFamily="18" charset="0"/>
                      </a:rPr>
                      <m:t>+20</m:t>
                    </m:r>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sec</m:t>
                        </m:r>
                      </m:e>
                      <m:sup>
                        <m:r>
                          <a:rPr lang="en-US" b="0" i="1" smtClean="0">
                            <a:latin typeface="Cambria Math" panose="02040503050406030204" pitchFamily="18" charset="0"/>
                          </a:rPr>
                          <m:t>2</m:t>
                        </m:r>
                      </m:sup>
                    </m:sSup>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𝑑𝑡</m:t>
                    </m:r>
                    <m:r>
                      <a:rPr lang="en-US" b="0"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𝑡</m:t>
                        </m:r>
                      </m:e>
                    </m:func>
                    <m:r>
                      <a:rPr lang="en-US" b="0" i="1" smtClean="0">
                        <a:latin typeface="Cambria Math" panose="02040503050406030204" pitchFamily="18" charset="0"/>
                      </a:rPr>
                      <m:t>+20</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tan</m:t>
                        </m:r>
                      </m:fName>
                      <m:e>
                        <m:r>
                          <a:rPr lang="en-US" b="0" i="1" smtClean="0">
                            <a:latin typeface="Cambria Math" panose="02040503050406030204" pitchFamily="18" charset="0"/>
                          </a:rPr>
                          <m:t>𝑡</m:t>
                        </m:r>
                      </m:e>
                    </m:func>
                    <m:r>
                      <a:rPr lang="en-US" b="0" i="1" smtClean="0">
                        <a:latin typeface="Cambria Math" panose="02040503050406030204" pitchFamily="18" charset="0"/>
                      </a:rPr>
                      <m:t>+</m:t>
                    </m:r>
                    <m:r>
                      <a:rPr lang="en-US" b="0" i="1" smtClean="0">
                        <a:latin typeface="Cambria Math" panose="02040503050406030204" pitchFamily="18" charset="0"/>
                      </a:rPr>
                      <m:t>𝐶</m:t>
                    </m:r>
                  </m:oMath>
                </a14:m>
                <a:endParaRPr lang="en-US" u="sng"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503" t="-976" b="-8229"/>
                </a:stretch>
              </a:blipFill>
            </p:spPr>
            <p:txBody>
              <a:bodyPr/>
              <a:lstStyle/>
              <a:p>
                <a:r>
                  <a:rPr lang="en-US">
                    <a:noFill/>
                  </a:rPr>
                  <a:t> </a:t>
                </a:r>
              </a:p>
            </p:txBody>
          </p:sp>
        </mc:Fallback>
      </mc:AlternateContent>
    </p:spTree>
    <p:extLst>
      <p:ext uri="{BB962C8B-B14F-4D97-AF65-F5344CB8AC3E}">
        <p14:creationId xmlns:p14="http://schemas.microsoft.com/office/powerpoint/2010/main" val="193073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t>Our goal is to compute the area under the graph of a function </a:t>
            </a:r>
            <a:r>
              <a:rPr lang="en-US" i="1" dirty="0"/>
              <a:t>f</a:t>
            </a:r>
            <a:r>
              <a:rPr lang="en-US" dirty="0"/>
              <a:t>. In this section, we assume that </a:t>
            </a:r>
            <a:r>
              <a:rPr lang="en-US" i="1" dirty="0"/>
              <a:t>f </a:t>
            </a:r>
            <a:r>
              <a:rPr lang="en-US" dirty="0"/>
              <a:t>is continuous. We fix a number </a:t>
            </a:r>
            <a:r>
              <a:rPr lang="en-US" i="1" dirty="0"/>
              <a:t>N </a:t>
            </a:r>
            <a:r>
              <a:rPr lang="en-US" dirty="0"/>
              <a:t>and divide [</a:t>
            </a:r>
            <a:r>
              <a:rPr lang="en-US" i="1" dirty="0"/>
              <a:t>a</a:t>
            </a:r>
            <a:r>
              <a:rPr lang="en-US" dirty="0"/>
              <a:t>, </a:t>
            </a:r>
            <a:r>
              <a:rPr lang="en-US" i="1" dirty="0"/>
              <a:t>b</a:t>
            </a:r>
            <a:r>
              <a:rPr lang="en-US" dirty="0"/>
              <a:t>] into </a:t>
            </a:r>
            <a:r>
              <a:rPr lang="en-US" i="1" dirty="0"/>
              <a:t>N </a:t>
            </a:r>
            <a:r>
              <a:rPr lang="en-US" dirty="0"/>
              <a:t>subintervals of equal width, as in Figure 4(A). The full interval [</a:t>
            </a:r>
            <a:r>
              <a:rPr lang="en-US" i="1" dirty="0"/>
              <a:t>a</a:t>
            </a:r>
            <a:r>
              <a:rPr lang="en-US" dirty="0"/>
              <a:t>, </a:t>
            </a:r>
            <a:r>
              <a:rPr lang="en-US" i="1" dirty="0"/>
              <a:t>b</a:t>
            </a:r>
            <a:r>
              <a:rPr lang="en-US" dirty="0"/>
              <a:t>] has width </a:t>
            </a:r>
            <a:r>
              <a:rPr lang="en-US" i="1" dirty="0"/>
              <a:t>b </a:t>
            </a:r>
            <a:r>
              <a:rPr lang="en-US" dirty="0"/>
              <a:t>− </a:t>
            </a:r>
            <a:r>
              <a:rPr lang="en-US" i="1" dirty="0"/>
              <a:t>a</a:t>
            </a:r>
            <a:r>
              <a:rPr lang="en-US" dirty="0"/>
              <a:t>, so each subinterval has width </a:t>
            </a:r>
            <a:r>
              <a:rPr lang="en-US" dirty="0" err="1"/>
              <a:t>Δ</a:t>
            </a:r>
            <a:r>
              <a:rPr lang="en-US" i="1" dirty="0" err="1"/>
              <a:t>x</a:t>
            </a:r>
            <a:r>
              <a:rPr lang="en-US" i="1" dirty="0"/>
              <a:t> </a:t>
            </a:r>
            <a:r>
              <a:rPr lang="en-US" dirty="0"/>
              <a:t>= (</a:t>
            </a:r>
            <a:r>
              <a:rPr lang="en-US" i="1" dirty="0"/>
              <a:t>b </a:t>
            </a:r>
            <a:r>
              <a:rPr lang="en-US" dirty="0"/>
              <a:t>− </a:t>
            </a:r>
            <a:r>
              <a:rPr lang="en-US" i="1" dirty="0"/>
              <a:t>a</a:t>
            </a:r>
            <a:r>
              <a:rPr lang="en-US" dirty="0"/>
              <a:t>)</a:t>
            </a:r>
            <a:r>
              <a:rPr lang="en-US" i="1" dirty="0"/>
              <a:t>/N</a:t>
            </a:r>
            <a:r>
              <a:rPr lang="en-US" dirty="0"/>
              <a:t>. The right endpoints of the subintervals are</a:t>
            </a:r>
          </a:p>
          <a:p>
            <a:pPr marL="36900" indent="0" algn="ctr">
              <a:lnSpc>
                <a:spcPct val="100000"/>
              </a:lnSpc>
              <a:buNone/>
            </a:pPr>
            <a:r>
              <a:rPr lang="en-US" i="1" dirty="0"/>
              <a:t>x</a:t>
            </a:r>
            <a:r>
              <a:rPr lang="en-US" baseline="-25000" dirty="0"/>
              <a:t>1</a:t>
            </a:r>
            <a:r>
              <a:rPr lang="en-US" dirty="0"/>
              <a:t> = </a:t>
            </a:r>
            <a:r>
              <a:rPr lang="en-US" i="1" dirty="0"/>
              <a:t>a </a:t>
            </a:r>
            <a:r>
              <a:rPr lang="en-US" dirty="0"/>
              <a:t>+ </a:t>
            </a:r>
            <a:r>
              <a:rPr lang="en-US" dirty="0" err="1"/>
              <a:t>Δ</a:t>
            </a:r>
            <a:r>
              <a:rPr lang="en-US" i="1" dirty="0" err="1"/>
              <a:t>x</a:t>
            </a:r>
            <a:r>
              <a:rPr lang="en-US" dirty="0"/>
              <a:t>, </a:t>
            </a:r>
            <a:r>
              <a:rPr lang="en-US" i="1" dirty="0"/>
              <a:t>x</a:t>
            </a:r>
            <a:r>
              <a:rPr lang="en-US" baseline="-25000" dirty="0"/>
              <a:t>2</a:t>
            </a:r>
            <a:r>
              <a:rPr lang="en-US" dirty="0"/>
              <a:t> = </a:t>
            </a:r>
            <a:r>
              <a:rPr lang="en-US" i="1" dirty="0"/>
              <a:t>a </a:t>
            </a:r>
            <a:r>
              <a:rPr lang="en-US" dirty="0"/>
              <a:t>+ 2Δ</a:t>
            </a:r>
            <a:r>
              <a:rPr lang="en-US" i="1" dirty="0"/>
              <a:t>x</a:t>
            </a:r>
            <a:r>
              <a:rPr lang="en-US" dirty="0"/>
              <a:t>, </a:t>
            </a:r>
            <a:r>
              <a:rPr lang="en-US" i="1" dirty="0"/>
              <a:t>...</a:t>
            </a:r>
            <a:r>
              <a:rPr lang="en-US" dirty="0"/>
              <a:t>, </a:t>
            </a:r>
            <a:r>
              <a:rPr lang="en-US" i="1" dirty="0" err="1"/>
              <a:t>x</a:t>
            </a:r>
            <a:r>
              <a:rPr lang="en-US" i="1" baseline="-25000" dirty="0" err="1"/>
              <a:t>N</a:t>
            </a:r>
            <a:r>
              <a:rPr lang="en-US" i="1" baseline="-25000" dirty="0"/>
              <a:t> </a:t>
            </a:r>
            <a:r>
              <a:rPr lang="en-US" baseline="-25000" dirty="0"/>
              <a:t>−1 </a:t>
            </a:r>
            <a:r>
              <a:rPr lang="en-US" dirty="0"/>
              <a:t>= </a:t>
            </a:r>
            <a:r>
              <a:rPr lang="en-US" i="1" dirty="0"/>
              <a:t>a </a:t>
            </a:r>
            <a:r>
              <a:rPr lang="en-US" dirty="0"/>
              <a:t>+ (</a:t>
            </a:r>
            <a:r>
              <a:rPr lang="en-US" i="1" dirty="0"/>
              <a:t>N </a:t>
            </a:r>
            <a:r>
              <a:rPr lang="en-US" dirty="0"/>
              <a:t>− 1)</a:t>
            </a:r>
            <a:r>
              <a:rPr lang="en-US" dirty="0" err="1"/>
              <a:t>Δ</a:t>
            </a:r>
            <a:r>
              <a:rPr lang="en-US" i="1" dirty="0" err="1"/>
              <a:t>x</a:t>
            </a:r>
            <a:r>
              <a:rPr lang="en-US" dirty="0"/>
              <a:t>, </a:t>
            </a:r>
            <a:r>
              <a:rPr lang="en-US" i="1" dirty="0" err="1"/>
              <a:t>x</a:t>
            </a:r>
            <a:r>
              <a:rPr lang="en-US" i="1" baseline="-25000" dirty="0" err="1"/>
              <a:t>N</a:t>
            </a:r>
            <a:r>
              <a:rPr lang="en-US" i="1" dirty="0"/>
              <a:t> </a:t>
            </a:r>
            <a:r>
              <a:rPr lang="en-US" dirty="0"/>
              <a:t>= </a:t>
            </a:r>
            <a:r>
              <a:rPr lang="en-US" i="1" dirty="0"/>
              <a:t>a </a:t>
            </a:r>
            <a:r>
              <a:rPr lang="en-US" dirty="0"/>
              <a:t>+ </a:t>
            </a:r>
            <a:r>
              <a:rPr lang="en-US" i="1" dirty="0" err="1"/>
              <a:t>N</a:t>
            </a:r>
            <a:r>
              <a:rPr lang="en-US" dirty="0" err="1"/>
              <a:t>Δ</a:t>
            </a:r>
            <a:r>
              <a:rPr lang="en-US" i="1" dirty="0" err="1"/>
              <a:t>x</a:t>
            </a:r>
            <a:endParaRPr lang="en-US" dirty="0"/>
          </a:p>
          <a:p>
            <a:pPr marL="36900" indent="0">
              <a:lnSpc>
                <a:spcPct val="100000"/>
              </a:lnSpc>
              <a:buNone/>
            </a:pPr>
            <a:endParaRPr lang="en-US" dirty="0">
              <a:latin typeface="Times New Roman"/>
              <a:cs typeface="Times New Roman"/>
            </a:endParaRPr>
          </a:p>
        </p:txBody>
      </p:sp>
      <p:pic>
        <p:nvPicPr>
          <p:cNvPr id="5" name="Picture 4" descr="Graphs A and B show the area under the undulating curve y equals f of x divided into 5 subintervals.&#10;The graph of y equals f of x is shown in two graphs. It is a smooth curve that slopes up, then down, then back up higher, then back down. There are vertical lines falling from the curve to the x axis and the x axis is labeled a, solid dot at x subscript 1, solid dot at x subscript 2, another solid dot at the next two intersection points with an ellipsis below them, then a solid dot at b. In Graph A, the region under the curve is shaded between a and b. Text reads: Divide (a, b) into N subintervals, each of width delta x. In Graph B, right-endpoint rectangles are drawn with width delta x. The height of the rectangle between a and x subscript 1 is f of x subscript 1. The height between x subscript 1 and x subscript 2 is f of x subscript 2. The rectangles are drawn at the next two rectangles with the heights at the function value at the right endpoint of the subinterval. The last rectangle has height f of b. Text reads: Construct right-endpoint rectangles.">
            <a:extLst>
              <a:ext uri="{FF2B5EF4-FFF2-40B4-BE49-F238E27FC236}">
                <a16:creationId xmlns:a16="http://schemas.microsoft.com/office/drawing/2014/main" id="{6C6E474A-5501-4DD8-AD1C-D92FB8E0E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850" y="3556883"/>
            <a:ext cx="7257325" cy="2924515"/>
          </a:xfrm>
          <a:prstGeom prst="rect">
            <a:avLst/>
          </a:prstGeom>
        </p:spPr>
      </p:pic>
    </p:spTree>
    <p:extLst>
      <p:ext uri="{BB962C8B-B14F-4D97-AF65-F5344CB8AC3E}">
        <p14:creationId xmlns:p14="http://schemas.microsoft.com/office/powerpoint/2010/main" val="970107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(11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spcBef>
                    <a:spcPts val="595"/>
                  </a:spcBef>
                  <a:buNone/>
                </a:pPr>
                <a:r>
                  <a:rPr lang="en-US" spc="-10" dirty="0">
                    <a:solidFill>
                      <a:schemeClr val="tx1"/>
                    </a:solidFill>
                  </a:rPr>
                  <a:t>The</a:t>
                </a:r>
                <a:r>
                  <a:rPr lang="en-US" spc="100" dirty="0">
                    <a:solidFill>
                      <a:schemeClr val="tx1"/>
                    </a:solidFill>
                  </a:rPr>
                  <a:t> </a:t>
                </a:r>
                <a:r>
                  <a:rPr lang="en-US" spc="-5" dirty="0">
                    <a:solidFill>
                      <a:schemeClr val="tx1"/>
                    </a:solidFill>
                  </a:rPr>
                  <a:t>formula</a:t>
                </a:r>
                <a:r>
                  <a:rPr lang="en-US" spc="100" dirty="0">
                    <a:solidFill>
                      <a:schemeClr val="tx1"/>
                    </a:solidFill>
                  </a:rPr>
                  <a:t> </a:t>
                </a:r>
                <a14:m>
                  <m:oMath xmlns:m="http://schemas.openxmlformats.org/officeDocument/2006/math">
                    <m:f>
                      <m:fPr>
                        <m:ctrlPr>
                          <a:rPr lang="en-US" i="1" spc="100" smtClean="0">
                            <a:solidFill>
                              <a:schemeClr val="tx1"/>
                            </a:solidFill>
                            <a:latin typeface="Cambria Math" panose="02040503050406030204" pitchFamily="18" charset="0"/>
                          </a:rPr>
                        </m:ctrlPr>
                      </m:fPr>
                      <m:num>
                        <m:r>
                          <a:rPr lang="en-US" b="0" i="1" spc="100" smtClean="0">
                            <a:solidFill>
                              <a:schemeClr val="tx1"/>
                            </a:solidFill>
                            <a:latin typeface="Cambria Math" panose="02040503050406030204" pitchFamily="18" charset="0"/>
                          </a:rPr>
                          <m:t>𝑑</m:t>
                        </m:r>
                      </m:num>
                      <m:den>
                        <m:r>
                          <a:rPr lang="en-US" b="0" i="1" spc="100" smtClean="0">
                            <a:solidFill>
                              <a:schemeClr val="tx1"/>
                            </a:solidFill>
                            <a:latin typeface="Cambria Math" panose="02040503050406030204" pitchFamily="18" charset="0"/>
                          </a:rPr>
                          <m:t>𝑑𝑥</m:t>
                        </m:r>
                      </m:den>
                    </m:f>
                  </m:oMath>
                </a14:m>
                <a:r>
                  <a:rPr lang="en-US" spc="-5" dirty="0">
                    <a:solidFill>
                      <a:schemeClr val="tx1"/>
                    </a:solidFill>
                  </a:rPr>
                  <a:t>(</a:t>
                </a:r>
                <a:r>
                  <a:rPr lang="en-US" i="1" spc="30" dirty="0">
                    <a:solidFill>
                      <a:schemeClr val="tx1"/>
                    </a:solidFill>
                  </a:rPr>
                  <a:t>e</a:t>
                </a:r>
                <a:r>
                  <a:rPr lang="en-US" i="1" baseline="25925" dirty="0">
                    <a:solidFill>
                      <a:schemeClr val="tx1"/>
                    </a:solidFill>
                  </a:rPr>
                  <a:t>x</a:t>
                </a:r>
                <a:r>
                  <a:rPr lang="en-US" i="1" spc="-104" baseline="25925" dirty="0">
                    <a:solidFill>
                      <a:schemeClr val="tx1"/>
                    </a:solidFill>
                  </a:rPr>
                  <a:t> </a:t>
                </a:r>
                <a:r>
                  <a:rPr lang="en-US" spc="-5" dirty="0">
                    <a:solidFill>
                      <a:schemeClr val="tx1"/>
                    </a:solidFill>
                  </a:rPr>
                  <a:t>)</a:t>
                </a:r>
                <a:r>
                  <a:rPr lang="en-US" spc="127" baseline="25925"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e</a:t>
                </a:r>
                <a:r>
                  <a:rPr lang="en-US" i="1" baseline="25925" dirty="0">
                    <a:solidFill>
                      <a:schemeClr val="tx1"/>
                    </a:solidFill>
                  </a:rPr>
                  <a:t>x </a:t>
                </a:r>
                <a:r>
                  <a:rPr lang="en-US" spc="-10" dirty="0">
                    <a:solidFill>
                      <a:schemeClr val="tx1"/>
                    </a:solidFill>
                  </a:rPr>
                  <a:t>say</a:t>
                </a:r>
                <a:r>
                  <a:rPr lang="en-US" spc="-5" dirty="0">
                    <a:solidFill>
                      <a:schemeClr val="tx1"/>
                    </a:solidFill>
                  </a:rPr>
                  <a:t>s</a:t>
                </a:r>
                <a:r>
                  <a:rPr lang="en-US" spc="100"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e</a:t>
                </a:r>
                <a:r>
                  <a:rPr lang="en-US" i="1" baseline="25925" dirty="0">
                    <a:solidFill>
                      <a:schemeClr val="tx1"/>
                    </a:solidFill>
                  </a:rPr>
                  <a:t>x </a:t>
                </a:r>
                <a:r>
                  <a:rPr lang="en-US" spc="-10" dirty="0">
                    <a:solidFill>
                      <a:schemeClr val="tx1"/>
                    </a:solidFill>
                  </a:rPr>
                  <a:t>i</a:t>
                </a:r>
                <a:r>
                  <a:rPr lang="en-US" spc="-5" dirty="0">
                    <a:solidFill>
                      <a:schemeClr val="tx1"/>
                    </a:solidFill>
                  </a:rPr>
                  <a:t>s</a:t>
                </a:r>
                <a:r>
                  <a:rPr lang="en-US" spc="100" dirty="0">
                    <a:solidFill>
                      <a:schemeClr val="tx1"/>
                    </a:solidFill>
                  </a:rPr>
                  <a:t> </a:t>
                </a:r>
                <a:r>
                  <a:rPr lang="en-US" spc="-10" dirty="0">
                    <a:solidFill>
                      <a:schemeClr val="tx1"/>
                    </a:solidFill>
                  </a:rPr>
                  <a:t>it</a:t>
                </a:r>
                <a:r>
                  <a:rPr lang="en-US" spc="-5" dirty="0">
                    <a:solidFill>
                      <a:schemeClr val="tx1"/>
                    </a:solidFill>
                  </a:rPr>
                  <a:t>s</a:t>
                </a:r>
                <a:r>
                  <a:rPr lang="en-US" spc="100" dirty="0">
                    <a:solidFill>
                      <a:schemeClr val="tx1"/>
                    </a:solidFill>
                  </a:rPr>
                  <a:t> </a:t>
                </a:r>
                <a:r>
                  <a:rPr lang="en-US" spc="-15" dirty="0">
                    <a:solidFill>
                      <a:schemeClr val="tx1"/>
                    </a:solidFill>
                  </a:rPr>
                  <a:t>ow</a:t>
                </a:r>
                <a:r>
                  <a:rPr lang="en-US" spc="-5" dirty="0">
                    <a:solidFill>
                      <a:schemeClr val="tx1"/>
                    </a:solidFill>
                  </a:rPr>
                  <a:t>n</a:t>
                </a:r>
                <a:r>
                  <a:rPr lang="en-US" spc="100" dirty="0">
                    <a:solidFill>
                      <a:schemeClr val="tx1"/>
                    </a:solidFill>
                  </a:rPr>
                  <a:t> </a:t>
                </a:r>
                <a:r>
                  <a:rPr lang="en-US" spc="-10" dirty="0">
                    <a:solidFill>
                      <a:schemeClr val="tx1"/>
                    </a:solidFill>
                  </a:rPr>
                  <a:t>derivative</a:t>
                </a:r>
                <a:r>
                  <a:rPr lang="en-US" spc="-5" dirty="0">
                    <a:solidFill>
                      <a:schemeClr val="tx1"/>
                    </a:solidFill>
                  </a:rPr>
                  <a:t>.</a:t>
                </a:r>
                <a:r>
                  <a:rPr lang="en-US" spc="100" dirty="0">
                    <a:solidFill>
                      <a:schemeClr val="tx1"/>
                    </a:solidFill>
                  </a:rPr>
                  <a:t> </a:t>
                </a:r>
                <a:r>
                  <a:rPr lang="en-US" spc="-15" dirty="0">
                    <a:solidFill>
                      <a:schemeClr val="tx1"/>
                    </a:solidFill>
                  </a:rPr>
                  <a:t>Bu</a:t>
                </a:r>
                <a:r>
                  <a:rPr lang="en-US" spc="-5" dirty="0">
                    <a:solidFill>
                      <a:schemeClr val="tx1"/>
                    </a:solidFill>
                  </a:rPr>
                  <a:t>t</a:t>
                </a:r>
                <a:r>
                  <a:rPr lang="en-US" spc="100"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100" dirty="0">
                    <a:solidFill>
                      <a:schemeClr val="tx1"/>
                    </a:solidFill>
                  </a:rPr>
                  <a:t> </a:t>
                </a:r>
                <a:r>
                  <a:rPr lang="en-US" spc="-15" dirty="0">
                    <a:solidFill>
                      <a:schemeClr val="tx1"/>
                    </a:solidFill>
                  </a:rPr>
                  <a:t>mean</a:t>
                </a:r>
                <a:r>
                  <a:rPr lang="en-US" spc="-5" dirty="0">
                    <a:solidFill>
                      <a:schemeClr val="tx1"/>
                    </a:solidFill>
                  </a:rPr>
                  <a:t>s</a:t>
                </a:r>
                <a:r>
                  <a:rPr lang="en-US" spc="100" dirty="0">
                    <a:solidFill>
                      <a:schemeClr val="tx1"/>
                    </a:solidFill>
                  </a:rPr>
                  <a:t> </a:t>
                </a:r>
                <a:r>
                  <a:rPr lang="en-US" spc="-10" dirty="0">
                    <a:solidFill>
                      <a:schemeClr val="tx1"/>
                    </a:solidFill>
                  </a:rPr>
                  <a:t>that</a:t>
                </a:r>
                <a:endParaRPr lang="en-US" dirty="0">
                  <a:solidFill>
                    <a:schemeClr val="tx1"/>
                  </a:solidFill>
                </a:endParaRPr>
              </a:p>
              <a:p>
                <a:pPr marL="0" indent="0">
                  <a:lnSpc>
                    <a:spcPct val="100000"/>
                  </a:lnSpc>
                  <a:buNone/>
                </a:pP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25" dirty="0">
                    <a:solidFill>
                      <a:schemeClr val="tx1"/>
                    </a:solidFill>
                  </a:rPr>
                  <a:t>e</a:t>
                </a:r>
                <a:r>
                  <a:rPr lang="en-US" i="1" baseline="25925" dirty="0">
                    <a:solidFill>
                      <a:schemeClr val="tx1"/>
                    </a:solidFill>
                  </a:rPr>
                  <a:t>x </a:t>
                </a:r>
                <a:r>
                  <a:rPr lang="en-US" spc="-5" dirty="0">
                    <a:solidFill>
                      <a:schemeClr val="tx1"/>
                    </a:solidFill>
                  </a:rPr>
                  <a:t>is also </a:t>
                </a:r>
                <a:r>
                  <a:rPr lang="en-US" i="1" spc="-5" dirty="0">
                    <a:solidFill>
                      <a:schemeClr val="tx1"/>
                    </a:solidFill>
                  </a:rPr>
                  <a:t>its </a:t>
                </a:r>
                <a:r>
                  <a:rPr lang="en-US" i="1" spc="-10" dirty="0">
                    <a:solidFill>
                      <a:schemeClr val="tx1"/>
                    </a:solidFill>
                  </a:rPr>
                  <a:t>own</a:t>
                </a:r>
                <a:r>
                  <a:rPr lang="en-US" i="1" spc="-5" dirty="0">
                    <a:solidFill>
                      <a:schemeClr val="tx1"/>
                    </a:solidFill>
                  </a:rPr>
                  <a:t> antiderivativ</a:t>
                </a:r>
                <a:r>
                  <a:rPr lang="en-US" i="1" spc="-10" dirty="0">
                    <a:solidFill>
                      <a:schemeClr val="tx1"/>
                    </a:solidFill>
                  </a:rPr>
                  <a:t>e</a:t>
                </a:r>
                <a:r>
                  <a:rPr lang="en-US" spc="-5" dirty="0">
                    <a:solidFill>
                      <a:schemeClr val="tx1"/>
                    </a:solidFill>
                  </a:rPr>
                  <a:t>.</a:t>
                </a:r>
                <a:r>
                  <a:rPr lang="en-US" dirty="0">
                    <a:solidFill>
                      <a:schemeClr val="tx1"/>
                    </a:solidFill>
                  </a:rPr>
                  <a:t> </a:t>
                </a:r>
                <a:r>
                  <a:rPr lang="en-US" spc="-5" dirty="0">
                    <a:solidFill>
                      <a:schemeClr val="tx1"/>
                    </a:solidFill>
                  </a:rPr>
                  <a:t>In </a:t>
                </a:r>
                <a:r>
                  <a:rPr lang="en-US" spc="-10" dirty="0">
                    <a:solidFill>
                      <a:schemeClr val="tx1"/>
                    </a:solidFill>
                  </a:rPr>
                  <a:t>o</a:t>
                </a:r>
                <a:r>
                  <a:rPr lang="en-US" spc="-5" dirty="0">
                    <a:solidFill>
                      <a:schemeClr val="tx1"/>
                    </a:solidFill>
                  </a:rPr>
                  <a:t>ther words,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𝑥</m:t>
                            </m:r>
                          </m:sup>
                        </m:sSup>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𝑥</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15" dirty="0">
                    <a:solidFill>
                      <a:schemeClr val="tx1"/>
                    </a:solidFill>
                  </a:rPr>
                  <a:t>Mor</a:t>
                </a:r>
                <a:r>
                  <a:rPr lang="en-US" spc="-5" dirty="0">
                    <a:solidFill>
                      <a:schemeClr val="tx1"/>
                    </a:solidFill>
                  </a:rPr>
                  <a:t>e </a:t>
                </a:r>
                <a:r>
                  <a:rPr lang="en-US" spc="-10" dirty="0">
                    <a:solidFill>
                      <a:schemeClr val="tx1"/>
                    </a:solidFill>
                  </a:rPr>
                  <a:t>generally</a:t>
                </a:r>
                <a:r>
                  <a:rPr lang="en-US" spc="-5" dirty="0">
                    <a:solidFill>
                      <a:schemeClr val="tx1"/>
                    </a:solidFill>
                  </a:rPr>
                  <a:t>,</a:t>
                </a:r>
                <a:r>
                  <a:rPr lang="en-US"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 </a:t>
                </a:r>
                <a:r>
                  <a:rPr lang="en-US" spc="-10" dirty="0">
                    <a:solidFill>
                      <a:schemeClr val="tx1"/>
                    </a:solidFill>
                  </a:rPr>
                  <a:t>an</a:t>
                </a:r>
                <a:r>
                  <a:rPr lang="en-US" spc="-5" dirty="0">
                    <a:solidFill>
                      <a:schemeClr val="tx1"/>
                    </a:solidFill>
                  </a:rPr>
                  <a:t>y </a:t>
                </a:r>
                <a:r>
                  <a:rPr lang="en-US" spc="-10" dirty="0">
                    <a:solidFill>
                      <a:schemeClr val="tx1"/>
                    </a:solidFill>
                  </a:rPr>
                  <a:t>constan</a:t>
                </a:r>
                <a:r>
                  <a:rPr lang="en-US" spc="-5" dirty="0">
                    <a:solidFill>
                      <a:schemeClr val="tx1"/>
                    </a:solidFill>
                  </a:rPr>
                  <a:t>t</a:t>
                </a:r>
                <a:r>
                  <a:rPr lang="en-US" dirty="0">
                    <a:solidFill>
                      <a:schemeClr val="tx1"/>
                    </a:solidFill>
                  </a:rPr>
                  <a:t> </a:t>
                </a:r>
                <a:r>
                  <a:rPr lang="en-US" i="1" spc="-5" dirty="0">
                    <a:solidFill>
                      <a:schemeClr val="tx1"/>
                    </a:solidFill>
                  </a:rPr>
                  <a:t>k</a:t>
                </a:r>
                <a:r>
                  <a:rPr lang="en-US" i="1" spc="85" dirty="0">
                    <a:solidFill>
                      <a:schemeClr val="tx1"/>
                    </a:solidFill>
                  </a:rPr>
                  <a:t> </a:t>
                </a:r>
                <a:r>
                  <a:rPr lang="en-US" spc="85" dirty="0">
                    <a:solidFill>
                      <a:schemeClr val="tx1"/>
                    </a:solidFill>
                    <a:ea typeface="Cambria Math" panose="02040503050406030204" pitchFamily="18" charset="0"/>
                  </a:rPr>
                  <a:t>≠ 0</a:t>
                </a:r>
                <a:r>
                  <a:rPr lang="en-US" i="1" spc="85" dirty="0">
                    <a:solidFill>
                      <a:schemeClr val="tx1"/>
                    </a:solidFill>
                    <a:ea typeface="Cambria Math" panose="02040503050406030204" pitchFamily="18" charset="0"/>
                  </a:rPr>
                  <a:t>, </a:t>
                </a:r>
                <a14:m>
                  <m:oMath xmlns:m="http://schemas.openxmlformats.org/officeDocument/2006/math">
                    <m:nary>
                      <m:naryPr>
                        <m:limLoc m:val="undOvr"/>
                        <m:subHide m:val="on"/>
                        <m:supHide m:val="on"/>
                        <m:ctrlPr>
                          <a:rPr lang="en-US" i="1" spc="-5">
                            <a:solidFill>
                              <a:schemeClr val="tx1"/>
                            </a:solidFill>
                            <a:latin typeface="Cambria Math" panose="02040503050406030204" pitchFamily="18" charset="0"/>
                            <a:cs typeface="Times New Roman"/>
                          </a:rPr>
                        </m:ctrlPr>
                      </m:naryPr>
                      <m:sub/>
                      <m:sup/>
                      <m:e>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𝑘</m:t>
                            </m:r>
                            <m:r>
                              <a:rPr lang="en-US" i="1" spc="-5">
                                <a:solidFill>
                                  <a:schemeClr val="tx1"/>
                                </a:solidFill>
                                <a:latin typeface="Cambria Math" panose="02040503050406030204" pitchFamily="18" charset="0"/>
                                <a:cs typeface="Times New Roman"/>
                              </a:rPr>
                              <m:t>𝑥</m:t>
                            </m:r>
                          </m:sup>
                        </m:sSup>
                      </m:e>
                    </m:nary>
                    <m:r>
                      <a:rPr lang="en-US" i="1" spc="-5">
                        <a:solidFill>
                          <a:schemeClr val="tx1"/>
                        </a:solidFill>
                        <a:latin typeface="Cambria Math" panose="02040503050406030204" pitchFamily="18" charset="0"/>
                        <a:cs typeface="Times New Roman"/>
                      </a:rPr>
                      <m:t>𝑑𝑥</m:t>
                    </m:r>
                    <m:r>
                      <a:rPr lang="en-US" i="1" spc="-5">
                        <a:solidFill>
                          <a:schemeClr val="tx1"/>
                        </a:solidFill>
                        <a:latin typeface="Cambria Math" panose="02040503050406030204" pitchFamily="18" charset="0"/>
                        <a:cs typeface="Times New Roman"/>
                      </a:rPr>
                      <m:t>=</m:t>
                    </m:r>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𝑘</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𝑘</m:t>
                        </m:r>
                        <m:r>
                          <a:rPr lang="en-US" i="1" spc="-5">
                            <a:solidFill>
                              <a:schemeClr val="tx1"/>
                            </a:solidFill>
                            <a:latin typeface="Cambria Math" panose="02040503050406030204" pitchFamily="18" charset="0"/>
                            <a:cs typeface="Times New Roman"/>
                          </a:rPr>
                          <m:t>𝑥</m:t>
                        </m:r>
                      </m:sup>
                    </m:sSup>
                    <m:r>
                      <a:rPr lang="en-US" i="1" spc="-5">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𝐶</m:t>
                    </m:r>
                  </m:oMath>
                </a14:m>
                <a:r>
                  <a:rPr lang="en-US" dirty="0">
                    <a:solidFill>
                      <a:schemeClr val="tx1"/>
                    </a:solidFill>
                  </a:rPr>
                  <a:t>.</a:t>
                </a:r>
              </a:p>
              <a:p>
                <a:pPr marL="0" indent="0">
                  <a:lnSpc>
                    <a:spcPct val="100000"/>
                  </a:lnSpc>
                  <a:buNone/>
                </a:pPr>
                <a:endParaRPr lang="en-US" dirty="0">
                  <a:solidFill>
                    <a:schemeClr val="tx1"/>
                  </a:solidFill>
                </a:endParaRPr>
              </a:p>
              <a:p>
                <a:pPr marL="0" indent="0">
                  <a:lnSpc>
                    <a:spcPct val="100000"/>
                  </a:lnSpc>
                  <a:buNone/>
                </a:pPr>
                <a:r>
                  <a:rPr lang="en-US" b="1" u="sng" dirty="0">
                    <a:solidFill>
                      <a:schemeClr val="tx1"/>
                    </a:solidFill>
                  </a:rPr>
                  <a:t>EXAMPLE</a:t>
                </a:r>
                <a:r>
                  <a:rPr lang="en-US" b="1" dirty="0">
                    <a:solidFill>
                      <a:schemeClr val="tx1"/>
                    </a:solidFill>
                  </a:rPr>
                  <a:t>: </a:t>
                </a:r>
                <a:endParaRPr lang="en-US" dirty="0">
                  <a:solidFill>
                    <a:schemeClr val="tx1"/>
                  </a:solidFill>
                </a:endParaRPr>
              </a:p>
              <a:p>
                <a:pPr>
                  <a:lnSpc>
                    <a:spcPct val="100000"/>
                  </a:lnSpc>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m:t>
                        </m:r>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−4)</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=3</m:t>
                    </m:r>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a14:m>
                <a:endParaRPr lang="en-US" dirty="0">
                  <a:solidFill>
                    <a:schemeClr val="tx1"/>
                  </a:solidFill>
                </a:endParaRPr>
              </a:p>
              <a:p>
                <a:pPr>
                  <a:lnSpc>
                    <a:spcPct val="100000"/>
                  </a:lnSpc>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12</m:t>
                        </m:r>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7−3</m:t>
                            </m:r>
                            <m:r>
                              <a:rPr lang="en-US" b="0" i="1" smtClean="0">
                                <a:solidFill>
                                  <a:schemeClr val="tx1"/>
                                </a:solidFill>
                                <a:latin typeface="Cambria Math" panose="02040503050406030204" pitchFamily="18" charset="0"/>
                                <a:cs typeface="Times New Roman"/>
                              </a:rPr>
                              <m:t>𝑥</m:t>
                            </m:r>
                          </m:sup>
                        </m:sSup>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12</m:t>
                        </m:r>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7</m:t>
                            </m:r>
                          </m:sup>
                        </m:sSup>
                      </m:e>
                    </m:nary>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=12</m:t>
                    </m:r>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7</m:t>
                        </m:r>
                      </m:sup>
                    </m:sSup>
                    <m:d>
                      <m:dPr>
                        <m:ctrlPr>
                          <a:rPr lang="en-US"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m:t>
                        </m:r>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e>
                    </m:d>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cs typeface="Times New Roman"/>
                      </a:rPr>
                      <m:t>=−4</m:t>
                    </m:r>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7−3</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a14:m>
                <a:endParaRPr lang="en-US" dirty="0">
                  <a:solidFill>
                    <a:schemeClr val="tx1"/>
                  </a:solidFill>
                </a:endParaRPr>
              </a:p>
              <a:p>
                <a:pPr marL="36900" indent="0">
                  <a:lnSpc>
                    <a:spcPct val="100000"/>
                  </a:lnSpc>
                  <a:buNone/>
                </a:pPr>
                <a:endParaRPr lang="en-US" b="1"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2517" t="-1116"/>
                </a:stretch>
              </a:blipFill>
            </p:spPr>
            <p:txBody>
              <a:bodyPr/>
              <a:lstStyle/>
              <a:p>
                <a:r>
                  <a:rPr lang="en-US">
                    <a:noFill/>
                  </a:rPr>
                  <a:t> </a:t>
                </a:r>
              </a:p>
            </p:txBody>
          </p:sp>
        </mc:Fallback>
      </mc:AlternateContent>
    </p:spTree>
    <p:extLst>
      <p:ext uri="{BB962C8B-B14F-4D97-AF65-F5344CB8AC3E}">
        <p14:creationId xmlns:p14="http://schemas.microsoft.com/office/powerpoint/2010/main" val="151486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(12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We</a:t>
                </a:r>
                <a:r>
                  <a:rPr lang="en-US" spc="-5" dirty="0">
                    <a:solidFill>
                      <a:schemeClr val="tx1"/>
                    </a:solidFill>
                  </a:rPr>
                  <a:t> can think </a:t>
                </a:r>
                <a:r>
                  <a:rPr lang="en-US" spc="-10" dirty="0">
                    <a:solidFill>
                      <a:schemeClr val="tx1"/>
                    </a:solidFill>
                  </a:rPr>
                  <a:t>o</a:t>
                </a:r>
                <a:r>
                  <a:rPr lang="en-US" spc="-5" dirty="0">
                    <a:solidFill>
                      <a:schemeClr val="tx1"/>
                    </a:solidFill>
                  </a:rPr>
                  <a:t>f </a:t>
                </a:r>
                <a:r>
                  <a:rPr lang="en-US" spc="-10" dirty="0">
                    <a:solidFill>
                      <a:schemeClr val="tx1"/>
                    </a:solidFill>
                  </a:rPr>
                  <a:t>a</a:t>
                </a:r>
                <a:r>
                  <a:rPr lang="en-US" spc="-5" dirty="0">
                    <a:solidFill>
                      <a:schemeClr val="tx1"/>
                    </a:solidFill>
                  </a:rPr>
                  <a:t>n antiderivative</a:t>
                </a:r>
                <a:r>
                  <a:rPr lang="en-US" dirty="0">
                    <a:solidFill>
                      <a:schemeClr val="tx1"/>
                    </a:solidFill>
                  </a:rPr>
                  <a:t> </a:t>
                </a:r>
                <a:r>
                  <a:rPr lang="en-US" spc="-10" dirty="0">
                    <a:solidFill>
                      <a:schemeClr val="tx1"/>
                    </a:solidFill>
                  </a:rPr>
                  <a:t>a</a:t>
                </a:r>
                <a:r>
                  <a:rPr lang="en-US" spc="-5" dirty="0">
                    <a:solidFill>
                      <a:schemeClr val="tx1"/>
                    </a:solidFill>
                  </a:rPr>
                  <a:t>s a solution to the </a:t>
                </a:r>
                <a:r>
                  <a:rPr lang="en-US" b="1" i="1" spc="-5" dirty="0">
                    <a:solidFill>
                      <a:schemeClr val="tx1"/>
                    </a:solidFill>
                  </a:rPr>
                  <a:t>differential</a:t>
                </a:r>
                <a:r>
                  <a:rPr lang="en-US" b="1" i="1" dirty="0">
                    <a:solidFill>
                      <a:schemeClr val="tx1"/>
                    </a:solidFill>
                  </a:rPr>
                  <a:t> </a:t>
                </a:r>
                <a:r>
                  <a:rPr lang="en-US" b="1" i="1" spc="-5" dirty="0">
                    <a:solidFill>
                      <a:schemeClr val="tx1"/>
                    </a:solidFill>
                  </a:rPr>
                  <a:t>equation </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𝑑𝑦</m:t>
                          </m:r>
                        </m:num>
                        <m:den>
                          <m:r>
                            <a:rPr lang="en-US" b="0" i="1" spc="-5" smtClean="0">
                              <a:solidFill>
                                <a:schemeClr val="tx1"/>
                              </a:solidFill>
                              <a:latin typeface="Cambria Math" panose="02040503050406030204" pitchFamily="18" charset="0"/>
                              <a:cs typeface="Times New Roman"/>
                            </a:rPr>
                            <m:t>𝑑𝑥</m:t>
                          </m:r>
                        </m:den>
                      </m:f>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𝑓</m:t>
                      </m:r>
                      <m:d>
                        <m:dPr>
                          <m:ctrlPr>
                            <a:rPr lang="en-US"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oMath>
                  </m:oMathPara>
                </a14:m>
                <a:endParaRPr lang="en-US" dirty="0">
                  <a:solidFill>
                    <a:schemeClr val="tx1"/>
                  </a:solidFill>
                </a:endParaRPr>
              </a:p>
              <a:p>
                <a:pPr marL="0" marR="5080" indent="0">
                  <a:lnSpc>
                    <a:spcPct val="100000"/>
                  </a:lnSpc>
                  <a:buNone/>
                </a:pPr>
                <a:r>
                  <a:rPr lang="en-US" spc="-10" dirty="0">
                    <a:solidFill>
                      <a:schemeClr val="tx1"/>
                    </a:solidFill>
                  </a:rPr>
                  <a:t>I</a:t>
                </a:r>
                <a:r>
                  <a:rPr lang="en-US" spc="-5" dirty="0">
                    <a:solidFill>
                      <a:schemeClr val="tx1"/>
                    </a:solidFill>
                  </a:rPr>
                  <a:t>n</a:t>
                </a:r>
                <a:r>
                  <a:rPr lang="en-US" spc="95" dirty="0">
                    <a:solidFill>
                      <a:schemeClr val="tx1"/>
                    </a:solidFill>
                  </a:rPr>
                  <a:t> </a:t>
                </a:r>
                <a:r>
                  <a:rPr lang="en-US" spc="-10" dirty="0">
                    <a:solidFill>
                      <a:schemeClr val="tx1"/>
                    </a:solidFill>
                  </a:rPr>
                  <a:t>general</a:t>
                </a:r>
                <a:r>
                  <a:rPr lang="en-US" spc="-5" dirty="0">
                    <a:solidFill>
                      <a:schemeClr val="tx1"/>
                    </a:solidFill>
                  </a:rPr>
                  <a:t>,</a:t>
                </a:r>
                <a:r>
                  <a:rPr lang="en-US" spc="100" dirty="0">
                    <a:solidFill>
                      <a:schemeClr val="tx1"/>
                    </a:solidFill>
                  </a:rPr>
                  <a:t> </a:t>
                </a:r>
                <a:r>
                  <a:rPr lang="en-US" spc="-5" dirty="0">
                    <a:solidFill>
                      <a:schemeClr val="tx1"/>
                    </a:solidFill>
                  </a:rPr>
                  <a:t>a</a:t>
                </a:r>
                <a:r>
                  <a:rPr lang="en-US" spc="95" dirty="0">
                    <a:solidFill>
                      <a:schemeClr val="tx1"/>
                    </a:solidFill>
                  </a:rPr>
                  <a:t> </a:t>
                </a:r>
                <a:r>
                  <a:rPr lang="en-US" spc="-10" dirty="0">
                    <a:solidFill>
                      <a:schemeClr val="tx1"/>
                    </a:solidFill>
                  </a:rPr>
                  <a:t>differentia</a:t>
                </a:r>
                <a:r>
                  <a:rPr lang="en-US" spc="-5" dirty="0">
                    <a:solidFill>
                      <a:schemeClr val="tx1"/>
                    </a:solidFill>
                  </a:rPr>
                  <a:t>l</a:t>
                </a:r>
                <a:r>
                  <a:rPr lang="en-US" spc="95" dirty="0">
                    <a:solidFill>
                      <a:schemeClr val="tx1"/>
                    </a:solidFill>
                  </a:rPr>
                  <a:t> </a:t>
                </a:r>
                <a:r>
                  <a:rPr lang="en-US" spc="-10" dirty="0">
                    <a:solidFill>
                      <a:schemeClr val="tx1"/>
                    </a:solidFill>
                  </a:rPr>
                  <a:t>equatio</a:t>
                </a:r>
                <a:r>
                  <a:rPr lang="en-US" spc="-5" dirty="0">
                    <a:solidFill>
                      <a:schemeClr val="tx1"/>
                    </a:solidFill>
                  </a:rPr>
                  <a:t>n</a:t>
                </a:r>
                <a:r>
                  <a:rPr lang="en-US" spc="100" dirty="0">
                    <a:solidFill>
                      <a:schemeClr val="tx1"/>
                    </a:solidFill>
                  </a:rPr>
                  <a:t> </a:t>
                </a:r>
                <a:r>
                  <a:rPr lang="en-US" spc="-5" dirty="0">
                    <a:solidFill>
                      <a:schemeClr val="tx1"/>
                    </a:solidFill>
                  </a:rPr>
                  <a:t>is</a:t>
                </a:r>
                <a:r>
                  <a:rPr lang="en-US" spc="95" dirty="0">
                    <a:solidFill>
                      <a:schemeClr val="tx1"/>
                    </a:solidFill>
                  </a:rPr>
                  <a:t> </a:t>
                </a:r>
                <a:r>
                  <a:rPr lang="en-US" spc="-10" dirty="0">
                    <a:solidFill>
                      <a:schemeClr val="tx1"/>
                    </a:solidFill>
                  </a:rPr>
                  <a:t>a</a:t>
                </a:r>
                <a:r>
                  <a:rPr lang="en-US" spc="-5" dirty="0">
                    <a:solidFill>
                      <a:schemeClr val="tx1"/>
                    </a:solidFill>
                  </a:rPr>
                  <a:t>n</a:t>
                </a:r>
                <a:r>
                  <a:rPr lang="en-US" spc="95" dirty="0">
                    <a:solidFill>
                      <a:schemeClr val="tx1"/>
                    </a:solidFill>
                  </a:rPr>
                  <a:t> </a:t>
                </a:r>
                <a:r>
                  <a:rPr lang="en-US" spc="-10" dirty="0">
                    <a:solidFill>
                      <a:schemeClr val="tx1"/>
                    </a:solidFill>
                  </a:rPr>
                  <a:t>equatio</a:t>
                </a:r>
                <a:r>
                  <a:rPr lang="en-US" spc="-5" dirty="0">
                    <a:solidFill>
                      <a:schemeClr val="tx1"/>
                    </a:solidFill>
                  </a:rPr>
                  <a:t>n</a:t>
                </a:r>
                <a:r>
                  <a:rPr lang="en-US" spc="95" dirty="0">
                    <a:solidFill>
                      <a:schemeClr val="tx1"/>
                    </a:solidFill>
                  </a:rPr>
                  <a:t> </a:t>
                </a:r>
                <a:r>
                  <a:rPr lang="en-US" spc="-5" dirty="0">
                    <a:solidFill>
                      <a:schemeClr val="tx1"/>
                    </a:solidFill>
                  </a:rPr>
                  <a:t>r</a:t>
                </a:r>
                <a:r>
                  <a:rPr lang="en-US" spc="-10" dirty="0">
                    <a:solidFill>
                      <a:schemeClr val="tx1"/>
                    </a:solidFill>
                  </a:rPr>
                  <a:t>elatin</a:t>
                </a:r>
                <a:r>
                  <a:rPr lang="en-US" spc="-5" dirty="0">
                    <a:solidFill>
                      <a:schemeClr val="tx1"/>
                    </a:solidFill>
                  </a:rPr>
                  <a:t>g</a:t>
                </a:r>
                <a:r>
                  <a:rPr lang="en-US" spc="95" dirty="0">
                    <a:solidFill>
                      <a:schemeClr val="tx1"/>
                    </a:solidFill>
                  </a:rPr>
                  <a:t> </a:t>
                </a:r>
                <a:r>
                  <a:rPr lang="en-US" spc="-10" dirty="0">
                    <a:solidFill>
                      <a:schemeClr val="tx1"/>
                    </a:solidFill>
                  </a:rPr>
                  <a:t>a</a:t>
                </a:r>
                <a:r>
                  <a:rPr lang="en-US" spc="-5" dirty="0">
                    <a:solidFill>
                      <a:schemeClr val="tx1"/>
                    </a:solidFill>
                  </a:rPr>
                  <a:t>n</a:t>
                </a:r>
                <a:r>
                  <a:rPr lang="en-US" spc="95" dirty="0">
                    <a:solidFill>
                      <a:schemeClr val="tx1"/>
                    </a:solidFill>
                  </a:rPr>
                  <a:t> </a:t>
                </a:r>
                <a:r>
                  <a:rPr lang="en-US" spc="-15" dirty="0">
                    <a:solidFill>
                      <a:schemeClr val="tx1"/>
                    </a:solidFill>
                  </a:rPr>
                  <a:t>unknow</a:t>
                </a:r>
                <a:r>
                  <a:rPr lang="en-US" spc="-5" dirty="0">
                    <a:solidFill>
                      <a:schemeClr val="tx1"/>
                    </a:solidFill>
                  </a:rPr>
                  <a:t>n</a:t>
                </a:r>
                <a:r>
                  <a:rPr lang="en-US" spc="10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spc="95" dirty="0">
                    <a:solidFill>
                      <a:schemeClr val="tx1"/>
                    </a:solidFill>
                  </a:rPr>
                  <a:t> </a:t>
                </a:r>
                <a:r>
                  <a:rPr lang="en-US" spc="-10" dirty="0">
                    <a:solidFill>
                      <a:schemeClr val="tx1"/>
                    </a:solidFill>
                  </a:rPr>
                  <a:t>an</a:t>
                </a:r>
                <a:r>
                  <a:rPr lang="en-US" spc="-5" dirty="0">
                    <a:solidFill>
                      <a:schemeClr val="tx1"/>
                    </a:solidFill>
                  </a:rPr>
                  <a:t>d</a:t>
                </a:r>
                <a:r>
                  <a:rPr lang="en-US" spc="95" dirty="0">
                    <a:solidFill>
                      <a:schemeClr val="tx1"/>
                    </a:solidFill>
                  </a:rPr>
                  <a:t> </a:t>
                </a:r>
                <a:r>
                  <a:rPr lang="en-US" spc="-10" dirty="0">
                    <a:solidFill>
                      <a:schemeClr val="tx1"/>
                    </a:solidFill>
                  </a:rPr>
                  <a:t>its derivatives</a:t>
                </a:r>
                <a:r>
                  <a:rPr lang="en-US" spc="-5" dirty="0">
                    <a:solidFill>
                      <a:schemeClr val="tx1"/>
                    </a:solidFill>
                  </a:rPr>
                  <a:t>.</a:t>
                </a:r>
                <a:r>
                  <a:rPr lang="en-US" dirty="0">
                    <a:solidFill>
                      <a:schemeClr val="tx1"/>
                    </a:solidFill>
                  </a:rPr>
                  <a:t> </a:t>
                </a:r>
                <a:r>
                  <a:rPr lang="en-US" spc="-15" dirty="0">
                    <a:solidFill>
                      <a:schemeClr val="tx1"/>
                    </a:solidFill>
                  </a:rPr>
                  <a:t>Th</a:t>
                </a:r>
                <a:r>
                  <a:rPr lang="en-US" spc="-5" dirty="0">
                    <a:solidFill>
                      <a:schemeClr val="tx1"/>
                    </a:solidFill>
                  </a:rPr>
                  <a:t>e </a:t>
                </a:r>
                <a:r>
                  <a:rPr lang="en-US" spc="-15" dirty="0">
                    <a:solidFill>
                      <a:schemeClr val="tx1"/>
                    </a:solidFill>
                  </a:rPr>
                  <a:t>unknow</a:t>
                </a:r>
                <a:r>
                  <a:rPr lang="en-US" spc="-5" dirty="0">
                    <a:solidFill>
                      <a:schemeClr val="tx1"/>
                    </a:solidFill>
                  </a:rPr>
                  <a:t>n</a:t>
                </a:r>
                <a:r>
                  <a:rPr lang="en-US" dirty="0">
                    <a:solidFill>
                      <a:schemeClr val="tx1"/>
                    </a:solidFill>
                  </a:rPr>
                  <a:t> </a:t>
                </a:r>
                <a:r>
                  <a:rPr lang="en-US" spc="-5" dirty="0">
                    <a:solidFill>
                      <a:schemeClr val="tx1"/>
                    </a:solidFill>
                  </a:rPr>
                  <a:t>in the last equation is a </a:t>
                </a:r>
                <a:r>
                  <a:rPr lang="en-US" spc="-10" dirty="0">
                    <a:solidFill>
                      <a:schemeClr val="tx1"/>
                    </a:solidFill>
                  </a:rPr>
                  <a:t>functio</a:t>
                </a:r>
                <a:r>
                  <a:rPr lang="en-US" spc="-5" dirty="0">
                    <a:solidFill>
                      <a:schemeClr val="tx1"/>
                    </a:solidFill>
                  </a:rPr>
                  <a:t>n</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30"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whose</a:t>
                </a:r>
                <a:r>
                  <a:rPr lang="en-US" spc="-5" dirty="0">
                    <a:solidFill>
                      <a:schemeClr val="tx1"/>
                    </a:solidFill>
                  </a:rPr>
                  <a:t> derivative is</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endParaRPr lang="en-US" dirty="0">
                  <a:solidFill>
                    <a:schemeClr val="tx1"/>
                  </a:solidFill>
                </a:endParaRPr>
              </a:p>
              <a:p>
                <a:pPr marL="12700" marR="5080" indent="0">
                  <a:lnSpc>
                    <a:spcPct val="100000"/>
                  </a:lnSpc>
                  <a:spcBef>
                    <a:spcPts val="35"/>
                  </a:spcBef>
                  <a:buNone/>
                </a:pPr>
                <a:r>
                  <a:rPr lang="en-US" spc="-5" dirty="0">
                    <a:solidFill>
                      <a:schemeClr val="tx1"/>
                    </a:solidFill>
                  </a:rPr>
                  <a:t>There </a:t>
                </a:r>
                <a:r>
                  <a:rPr lang="en-US" spc="-10" dirty="0">
                    <a:solidFill>
                      <a:schemeClr val="tx1"/>
                    </a:solidFill>
                  </a:rPr>
                  <a:t>a</a:t>
                </a:r>
                <a:r>
                  <a:rPr lang="en-US" spc="-5" dirty="0">
                    <a:solidFill>
                      <a:schemeClr val="tx1"/>
                    </a:solidFill>
                  </a:rPr>
                  <a:t>re</a:t>
                </a:r>
                <a:r>
                  <a:rPr lang="en-US" dirty="0">
                    <a:solidFill>
                      <a:schemeClr val="tx1"/>
                    </a:solidFill>
                  </a:rPr>
                  <a:t> </a:t>
                </a:r>
                <a:r>
                  <a:rPr lang="en-US" spc="-5" dirty="0">
                    <a:solidFill>
                      <a:schemeClr val="tx1"/>
                    </a:solidFill>
                  </a:rPr>
                  <a:t>infinitely</a:t>
                </a:r>
                <a:r>
                  <a:rPr lang="en-US" dirty="0">
                    <a:solidFill>
                      <a:schemeClr val="tx1"/>
                    </a:solidFill>
                  </a:rPr>
                  <a:t> </a:t>
                </a:r>
                <a:r>
                  <a:rPr lang="en-US" spc="-10" dirty="0">
                    <a:solidFill>
                      <a:schemeClr val="tx1"/>
                    </a:solidFill>
                  </a:rPr>
                  <a:t>many</a:t>
                </a:r>
                <a:r>
                  <a:rPr lang="en-US" dirty="0">
                    <a:solidFill>
                      <a:schemeClr val="tx1"/>
                    </a:solidFill>
                  </a:rPr>
                  <a:t> </a:t>
                </a:r>
                <a:r>
                  <a:rPr lang="en-US" spc="-5" dirty="0">
                    <a:solidFill>
                      <a:schemeClr val="tx1"/>
                    </a:solidFill>
                  </a:rPr>
                  <a:t>solutions</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Eq.</a:t>
                </a:r>
                <a:r>
                  <a:rPr lang="en-US" dirty="0">
                    <a:solidFill>
                      <a:schemeClr val="tx1"/>
                    </a:solidFill>
                  </a:rPr>
                  <a:t> </a:t>
                </a:r>
                <a:r>
                  <a:rPr lang="en-US" spc="-5" dirty="0">
                    <a:solidFill>
                      <a:schemeClr val="tx1"/>
                    </a:solidFill>
                  </a:rPr>
                  <a:t>(2), namely all</a:t>
                </a:r>
                <a:r>
                  <a:rPr lang="en-US" dirty="0">
                    <a:solidFill>
                      <a:schemeClr val="tx1"/>
                    </a:solidFill>
                  </a:rPr>
                  <a:t> the </a:t>
                </a:r>
                <a:r>
                  <a:rPr lang="en-US" spc="-5" dirty="0">
                    <a:solidFill>
                      <a:schemeClr val="tx1"/>
                    </a:solidFill>
                  </a:rPr>
                  <a:t>functions</a:t>
                </a:r>
                <a:r>
                  <a:rPr lang="en-US" dirty="0">
                    <a:solidFill>
                      <a:schemeClr val="tx1"/>
                    </a:solidFill>
                  </a:rPr>
                  <a:t> </a:t>
                </a:r>
                <a:r>
                  <a:rPr lang="en-US" spc="-5" dirty="0">
                    <a:solidFill>
                      <a:schemeClr val="tx1"/>
                    </a:solidFill>
                  </a:rPr>
                  <a:t>of</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form </a:t>
                </a:r>
                <a:r>
                  <a:rPr lang="en-US" i="1" spc="-5" dirty="0">
                    <a:solidFill>
                      <a:schemeClr val="tx1"/>
                    </a:solidFill>
                  </a:rPr>
                  <a:t>y</a:t>
                </a:r>
                <a:r>
                  <a:rPr lang="en-US" i="1" spc="-35" dirty="0">
                    <a:solidFill>
                      <a:schemeClr val="tx1"/>
                    </a:solidFill>
                  </a:rPr>
                  <a:t> </a:t>
                </a:r>
                <a:r>
                  <a:rPr lang="en-US" spc="-25" dirty="0">
                    <a:solidFill>
                      <a:schemeClr val="tx1"/>
                    </a:solidFill>
                  </a:rPr>
                  <a:t>=</a:t>
                </a:r>
                <a:r>
                  <a:rPr lang="en-US" spc="-85"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85" dirty="0">
                    <a:solidFill>
                      <a:schemeClr val="tx1"/>
                    </a:solidFill>
                  </a:rPr>
                  <a:t> </a:t>
                </a:r>
                <a:r>
                  <a:rPr lang="en-US" spc="-25" dirty="0">
                    <a:solidFill>
                      <a:schemeClr val="tx1"/>
                    </a:solidFill>
                  </a:rPr>
                  <a:t>+</a:t>
                </a:r>
                <a:r>
                  <a:rPr lang="en-US" spc="-155" dirty="0">
                    <a:solidFill>
                      <a:schemeClr val="tx1"/>
                    </a:solidFill>
                  </a:rPr>
                  <a:t> </a:t>
                </a:r>
                <a:r>
                  <a:rPr lang="en-US" i="1" spc="75" dirty="0">
                    <a:solidFill>
                      <a:schemeClr val="tx1"/>
                    </a:solidFill>
                  </a:rPr>
                  <a:t>C</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here</a:t>
                </a:r>
                <a:r>
                  <a:rPr lang="en-US"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30"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an</a:t>
                </a:r>
                <a:r>
                  <a:rPr lang="en-US" dirty="0">
                    <a:solidFill>
                      <a:schemeClr val="tx1"/>
                    </a:solidFill>
                  </a:rPr>
                  <a:t> </a:t>
                </a:r>
                <a:r>
                  <a:rPr lang="en-US" spc="-5" dirty="0">
                    <a:solidFill>
                      <a:schemeClr val="tx1"/>
                    </a:solidFill>
                  </a:rPr>
                  <a:t>antiderivative</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endParaRPr lang="en-US" spc="-25" dirty="0">
                  <a:solidFill>
                    <a:schemeClr val="tx1"/>
                  </a:solidFill>
                </a:endParaRPr>
              </a:p>
              <a:p>
                <a:pPr marL="12700" marR="5080" indent="0">
                  <a:lnSpc>
                    <a:spcPct val="100000"/>
                  </a:lnSpc>
                  <a:spcBef>
                    <a:spcPts val="35"/>
                  </a:spcBef>
                  <a:buNone/>
                </a:pPr>
                <a:endParaRPr lang="en-US" spc="-25" dirty="0"/>
              </a:p>
              <a:p>
                <a:pPr marL="12700" marR="5080" indent="0">
                  <a:lnSpc>
                    <a:spcPct val="100000"/>
                  </a:lnSpc>
                  <a:spcBef>
                    <a:spcPts val="35"/>
                  </a:spcBef>
                  <a:buNone/>
                </a:pPr>
                <a:r>
                  <a:rPr lang="en-US" spc="-15" dirty="0">
                    <a:solidFill>
                      <a:schemeClr val="tx1"/>
                    </a:solidFill>
                  </a:rPr>
                  <a:t>However</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can </a:t>
                </a:r>
                <a:r>
                  <a:rPr lang="en-US" spc="-5" dirty="0">
                    <a:solidFill>
                      <a:schemeClr val="tx1"/>
                    </a:solidFill>
                  </a:rPr>
                  <a:t>specify</a:t>
                </a:r>
                <a:r>
                  <a:rPr lang="en-US" spc="20" dirty="0">
                    <a:solidFill>
                      <a:schemeClr val="tx1"/>
                    </a:solidFill>
                  </a:rPr>
                  <a:t> </a:t>
                </a:r>
                <a:r>
                  <a:rPr lang="en-US" spc="-5" dirty="0">
                    <a:solidFill>
                      <a:schemeClr val="tx1"/>
                    </a:solidFill>
                  </a:rPr>
                  <a:t>a</a:t>
                </a:r>
                <a:r>
                  <a:rPr lang="en-US" spc="20" dirty="0">
                    <a:solidFill>
                      <a:schemeClr val="tx1"/>
                    </a:solidFill>
                  </a:rPr>
                  <a:t> </a:t>
                </a:r>
                <a:r>
                  <a:rPr lang="en-US" spc="-5" dirty="0">
                    <a:solidFill>
                      <a:schemeClr val="tx1"/>
                    </a:solidFill>
                  </a:rPr>
                  <a:t>particular</a:t>
                </a:r>
                <a:r>
                  <a:rPr lang="en-US" spc="20" dirty="0">
                    <a:solidFill>
                      <a:schemeClr val="tx1"/>
                    </a:solidFill>
                  </a:rPr>
                  <a:t> </a:t>
                </a:r>
                <a:r>
                  <a:rPr lang="en-US" spc="-5" dirty="0">
                    <a:solidFill>
                      <a:schemeClr val="tx1"/>
                    </a:solidFill>
                  </a:rPr>
                  <a:t>solution</a:t>
                </a:r>
                <a:r>
                  <a:rPr lang="en-US" spc="20" dirty="0">
                    <a:solidFill>
                      <a:schemeClr val="tx1"/>
                    </a:solidFill>
                  </a:rPr>
                  <a:t> </a:t>
                </a:r>
                <a:r>
                  <a:rPr lang="en-US" spc="-10" dirty="0">
                    <a:solidFill>
                      <a:schemeClr val="tx1"/>
                    </a:solidFill>
                  </a:rPr>
                  <a:t>b</a:t>
                </a:r>
                <a:r>
                  <a:rPr lang="en-US" spc="-5" dirty="0">
                    <a:solidFill>
                      <a:schemeClr val="tx1"/>
                    </a:solidFill>
                  </a:rPr>
                  <a:t>y</a:t>
                </a:r>
                <a:r>
                  <a:rPr lang="en-US" spc="20" dirty="0">
                    <a:solidFill>
                      <a:schemeClr val="tx1"/>
                    </a:solidFill>
                  </a:rPr>
                  <a:t> </a:t>
                </a:r>
                <a:r>
                  <a:rPr lang="en-US" spc="-5" dirty="0">
                    <a:solidFill>
                      <a:schemeClr val="tx1"/>
                    </a:solidFill>
                  </a:rPr>
                  <a:t>imposing</a:t>
                </a:r>
                <a:r>
                  <a:rPr lang="en-US" spc="20" dirty="0">
                    <a:solidFill>
                      <a:schemeClr val="tx1"/>
                    </a:solidFill>
                  </a:rPr>
                  <a:t> </a:t>
                </a:r>
                <a:r>
                  <a:rPr lang="en-US" spc="-10" dirty="0">
                    <a:solidFill>
                      <a:schemeClr val="tx1"/>
                    </a:solidFill>
                  </a:rPr>
                  <a:t>a</a:t>
                </a:r>
                <a:r>
                  <a:rPr lang="en-US" spc="-5" dirty="0">
                    <a:solidFill>
                      <a:schemeClr val="tx1"/>
                    </a:solidFill>
                  </a:rPr>
                  <a:t>n</a:t>
                </a:r>
                <a:r>
                  <a:rPr lang="en-US" spc="20" dirty="0">
                    <a:solidFill>
                      <a:schemeClr val="tx1"/>
                    </a:solidFill>
                  </a:rPr>
                  <a:t> </a:t>
                </a:r>
                <a:r>
                  <a:rPr lang="en-US" b="1" i="1" spc="-5" dirty="0">
                    <a:solidFill>
                      <a:schemeClr val="tx1"/>
                    </a:solidFill>
                  </a:rPr>
                  <a:t>initial</a:t>
                </a:r>
                <a:r>
                  <a:rPr lang="en-US" b="1" i="1" spc="20" dirty="0">
                    <a:solidFill>
                      <a:schemeClr val="tx1"/>
                    </a:solidFill>
                  </a:rPr>
                  <a:t> </a:t>
                </a:r>
                <a:r>
                  <a:rPr lang="en-US" b="1" i="1" spc="-5" dirty="0">
                    <a:solidFill>
                      <a:schemeClr val="tx1"/>
                    </a:solidFill>
                  </a:rPr>
                  <a:t>condition</a:t>
                </a:r>
                <a:r>
                  <a:rPr lang="en-US" spc="-5" dirty="0">
                    <a:solidFill>
                      <a:schemeClr val="tx1"/>
                    </a:solidFill>
                  </a:rPr>
                  <a:t>—that</a:t>
                </a:r>
                <a:r>
                  <a:rPr lang="en-US" spc="20" dirty="0">
                    <a:solidFill>
                      <a:schemeClr val="tx1"/>
                    </a:solidFill>
                  </a:rPr>
                  <a:t> </a:t>
                </a:r>
                <a:r>
                  <a:rPr lang="en-US" spc="-5" dirty="0">
                    <a:solidFill>
                      <a:schemeClr val="tx1"/>
                    </a:solidFill>
                  </a:rPr>
                  <a:t>is,</a:t>
                </a:r>
                <a:r>
                  <a:rPr lang="en-US" spc="20" dirty="0">
                    <a:solidFill>
                      <a:schemeClr val="tx1"/>
                    </a:solidFill>
                  </a:rPr>
                  <a:t> </a:t>
                </a:r>
                <a:r>
                  <a:rPr lang="en-US" spc="-10" dirty="0">
                    <a:solidFill>
                      <a:schemeClr val="tx1"/>
                    </a:solidFill>
                  </a:rPr>
                  <a:t>b</a:t>
                </a:r>
                <a:r>
                  <a:rPr lang="en-US" spc="-5" dirty="0">
                    <a:solidFill>
                      <a:schemeClr val="tx1"/>
                    </a:solidFill>
                  </a:rPr>
                  <a:t>y</a:t>
                </a:r>
                <a:r>
                  <a:rPr lang="en-US" spc="20" dirty="0">
                    <a:solidFill>
                      <a:schemeClr val="tx1"/>
                    </a:solidFill>
                  </a:rPr>
                  <a:t> </a:t>
                </a:r>
                <a:r>
                  <a:rPr lang="en-US" spc="-5" dirty="0">
                    <a:solidFill>
                      <a:schemeClr val="tx1"/>
                    </a:solidFill>
                  </a:rPr>
                  <a:t>requiring</a:t>
                </a:r>
                <a:r>
                  <a:rPr lang="en-US" spc="20" dirty="0">
                    <a:solidFill>
                      <a:schemeClr val="tx1"/>
                    </a:solidFill>
                  </a:rPr>
                  <a:t> </a:t>
                </a:r>
                <a:r>
                  <a:rPr lang="en-US" spc="-5" dirty="0">
                    <a:solidFill>
                      <a:schemeClr val="tx1"/>
                    </a:solidFill>
                  </a:rPr>
                  <a:t>that the solution</a:t>
                </a:r>
                <a:r>
                  <a:rPr lang="en-US" dirty="0">
                    <a:solidFill>
                      <a:schemeClr val="tx1"/>
                    </a:solidFill>
                  </a:rPr>
                  <a:t> </a:t>
                </a:r>
                <a:r>
                  <a:rPr lang="en-US" spc="-5" dirty="0">
                    <a:solidFill>
                      <a:schemeClr val="tx1"/>
                    </a:solidFill>
                  </a:rPr>
                  <a:t>satisfies</a:t>
                </a:r>
                <a:r>
                  <a:rPr lang="en-US" spc="60" dirty="0">
                    <a:solidFill>
                      <a:schemeClr val="tx1"/>
                    </a:solidFill>
                  </a:rPr>
                  <a:t> </a:t>
                </a:r>
                <a:r>
                  <a:rPr lang="en-US" i="1" spc="45" dirty="0">
                    <a:solidFill>
                      <a:schemeClr val="tx1"/>
                    </a:solidFill>
                  </a:rPr>
                  <a:t>y</a:t>
                </a:r>
                <a:r>
                  <a:rPr lang="en-US" spc="20" dirty="0">
                    <a:solidFill>
                      <a:schemeClr val="tx1"/>
                    </a:solidFill>
                  </a:rPr>
                  <a:t>(</a:t>
                </a:r>
                <a:r>
                  <a:rPr lang="en-US" i="1" spc="20" dirty="0">
                    <a:solidFill>
                      <a:schemeClr val="tx1"/>
                    </a:solidFill>
                  </a:rPr>
                  <a:t>x</a:t>
                </a:r>
                <a:r>
                  <a:rPr lang="en-US" spc="75" baseline="-25000" dirty="0">
                    <a:solidFill>
                      <a:schemeClr val="tx1"/>
                    </a:solidFill>
                  </a:rPr>
                  <a:t>0</a:t>
                </a:r>
                <a:r>
                  <a:rPr lang="en-US" spc="-5" dirty="0">
                    <a:solidFill>
                      <a:schemeClr val="tx1"/>
                    </a:solidFill>
                  </a:rPr>
                  <a:t>)</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0</a:t>
                </a:r>
                <a:r>
                  <a:rPr lang="en-US" baseline="-11111" dirty="0">
                    <a:solidFill>
                      <a:schemeClr val="tx1"/>
                    </a:solidFill>
                  </a:rPr>
                  <a:t> </a:t>
                </a:r>
                <a:r>
                  <a:rPr lang="en-US" spc="-10" dirty="0">
                    <a:solidFill>
                      <a:schemeClr val="tx1"/>
                    </a:solidFill>
                  </a:rPr>
                  <a:t>fo</a:t>
                </a:r>
                <a:r>
                  <a:rPr lang="en-US" spc="-5" dirty="0">
                    <a:solidFill>
                      <a:schemeClr val="tx1"/>
                    </a:solidFill>
                  </a:rPr>
                  <a:t>r</a:t>
                </a:r>
                <a:r>
                  <a:rPr lang="en-US" dirty="0">
                    <a:solidFill>
                      <a:schemeClr val="tx1"/>
                    </a:solidFill>
                  </a:rPr>
                  <a:t> </a:t>
                </a:r>
                <a:r>
                  <a:rPr lang="en-US" spc="-5" dirty="0">
                    <a:solidFill>
                      <a:schemeClr val="tx1"/>
                    </a:solidFill>
                  </a:rPr>
                  <a:t>s</a:t>
                </a:r>
                <a:r>
                  <a:rPr lang="en-US" spc="-15" dirty="0">
                    <a:solidFill>
                      <a:schemeClr val="tx1"/>
                    </a:solidFill>
                  </a:rPr>
                  <a:t>om</a:t>
                </a:r>
                <a:r>
                  <a:rPr lang="en-US" spc="-5" dirty="0">
                    <a:solidFill>
                      <a:schemeClr val="tx1"/>
                    </a:solidFill>
                  </a:rPr>
                  <a:t>e f</a:t>
                </a:r>
                <a:r>
                  <a:rPr lang="en-US" spc="-10" dirty="0">
                    <a:solidFill>
                      <a:schemeClr val="tx1"/>
                    </a:solidFill>
                  </a:rPr>
                  <a:t>ixe</a:t>
                </a:r>
                <a:r>
                  <a:rPr lang="en-US" spc="-5" dirty="0">
                    <a:solidFill>
                      <a:schemeClr val="tx1"/>
                    </a:solidFill>
                  </a:rPr>
                  <a:t>d</a:t>
                </a:r>
                <a:r>
                  <a:rPr lang="en-US" dirty="0">
                    <a:solidFill>
                      <a:schemeClr val="tx1"/>
                    </a:solidFill>
                  </a:rPr>
                  <a:t> </a:t>
                </a:r>
                <a:r>
                  <a:rPr lang="en-US" spc="-10" dirty="0">
                    <a:solidFill>
                      <a:schemeClr val="tx1"/>
                    </a:solidFill>
                  </a:rPr>
                  <a:t>value</a:t>
                </a:r>
                <a:r>
                  <a:rPr lang="en-US" spc="-5" dirty="0">
                    <a:solidFill>
                      <a:schemeClr val="tx1"/>
                    </a:solidFill>
                  </a:rPr>
                  <a:t>s</a:t>
                </a:r>
                <a:r>
                  <a:rPr lang="en-US" spc="25" dirty="0">
                    <a:solidFill>
                      <a:schemeClr val="tx1"/>
                    </a:solidFill>
                  </a:rPr>
                  <a:t> </a:t>
                </a:r>
                <a:r>
                  <a:rPr lang="en-US" i="1" spc="20" dirty="0">
                    <a:solidFill>
                      <a:schemeClr val="tx1"/>
                    </a:solidFill>
                  </a:rPr>
                  <a:t>x</a:t>
                </a:r>
                <a:r>
                  <a:rPr lang="en-US" baseline="-25000" dirty="0">
                    <a:solidFill>
                      <a:schemeClr val="tx1"/>
                    </a:solidFill>
                  </a:rPr>
                  <a:t>0</a:t>
                </a:r>
                <a:r>
                  <a:rPr lang="en-US" baseline="-11111"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15" dirty="0">
                    <a:solidFill>
                      <a:schemeClr val="tx1"/>
                    </a:solidFill>
                  </a:rPr>
                  <a:t>y</a:t>
                </a:r>
                <a:r>
                  <a:rPr lang="en-US" spc="75" baseline="-25000" dirty="0">
                    <a:solidFill>
                      <a:schemeClr val="tx1"/>
                    </a:solidFill>
                  </a:rPr>
                  <a:t>0</a:t>
                </a:r>
                <a:r>
                  <a:rPr lang="en-US" spc="-5" dirty="0">
                    <a:solidFill>
                      <a:schemeClr val="tx1"/>
                    </a:solidFill>
                  </a:rPr>
                  <a:t>. </a:t>
                </a:r>
                <a:r>
                  <a:rPr lang="en-US" spc="-10" dirty="0">
                    <a:solidFill>
                      <a:schemeClr val="tx1"/>
                    </a:solidFill>
                  </a:rPr>
                  <a:t>A</a:t>
                </a:r>
                <a:r>
                  <a:rPr lang="en-US" dirty="0">
                    <a:solidFill>
                      <a:schemeClr val="tx1"/>
                    </a:solidFill>
                  </a:rPr>
                  <a:t> </a:t>
                </a:r>
                <a:r>
                  <a:rPr lang="en-US" spc="-5" dirty="0">
                    <a:solidFill>
                      <a:schemeClr val="tx1"/>
                    </a:solidFill>
                  </a:rPr>
                  <a:t>differential</a:t>
                </a:r>
                <a:r>
                  <a:rPr lang="en-US" dirty="0">
                    <a:solidFill>
                      <a:schemeClr val="tx1"/>
                    </a:solidFill>
                  </a:rPr>
                  <a:t> </a:t>
                </a:r>
                <a:r>
                  <a:rPr lang="en-US" spc="-5" dirty="0">
                    <a:solidFill>
                      <a:schemeClr val="tx1"/>
                    </a:solidFill>
                  </a:rPr>
                  <a:t>equation with an initial condition</a:t>
                </a:r>
                <a:r>
                  <a:rPr lang="en-US" dirty="0">
                    <a:solidFill>
                      <a:schemeClr val="tx1"/>
                    </a:solidFill>
                  </a:rPr>
                  <a:t> </a:t>
                </a:r>
                <a:r>
                  <a:rPr lang="en-US" spc="-5" dirty="0">
                    <a:solidFill>
                      <a:schemeClr val="tx1"/>
                    </a:solidFill>
                  </a:rPr>
                  <a:t>is called </a:t>
                </a:r>
                <a:r>
                  <a:rPr lang="en-US" spc="-10" dirty="0">
                    <a:solidFill>
                      <a:schemeClr val="tx1"/>
                    </a:solidFill>
                  </a:rPr>
                  <a:t>a</a:t>
                </a:r>
                <a:r>
                  <a:rPr lang="en-US" spc="-5" dirty="0">
                    <a:solidFill>
                      <a:schemeClr val="tx1"/>
                    </a:solidFill>
                  </a:rPr>
                  <a:t>n </a:t>
                </a:r>
                <a:r>
                  <a:rPr lang="en-US" b="1" i="1" spc="-10" dirty="0">
                    <a:solidFill>
                      <a:schemeClr val="tx1"/>
                    </a:solidFill>
                  </a:rPr>
                  <a:t>initia</a:t>
                </a:r>
                <a:r>
                  <a:rPr lang="en-US" b="1" i="1" spc="-5" dirty="0">
                    <a:solidFill>
                      <a:schemeClr val="tx1"/>
                    </a:solidFill>
                  </a:rPr>
                  <a:t>l </a:t>
                </a:r>
                <a:r>
                  <a:rPr lang="en-US" b="1" i="1" spc="-10" dirty="0">
                    <a:solidFill>
                      <a:schemeClr val="tx1"/>
                    </a:solidFill>
                  </a:rPr>
                  <a:t>valu</a:t>
                </a:r>
                <a:r>
                  <a:rPr lang="en-US" b="1" i="1" spc="-5" dirty="0">
                    <a:solidFill>
                      <a:schemeClr val="tx1"/>
                    </a:solidFill>
                  </a:rPr>
                  <a:t>e </a:t>
                </a:r>
                <a:r>
                  <a:rPr lang="en-US" b="1" i="1" spc="-10" dirty="0">
                    <a:solidFill>
                      <a:schemeClr val="tx1"/>
                    </a:solidFill>
                  </a:rPr>
                  <a:t>problem</a:t>
                </a:r>
                <a:r>
                  <a:rPr lang="en-US" i="1" spc="-5" dirty="0">
                    <a:solidFill>
                      <a:schemeClr val="tx1"/>
                    </a:solidFill>
                  </a:rPr>
                  <a:t>.</a:t>
                </a:r>
                <a:endParaRPr lang="en-US" i="1"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2061904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(13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spc="-40" dirty="0">
                    <a:solidFill>
                      <a:schemeClr val="tx1"/>
                    </a:solidFill>
                  </a:rPr>
                  <a:t>EXAMPLE</a:t>
                </a:r>
                <a:r>
                  <a:rPr lang="en-US" b="1" spc="-40" dirty="0">
                    <a:solidFill>
                      <a:schemeClr val="tx1"/>
                    </a:solidFill>
                  </a:rPr>
                  <a:t>:</a:t>
                </a:r>
              </a:p>
              <a:p>
                <a:pPr marL="494100" indent="-457200">
                  <a:lnSpc>
                    <a:spcPct val="100000"/>
                  </a:lnSpc>
                  <a:buFont typeface="+mj-lt"/>
                  <a:buAutoNum type="alphaLcParenR"/>
                </a:pPr>
                <a:r>
                  <a:rPr lang="en-US" spc="-40" dirty="0">
                    <a:solidFill>
                      <a:schemeClr val="tx1"/>
                    </a:solidFill>
                  </a:rPr>
                  <a:t>To</a:t>
                </a:r>
                <a:r>
                  <a:rPr lang="en-US" dirty="0">
                    <a:solidFill>
                      <a:schemeClr val="tx1"/>
                    </a:solidFill>
                  </a:rPr>
                  <a:t> s</a:t>
                </a:r>
                <a:r>
                  <a:rPr lang="en-US" spc="-10" dirty="0">
                    <a:solidFill>
                      <a:schemeClr val="tx1"/>
                    </a:solidFill>
                  </a:rPr>
                  <a:t>olv</a:t>
                </a:r>
                <a:r>
                  <a:rPr lang="en-US" spc="-5" dirty="0">
                    <a:solidFill>
                      <a:schemeClr val="tx1"/>
                    </a:solidFill>
                  </a:rPr>
                  <a:t>e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𝑑𝑦</m:t>
                        </m:r>
                      </m:num>
                      <m:den>
                        <m:r>
                          <a:rPr lang="en-US" b="0" i="1" spc="-5" smtClean="0">
                            <a:solidFill>
                              <a:schemeClr val="tx1"/>
                            </a:solidFill>
                            <a:latin typeface="Cambria Math" panose="02040503050406030204" pitchFamily="18" charset="0"/>
                            <a:cs typeface="Times New Roman"/>
                          </a:rPr>
                          <m:t>𝑑𝑥</m:t>
                        </m:r>
                      </m:den>
                    </m:f>
                    <m:r>
                      <a:rPr lang="en-US" b="0" i="1" spc="-5" smtClean="0">
                        <a:solidFill>
                          <a:schemeClr val="tx1"/>
                        </a:solidFill>
                        <a:latin typeface="Cambria Math" panose="02040503050406030204" pitchFamily="18" charset="0"/>
                        <a:cs typeface="Times New Roman"/>
                      </a:rPr>
                      <m:t>=4</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7</m:t>
                        </m:r>
                      </m:sup>
                    </m:sSup>
                  </m:oMath>
                </a14:m>
                <a:r>
                  <a:rPr lang="en-US" spc="-112" baseline="29629" dirty="0">
                    <a:solidFill>
                      <a:schemeClr val="tx1"/>
                    </a:solidFill>
                  </a:rPr>
                  <a:t> </a:t>
                </a:r>
                <a:r>
                  <a:rPr lang="en-US" spc="-5" dirty="0">
                    <a:solidFill>
                      <a:schemeClr val="tx1"/>
                    </a:solidFill>
                  </a:rPr>
                  <a:t>subject</a:t>
                </a:r>
                <a:r>
                  <a:rPr lang="en-US" dirty="0">
                    <a:solidFill>
                      <a:schemeClr val="tx1"/>
                    </a:solidFill>
                  </a:rPr>
                  <a:t> </a:t>
                </a:r>
                <a:r>
                  <a:rPr lang="en-US" spc="-5" dirty="0">
                    <a:solidFill>
                      <a:schemeClr val="tx1"/>
                    </a:solidFill>
                  </a:rPr>
                  <a:t>to the initial condition</a:t>
                </a:r>
                <a:r>
                  <a:rPr lang="en-US" spc="6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a:t>
                </a:r>
                <a:r>
                  <a:rPr lang="en-US" spc="-5" dirty="0">
                    <a:solidFill>
                      <a:schemeClr val="tx1"/>
                    </a:solidFill>
                  </a:rPr>
                  <a:t>, we first find the general</a:t>
                </a:r>
                <a:r>
                  <a:rPr lang="en-US" dirty="0">
                    <a:solidFill>
                      <a:schemeClr val="tx1"/>
                    </a:solidFill>
                  </a:rPr>
                  <a:t> </a:t>
                </a:r>
                <a:r>
                  <a:rPr lang="en-US" spc="-5" dirty="0">
                    <a:solidFill>
                      <a:schemeClr val="tx1"/>
                    </a:solidFill>
                  </a:rPr>
                  <a:t>antiderivative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4</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7</m:t>
                            </m:r>
                          </m:sup>
                        </m:sSup>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8</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10" dirty="0">
                    <a:solidFill>
                      <a:schemeClr val="tx1"/>
                    </a:solidFill>
                  </a:rPr>
                  <a:t>Next</a:t>
                </a:r>
                <a:r>
                  <a:rPr lang="en-US" spc="-5" dirty="0">
                    <a:solidFill>
                      <a:schemeClr val="tx1"/>
                    </a:solidFill>
                  </a:rPr>
                  <a:t>,</a:t>
                </a:r>
                <a:r>
                  <a:rPr lang="en-US" spc="-45" dirty="0">
                    <a:solidFill>
                      <a:schemeClr val="tx1"/>
                    </a:solidFill>
                  </a:rPr>
                  <a:t> we </a:t>
                </a:r>
                <a:r>
                  <a:rPr lang="en-US" spc="-10" dirty="0">
                    <a:solidFill>
                      <a:schemeClr val="tx1"/>
                    </a:solidFill>
                  </a:rPr>
                  <a:t>choos</a:t>
                </a:r>
                <a:r>
                  <a:rPr lang="en-US" spc="-5" dirty="0">
                    <a:solidFill>
                      <a:schemeClr val="tx1"/>
                    </a:solidFill>
                  </a:rPr>
                  <a:t>e</a:t>
                </a:r>
                <a:r>
                  <a:rPr lang="en-US" spc="-50" dirty="0">
                    <a:solidFill>
                      <a:schemeClr val="tx1"/>
                    </a:solidFill>
                  </a:rPr>
                  <a:t> </a:t>
                </a:r>
                <a:r>
                  <a:rPr lang="en-US" i="1" spc="-10" dirty="0">
                    <a:solidFill>
                      <a:schemeClr val="tx1"/>
                    </a:solidFill>
                  </a:rPr>
                  <a:t>C</a:t>
                </a:r>
                <a:r>
                  <a:rPr lang="en-US" i="1" spc="40" dirty="0">
                    <a:solidFill>
                      <a:schemeClr val="tx1"/>
                    </a:solidFill>
                  </a:rPr>
                  <a:t> </a:t>
                </a:r>
                <a:r>
                  <a:rPr lang="en-US" spc="-5" dirty="0">
                    <a:solidFill>
                      <a:schemeClr val="tx1"/>
                    </a:solidFill>
                  </a:rPr>
                  <a:t>so</a:t>
                </a:r>
                <a:r>
                  <a:rPr lang="en-US" spc="-50" dirty="0">
                    <a:solidFill>
                      <a:schemeClr val="tx1"/>
                    </a:solidFill>
                  </a:rPr>
                  <a:t> </a:t>
                </a:r>
                <a:r>
                  <a:rPr lang="en-US" spc="-5" dirty="0">
                    <a:solidFill>
                      <a:schemeClr val="tx1"/>
                    </a:solidFill>
                  </a:rPr>
                  <a:t>that</a:t>
                </a:r>
                <a:r>
                  <a:rPr lang="en-US" spc="-45" dirty="0">
                    <a:solidFill>
                      <a:schemeClr val="tx1"/>
                    </a:solidFill>
                  </a:rPr>
                  <a:t> </a:t>
                </a:r>
                <a:r>
                  <a:rPr lang="en-US" spc="-5" dirty="0">
                    <a:solidFill>
                      <a:schemeClr val="tx1"/>
                    </a:solidFill>
                  </a:rPr>
                  <a:t>the</a:t>
                </a:r>
                <a:r>
                  <a:rPr lang="en-US" spc="-45" dirty="0">
                    <a:solidFill>
                      <a:schemeClr val="tx1"/>
                    </a:solidFill>
                  </a:rPr>
                  <a:t> </a:t>
                </a:r>
                <a:r>
                  <a:rPr lang="en-US" spc="-5" dirty="0">
                    <a:solidFill>
                      <a:schemeClr val="tx1"/>
                    </a:solidFill>
                  </a:rPr>
                  <a:t>initial</a:t>
                </a:r>
                <a:r>
                  <a:rPr lang="en-US" spc="-50" dirty="0">
                    <a:solidFill>
                      <a:schemeClr val="tx1"/>
                    </a:solidFill>
                  </a:rPr>
                  <a:t> </a:t>
                </a:r>
                <a:r>
                  <a:rPr lang="en-US" spc="-5" dirty="0">
                    <a:solidFill>
                      <a:schemeClr val="tx1"/>
                    </a:solidFill>
                  </a:rPr>
                  <a:t>condition</a:t>
                </a:r>
                <a:r>
                  <a:rPr lang="en-US" spc="-45" dirty="0">
                    <a:solidFill>
                      <a:schemeClr val="tx1"/>
                    </a:solidFill>
                  </a:rPr>
                  <a:t> </a:t>
                </a:r>
                <a:r>
                  <a:rPr lang="en-US" spc="-5" dirty="0">
                    <a:solidFill>
                      <a:schemeClr val="tx1"/>
                    </a:solidFill>
                  </a:rPr>
                  <a:t>is</a:t>
                </a:r>
                <a:r>
                  <a:rPr lang="en-US" spc="-50" dirty="0">
                    <a:solidFill>
                      <a:schemeClr val="tx1"/>
                    </a:solidFill>
                  </a:rPr>
                  <a:t> </a:t>
                </a:r>
                <a:r>
                  <a:rPr lang="en-US" spc="-5" dirty="0">
                    <a:solidFill>
                      <a:schemeClr val="tx1"/>
                    </a:solidFill>
                  </a:rPr>
                  <a:t>satisfied:</a:t>
                </a:r>
                <a:r>
                  <a:rPr lang="en-US" spc="-45" dirty="0">
                    <a:solidFill>
                      <a:schemeClr val="tx1"/>
                    </a:solidFill>
                  </a:rPr>
                  <a:t> </a:t>
                </a:r>
                <a:r>
                  <a:rPr lang="en-US" spc="-10" dirty="0">
                    <a:solidFill>
                      <a:schemeClr val="tx1"/>
                    </a:solidFill>
                  </a:rPr>
                  <a:t>From</a:t>
                </a:r>
                <a:r>
                  <a:rPr lang="en-US" spc="15" dirty="0">
                    <a:solidFill>
                      <a:schemeClr val="tx1"/>
                    </a:solidFill>
                  </a:rPr>
                  <a:t>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5" dirty="0">
                    <a:cs typeface="Times New Roman"/>
                  </a:rPr>
                  <a:t> </a:t>
                </a:r>
                <a14:m>
                  <m:oMath xmlns:m="http://schemas.openxmlformats.org/officeDocument/2006/math">
                    <m:r>
                      <a:rPr lang="en-US" i="1" spc="-5">
                        <a:latin typeface="Cambria Math" panose="02040503050406030204" pitchFamily="18" charset="0"/>
                        <a:cs typeface="Times New Roman"/>
                      </a:rPr>
                      <m:t>=</m:t>
                    </m:r>
                    <m:f>
                      <m:fPr>
                        <m:ctrlPr>
                          <a:rPr lang="en-US" i="1" spc="-5">
                            <a:latin typeface="Cambria Math" panose="02040503050406030204" pitchFamily="18" charset="0"/>
                            <a:cs typeface="Times New Roman"/>
                          </a:rPr>
                        </m:ctrlPr>
                      </m:fPr>
                      <m:num>
                        <m:r>
                          <a:rPr lang="en-US" i="1" spc="-5">
                            <a:latin typeface="Cambria Math" panose="02040503050406030204" pitchFamily="18" charset="0"/>
                            <a:cs typeface="Times New Roman"/>
                          </a:rPr>
                          <m:t>1</m:t>
                        </m:r>
                      </m:num>
                      <m:den>
                        <m:r>
                          <a:rPr lang="en-US" i="1" spc="-5">
                            <a:latin typeface="Cambria Math" panose="02040503050406030204" pitchFamily="18" charset="0"/>
                            <a:cs typeface="Times New Roman"/>
                          </a:rPr>
                          <m:t>2</m:t>
                        </m:r>
                      </m:den>
                    </m:f>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𝑥</m:t>
                        </m:r>
                      </m:e>
                      <m:sup>
                        <m:r>
                          <a:rPr lang="en-US" i="1" spc="-5">
                            <a:latin typeface="Cambria Math" panose="02040503050406030204" pitchFamily="18" charset="0"/>
                            <a:cs typeface="Times New Roman"/>
                          </a:rPr>
                          <m:t>8</m:t>
                        </m:r>
                      </m:sup>
                    </m:sSup>
                    <m:r>
                      <a:rPr lang="en-US" i="1" spc="-5">
                        <a:latin typeface="Cambria Math" panose="02040503050406030204" pitchFamily="18" charset="0"/>
                        <a:cs typeface="Times New Roman"/>
                      </a:rPr>
                      <m:t>+</m:t>
                    </m:r>
                    <m:r>
                      <a:rPr lang="en-US" i="1" spc="-5">
                        <a:latin typeface="Cambria Math" panose="02040503050406030204" pitchFamily="18" charset="0"/>
                        <a:cs typeface="Times New Roman"/>
                      </a:rPr>
                      <m:t>𝐶</m:t>
                    </m:r>
                  </m:oMath>
                </a14:m>
                <a:r>
                  <a:rPr lang="en-US" spc="-45"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10" dirty="0">
                    <a:solidFill>
                      <a:schemeClr val="tx1"/>
                    </a:solidFill>
                  </a:rPr>
                  <a:t>hav</a:t>
                </a:r>
                <a:r>
                  <a:rPr lang="en-US" spc="-5" dirty="0">
                    <a:solidFill>
                      <a:schemeClr val="tx1"/>
                    </a:solidFill>
                  </a:rPr>
                  <a:t>e</a:t>
                </a:r>
                <a:r>
                  <a:rPr lang="en-US" spc="2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spc="-5" dirty="0">
                    <a:solidFill>
                      <a:schemeClr val="tx1"/>
                    </a:solidFill>
                  </a:rPr>
                  <a:t>,</a:t>
                </a:r>
                <a:r>
                  <a:rPr lang="en-US" spc="-10" dirty="0">
                    <a:solidFill>
                      <a:schemeClr val="tx1"/>
                    </a:solidFill>
                  </a:rPr>
                  <a:t> an</a:t>
                </a:r>
                <a:r>
                  <a:rPr lang="en-US" spc="-5" dirty="0">
                    <a:solidFill>
                      <a:schemeClr val="tx1"/>
                    </a:solidFill>
                  </a:rPr>
                  <a:t>d</a:t>
                </a:r>
                <a:r>
                  <a:rPr lang="en-US" spc="25" dirty="0">
                    <a:solidFill>
                      <a:schemeClr val="tx1"/>
                    </a:solidFill>
                  </a:rPr>
                  <a:t> </a:t>
                </a:r>
                <a:r>
                  <a:rPr lang="en-US" spc="-10" dirty="0">
                    <a:solidFill>
                      <a:schemeClr val="tx1"/>
                    </a:solidFill>
                  </a:rPr>
                  <a:t>from</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5" dirty="0">
                    <a:solidFill>
                      <a:schemeClr val="tx1"/>
                    </a:solidFill>
                  </a:rPr>
                  <a:t>i</a:t>
                </a:r>
                <a:r>
                  <a:rPr lang="en-US" spc="-10" dirty="0">
                    <a:solidFill>
                      <a:schemeClr val="tx1"/>
                    </a:solidFill>
                  </a:rPr>
                  <a:t>nitia</a:t>
                </a:r>
                <a:r>
                  <a:rPr lang="en-US" spc="-5" dirty="0">
                    <a:solidFill>
                      <a:schemeClr val="tx1"/>
                    </a:solidFill>
                  </a:rPr>
                  <a:t>l</a:t>
                </a:r>
                <a:r>
                  <a:rPr lang="en-US" spc="25" dirty="0">
                    <a:solidFill>
                      <a:schemeClr val="tx1"/>
                    </a:solidFill>
                  </a:rPr>
                  <a:t> </a:t>
                </a:r>
                <a:r>
                  <a:rPr lang="en-US" spc="-10" dirty="0">
                    <a:solidFill>
                      <a:schemeClr val="tx1"/>
                    </a:solidFill>
                  </a:rPr>
                  <a:t>condition</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hav</a:t>
                </a:r>
                <a:r>
                  <a:rPr lang="en-US" spc="-5" dirty="0">
                    <a:solidFill>
                      <a:schemeClr val="tx1"/>
                    </a:solidFill>
                  </a:rPr>
                  <a:t>e</a:t>
                </a:r>
                <a:r>
                  <a:rPr lang="en-US" spc="9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a:t>
                </a:r>
                <a:r>
                  <a:rPr lang="en-US" spc="-5" dirty="0">
                    <a:solidFill>
                      <a:schemeClr val="tx1"/>
                    </a:solidFill>
                  </a:rPr>
                  <a:t>.</a:t>
                </a:r>
                <a:r>
                  <a:rPr lang="en-US" spc="25" dirty="0">
                    <a:solidFill>
                      <a:schemeClr val="tx1"/>
                    </a:solidFill>
                  </a:rPr>
                  <a:t> </a:t>
                </a:r>
                <a:r>
                  <a:rPr lang="en-US" spc="-15" dirty="0">
                    <a:solidFill>
                      <a:schemeClr val="tx1"/>
                    </a:solidFill>
                  </a:rPr>
                  <a:t>T</a:t>
                </a:r>
                <a:r>
                  <a:rPr lang="en-US" spc="-5" dirty="0">
                    <a:solidFill>
                      <a:schemeClr val="tx1"/>
                    </a:solidFill>
                  </a:rPr>
                  <a:t>his</a:t>
                </a:r>
                <a:r>
                  <a:rPr lang="en-US" spc="25" dirty="0">
                    <a:solidFill>
                      <a:schemeClr val="tx1"/>
                    </a:solidFill>
                  </a:rPr>
                  <a:t> </a:t>
                </a:r>
                <a:r>
                  <a:rPr lang="en-US" spc="-10" dirty="0">
                    <a:solidFill>
                      <a:schemeClr val="tx1"/>
                    </a:solidFill>
                  </a:rPr>
                  <a:t>y</a:t>
                </a:r>
                <a:r>
                  <a:rPr lang="en-US" spc="-5" dirty="0">
                    <a:solidFill>
                      <a:schemeClr val="tx1"/>
                    </a:solidFill>
                  </a:rPr>
                  <a:t>ields</a:t>
                </a:r>
                <a:r>
                  <a:rPr lang="en-US" spc="20"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a:t>
                </a:r>
                <a:r>
                  <a:rPr lang="en-US" spc="-5" dirty="0">
                    <a:solidFill>
                      <a:schemeClr val="tx1"/>
                    </a:solidFill>
                  </a:rPr>
                  <a:t>,</a:t>
                </a:r>
                <a:r>
                  <a:rPr lang="en-US" spc="25" dirty="0">
                    <a:solidFill>
                      <a:schemeClr val="tx1"/>
                    </a:solidFill>
                  </a:rPr>
                  <a:t> </a:t>
                </a:r>
                <a:r>
                  <a:rPr lang="en-US" spc="-10" dirty="0">
                    <a:solidFill>
                      <a:schemeClr val="tx1"/>
                    </a:solidFill>
                  </a:rPr>
                  <a:t>an</a:t>
                </a:r>
                <a:r>
                  <a:rPr lang="en-US" spc="-5" dirty="0">
                    <a:solidFill>
                      <a:schemeClr val="tx1"/>
                    </a:solidFill>
                  </a:rPr>
                  <a:t>d</a:t>
                </a:r>
                <a:r>
                  <a:rPr lang="en-US" spc="25" dirty="0">
                    <a:solidFill>
                      <a:schemeClr val="tx1"/>
                    </a:solidFill>
                  </a:rPr>
                  <a:t> </a:t>
                </a:r>
                <a:r>
                  <a:rPr lang="en-US" spc="-10" dirty="0">
                    <a:solidFill>
                      <a:schemeClr val="tx1"/>
                    </a:solidFill>
                  </a:rPr>
                  <a:t>ou</a:t>
                </a:r>
                <a:r>
                  <a:rPr lang="en-US" spc="-5" dirty="0">
                    <a:solidFill>
                      <a:schemeClr val="tx1"/>
                    </a:solidFill>
                  </a:rPr>
                  <a:t>r</a:t>
                </a:r>
                <a:r>
                  <a:rPr lang="en-US" spc="25" dirty="0">
                    <a:solidFill>
                      <a:schemeClr val="tx1"/>
                    </a:solidFill>
                  </a:rPr>
                  <a:t> </a:t>
                </a:r>
                <a:r>
                  <a:rPr lang="en-US" spc="-10" dirty="0">
                    <a:solidFill>
                      <a:schemeClr val="tx1"/>
                    </a:solidFill>
                  </a:rPr>
                  <a:t>solutio</a:t>
                </a:r>
                <a:r>
                  <a:rPr lang="en-US" spc="-5" dirty="0">
                    <a:solidFill>
                      <a:schemeClr val="tx1"/>
                    </a:solidFill>
                  </a:rPr>
                  <a:t>n</a:t>
                </a:r>
                <a:r>
                  <a:rPr lang="en-US" spc="25" dirty="0">
                    <a:solidFill>
                      <a:schemeClr val="tx1"/>
                    </a:solidFill>
                  </a:rPr>
                  <a:t> </a:t>
                </a:r>
                <a:r>
                  <a:rPr lang="en-US" spc="-5" dirty="0">
                    <a:solidFill>
                      <a:schemeClr val="tx1"/>
                    </a:solidFill>
                  </a:rPr>
                  <a:t>is </a:t>
                </a:r>
                <a14:m>
                  <m:oMath xmlns:m="http://schemas.openxmlformats.org/officeDocument/2006/math">
                    <m:r>
                      <m:rPr>
                        <m:sty m:val="p"/>
                      </m:rPr>
                      <a:rPr lang="en-US" b="0" i="0" spc="-5" smtClean="0">
                        <a:solidFill>
                          <a:schemeClr val="tx1"/>
                        </a:solidFill>
                        <a:latin typeface="Cambria Math" panose="02040503050406030204" pitchFamily="18" charset="0"/>
                        <a:cs typeface="Times New Roman"/>
                      </a:rPr>
                      <m:t>y</m:t>
                    </m:r>
                    <m:r>
                      <a:rPr lang="en-US" b="0" i="0" spc="-5" smtClean="0">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2</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𝑥</m:t>
                        </m:r>
                      </m:e>
                      <m:sup>
                        <m:r>
                          <a:rPr lang="en-US" i="1" spc="-5">
                            <a:solidFill>
                              <a:schemeClr val="tx1"/>
                            </a:solidFill>
                            <a:latin typeface="Cambria Math" panose="02040503050406030204" pitchFamily="18" charset="0"/>
                            <a:cs typeface="Times New Roman"/>
                          </a:rPr>
                          <m:t>8</m:t>
                        </m:r>
                      </m:sup>
                    </m:sSup>
                    <m:r>
                      <a:rPr lang="en-US" i="1" spc="-5">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4.</m:t>
                    </m:r>
                  </m:oMath>
                </a14:m>
                <a:endParaRPr lang="en-US" spc="-40" dirty="0">
                  <a:solidFill>
                    <a:schemeClr val="tx1"/>
                  </a:solidFill>
                </a:endParaRPr>
              </a:p>
              <a:p>
                <a:pPr marL="494100" indent="-457200">
                  <a:lnSpc>
                    <a:spcPct val="100000"/>
                  </a:lnSpc>
                  <a:buFont typeface="+mj-lt"/>
                  <a:buAutoNum type="alphaLcParenR"/>
                </a:pPr>
                <a:r>
                  <a:rPr lang="en-US" spc="-40" dirty="0">
                    <a:solidFill>
                      <a:schemeClr val="tx1"/>
                    </a:solidFill>
                  </a:rPr>
                  <a:t>To</a:t>
                </a:r>
                <a:r>
                  <a:rPr lang="en-US" dirty="0">
                    <a:solidFill>
                      <a:schemeClr val="tx1"/>
                    </a:solidFill>
                  </a:rPr>
                  <a:t> s</a:t>
                </a:r>
                <a:r>
                  <a:rPr lang="en-US" spc="-10" dirty="0">
                    <a:solidFill>
                      <a:schemeClr val="tx1"/>
                    </a:solidFill>
                  </a:rPr>
                  <a:t>olv</a:t>
                </a:r>
                <a:r>
                  <a:rPr lang="en-US" spc="-5" dirty="0">
                    <a:solidFill>
                      <a:schemeClr val="tx1"/>
                    </a:solidFill>
                  </a:rPr>
                  <a:t>e </a:t>
                </a:r>
                <a14:m>
                  <m:oMath xmlns:m="http://schemas.openxmlformats.org/officeDocument/2006/math">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𝑑𝑦</m:t>
                        </m:r>
                      </m:num>
                      <m:den>
                        <m:r>
                          <a:rPr lang="en-US" i="1" spc="-5">
                            <a:solidFill>
                              <a:schemeClr val="tx1"/>
                            </a:solidFill>
                            <a:latin typeface="Cambria Math" panose="02040503050406030204" pitchFamily="18" charset="0"/>
                            <a:cs typeface="Times New Roman"/>
                          </a:rPr>
                          <m:t>𝑑</m:t>
                        </m:r>
                        <m:r>
                          <a:rPr lang="en-US" b="0" i="1" spc="-5" smtClean="0">
                            <a:solidFill>
                              <a:schemeClr val="tx1"/>
                            </a:solidFill>
                            <a:latin typeface="Cambria Math" panose="02040503050406030204" pitchFamily="18" charset="0"/>
                            <a:cs typeface="Times New Roman"/>
                          </a:rPr>
                          <m:t>𝑡</m:t>
                        </m:r>
                      </m:den>
                    </m:f>
                    <m:r>
                      <a:rPr lang="en-US" i="1" spc="-5">
                        <a:solidFill>
                          <a:schemeClr val="tx1"/>
                        </a:solidFill>
                        <a:latin typeface="Cambria Math" panose="02040503050406030204" pitchFamily="18" charset="0"/>
                        <a:cs typeface="Times New Roman"/>
                      </a:rPr>
                      <m:t>=</m:t>
                    </m:r>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sin</m:t>
                        </m:r>
                      </m:fName>
                      <m:e>
                        <m:r>
                          <a:rPr lang="en-US" b="0" i="1" spc="-5" smtClean="0">
                            <a:solidFill>
                              <a:schemeClr val="tx1"/>
                            </a:solidFill>
                            <a:latin typeface="Cambria Math" panose="02040503050406030204" pitchFamily="18" charset="0"/>
                            <a:cs typeface="Times New Roman"/>
                          </a:rPr>
                          <m:t>𝑡</m:t>
                        </m:r>
                      </m:e>
                    </m:func>
                  </m:oMath>
                </a14:m>
                <a:r>
                  <a:rPr lang="en-US" spc="-112" baseline="29629" dirty="0">
                    <a:solidFill>
                      <a:schemeClr val="tx1"/>
                    </a:solidFill>
                  </a:rPr>
                  <a:t> </a:t>
                </a:r>
                <a:r>
                  <a:rPr lang="en-US" spc="-5" dirty="0">
                    <a:solidFill>
                      <a:schemeClr val="tx1"/>
                    </a:solidFill>
                  </a:rPr>
                  <a:t>subject</a:t>
                </a:r>
                <a:r>
                  <a:rPr lang="en-US" dirty="0">
                    <a:solidFill>
                      <a:schemeClr val="tx1"/>
                    </a:solidFill>
                  </a:rPr>
                  <a:t> </a:t>
                </a:r>
                <a:r>
                  <a:rPr lang="en-US" spc="-5" dirty="0">
                    <a:solidFill>
                      <a:schemeClr val="tx1"/>
                    </a:solidFill>
                  </a:rPr>
                  <a:t>to the initial condition</a:t>
                </a:r>
                <a:r>
                  <a:rPr lang="en-US" spc="6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 we first find the general</a:t>
                </a:r>
                <a:r>
                  <a:rPr lang="en-US" dirty="0">
                    <a:solidFill>
                      <a:schemeClr val="tx1"/>
                    </a:solidFill>
                  </a:rPr>
                  <a:t> </a:t>
                </a:r>
                <a:r>
                  <a:rPr lang="en-US" spc="-5" dirty="0">
                    <a:solidFill>
                      <a:schemeClr val="tx1"/>
                    </a:solidFill>
                  </a:rPr>
                  <a:t>antiderivative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sin</m:t>
                            </m:r>
                          </m:fName>
                          <m:e>
                            <m:r>
                              <a:rPr lang="en-US" b="0" i="1" spc="-5" smtClean="0">
                                <a:solidFill>
                                  <a:schemeClr val="tx1"/>
                                </a:solidFill>
                                <a:latin typeface="Cambria Math" panose="02040503050406030204" pitchFamily="18" charset="0"/>
                                <a:cs typeface="Times New Roman"/>
                              </a:rPr>
                              <m:t>𝑡</m:t>
                            </m:r>
                          </m:e>
                        </m:func>
                      </m:e>
                    </m:nary>
                    <m:r>
                      <a:rPr lang="en-US" i="1" spc="-5">
                        <a:solidFill>
                          <a:schemeClr val="tx1"/>
                        </a:solidFill>
                        <a:latin typeface="Cambria Math" panose="02040503050406030204" pitchFamily="18" charset="0"/>
                        <a:cs typeface="Times New Roman"/>
                      </a:rPr>
                      <m:t>𝑑</m:t>
                    </m:r>
                    <m:r>
                      <a:rPr lang="en-US" b="0" i="1" spc="-5" smtClean="0">
                        <a:solidFill>
                          <a:schemeClr val="tx1"/>
                        </a:solidFill>
                        <a:latin typeface="Cambria Math" panose="02040503050406030204" pitchFamily="18" charset="0"/>
                        <a:cs typeface="Times New Roman"/>
                      </a:rPr>
                      <m:t>𝑡</m:t>
                    </m:r>
                    <m:r>
                      <a:rPr lang="en-US" i="1" spc="-5">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m:t>
                    </m:r>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cos</m:t>
                        </m:r>
                      </m:fName>
                      <m:e>
                        <m:r>
                          <a:rPr lang="en-US" b="0" i="1" spc="-5" smtClean="0">
                            <a:solidFill>
                              <a:schemeClr val="tx1"/>
                            </a:solidFill>
                            <a:latin typeface="Cambria Math" panose="02040503050406030204" pitchFamily="18" charset="0"/>
                            <a:cs typeface="Times New Roman"/>
                          </a:rPr>
                          <m:t>𝑡</m:t>
                        </m:r>
                      </m:e>
                    </m:func>
                    <m:r>
                      <a:rPr lang="en-US" i="1" spc="-5">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𝐶</m:t>
                    </m:r>
                    <m:r>
                      <a:rPr lang="en-US" i="1" spc="-5">
                        <a:solidFill>
                          <a:schemeClr val="tx1"/>
                        </a:solidFill>
                        <a:latin typeface="Cambria Math" panose="02040503050406030204" pitchFamily="18" charset="0"/>
                        <a:cs typeface="Times New Roman"/>
                      </a:rPr>
                      <m:t>.</m:t>
                    </m:r>
                  </m:oMath>
                </a14:m>
                <a:r>
                  <a:rPr lang="en-US" dirty="0">
                    <a:solidFill>
                      <a:schemeClr val="tx1"/>
                    </a:solidFill>
                  </a:rPr>
                  <a:t> </a:t>
                </a:r>
                <a:r>
                  <a:rPr lang="en-US" spc="-10" dirty="0">
                    <a:solidFill>
                      <a:schemeClr val="tx1"/>
                    </a:solidFill>
                  </a:rPr>
                  <a:t>Next</a:t>
                </a:r>
                <a:r>
                  <a:rPr lang="en-US" spc="-5" dirty="0">
                    <a:solidFill>
                      <a:schemeClr val="tx1"/>
                    </a:solidFill>
                  </a:rPr>
                  <a:t>,</a:t>
                </a:r>
                <a:r>
                  <a:rPr lang="en-US" spc="-45" dirty="0">
                    <a:solidFill>
                      <a:schemeClr val="tx1"/>
                    </a:solidFill>
                  </a:rPr>
                  <a:t> we </a:t>
                </a:r>
                <a:r>
                  <a:rPr lang="en-US" spc="-10" dirty="0">
                    <a:solidFill>
                      <a:schemeClr val="tx1"/>
                    </a:solidFill>
                  </a:rPr>
                  <a:t>choos</a:t>
                </a:r>
                <a:r>
                  <a:rPr lang="en-US" spc="-5" dirty="0">
                    <a:solidFill>
                      <a:schemeClr val="tx1"/>
                    </a:solidFill>
                  </a:rPr>
                  <a:t>e</a:t>
                </a:r>
                <a:r>
                  <a:rPr lang="en-US" spc="-50" dirty="0">
                    <a:solidFill>
                      <a:schemeClr val="tx1"/>
                    </a:solidFill>
                  </a:rPr>
                  <a:t> </a:t>
                </a:r>
                <a:r>
                  <a:rPr lang="en-US" i="1" spc="-10" dirty="0">
                    <a:solidFill>
                      <a:schemeClr val="tx1"/>
                    </a:solidFill>
                  </a:rPr>
                  <a:t>C</a:t>
                </a:r>
                <a:r>
                  <a:rPr lang="en-US" i="1" spc="40" dirty="0">
                    <a:solidFill>
                      <a:schemeClr val="tx1"/>
                    </a:solidFill>
                  </a:rPr>
                  <a:t> </a:t>
                </a:r>
                <a:r>
                  <a:rPr lang="en-US" spc="-5" dirty="0">
                    <a:solidFill>
                      <a:schemeClr val="tx1"/>
                    </a:solidFill>
                  </a:rPr>
                  <a:t>so</a:t>
                </a:r>
                <a:r>
                  <a:rPr lang="en-US" spc="-50" dirty="0">
                    <a:solidFill>
                      <a:schemeClr val="tx1"/>
                    </a:solidFill>
                  </a:rPr>
                  <a:t> </a:t>
                </a:r>
                <a:r>
                  <a:rPr lang="en-US" spc="-5" dirty="0">
                    <a:solidFill>
                      <a:schemeClr val="tx1"/>
                    </a:solidFill>
                  </a:rPr>
                  <a:t>that</a:t>
                </a:r>
                <a:r>
                  <a:rPr lang="en-US" spc="-45" dirty="0">
                    <a:solidFill>
                      <a:schemeClr val="tx1"/>
                    </a:solidFill>
                  </a:rPr>
                  <a:t> </a:t>
                </a:r>
                <a:r>
                  <a:rPr lang="en-US" spc="-5" dirty="0">
                    <a:solidFill>
                      <a:schemeClr val="tx1"/>
                    </a:solidFill>
                  </a:rPr>
                  <a:t>the</a:t>
                </a:r>
                <a:r>
                  <a:rPr lang="en-US" spc="-45" dirty="0">
                    <a:solidFill>
                      <a:schemeClr val="tx1"/>
                    </a:solidFill>
                  </a:rPr>
                  <a:t> </a:t>
                </a:r>
                <a:r>
                  <a:rPr lang="en-US" spc="-5" dirty="0">
                    <a:solidFill>
                      <a:schemeClr val="tx1"/>
                    </a:solidFill>
                  </a:rPr>
                  <a:t>initial</a:t>
                </a:r>
                <a:r>
                  <a:rPr lang="en-US" spc="-50" dirty="0">
                    <a:solidFill>
                      <a:schemeClr val="tx1"/>
                    </a:solidFill>
                  </a:rPr>
                  <a:t> </a:t>
                </a:r>
                <a:r>
                  <a:rPr lang="en-US" spc="-5" dirty="0">
                    <a:solidFill>
                      <a:schemeClr val="tx1"/>
                    </a:solidFill>
                  </a:rPr>
                  <a:t>condition</a:t>
                </a:r>
                <a:r>
                  <a:rPr lang="en-US" spc="-45" dirty="0">
                    <a:solidFill>
                      <a:schemeClr val="tx1"/>
                    </a:solidFill>
                  </a:rPr>
                  <a:t> </a:t>
                </a:r>
                <a:r>
                  <a:rPr lang="en-US" spc="-5" dirty="0">
                    <a:solidFill>
                      <a:schemeClr val="tx1"/>
                    </a:solidFill>
                  </a:rPr>
                  <a:t>is</a:t>
                </a:r>
                <a:r>
                  <a:rPr lang="en-US" spc="-50" dirty="0">
                    <a:solidFill>
                      <a:schemeClr val="tx1"/>
                    </a:solidFill>
                  </a:rPr>
                  <a:t> </a:t>
                </a:r>
                <a:r>
                  <a:rPr lang="en-US" spc="-5" dirty="0">
                    <a:solidFill>
                      <a:schemeClr val="tx1"/>
                    </a:solidFill>
                  </a:rPr>
                  <a:t>satisfied:</a:t>
                </a:r>
                <a:r>
                  <a:rPr lang="en-US" spc="-45" dirty="0">
                    <a:solidFill>
                      <a:schemeClr val="tx1"/>
                    </a:solidFill>
                  </a:rPr>
                  <a:t> </a:t>
                </a:r>
                <a:r>
                  <a:rPr lang="en-US" spc="-10" dirty="0">
                    <a:solidFill>
                      <a:schemeClr val="tx1"/>
                    </a:solidFill>
                  </a:rPr>
                  <a:t>From</a:t>
                </a:r>
                <a:r>
                  <a:rPr lang="en-US" spc="15" dirty="0">
                    <a:solidFill>
                      <a:schemeClr val="tx1"/>
                    </a:solidFill>
                  </a:rPr>
                  <a:t>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45"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10" dirty="0">
                    <a:solidFill>
                      <a:schemeClr val="tx1"/>
                    </a:solidFill>
                  </a:rPr>
                  <a:t>hav</a:t>
                </a:r>
                <a:r>
                  <a:rPr lang="en-US" spc="-5" dirty="0">
                    <a:solidFill>
                      <a:schemeClr val="tx1"/>
                    </a:solidFill>
                  </a:rPr>
                  <a:t>e</a:t>
                </a:r>
                <a:r>
                  <a:rPr lang="en-US" spc="2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40" dirty="0"/>
                  <a:t>−</a:t>
                </a:r>
                <a14:m>
                  <m:oMath xmlns:m="http://schemas.openxmlformats.org/officeDocument/2006/math">
                    <m:func>
                      <m:funcPr>
                        <m:ctrlPr>
                          <a:rPr lang="en-US" i="1" spc="-40" smtClean="0">
                            <a:solidFill>
                              <a:schemeClr val="tx1"/>
                            </a:solidFill>
                            <a:latin typeface="Cambria Math" panose="02040503050406030204" pitchFamily="18" charset="0"/>
                            <a:cs typeface="Lucida Sans Unicode"/>
                          </a:rPr>
                        </m:ctrlPr>
                      </m:funcPr>
                      <m:fName>
                        <m:r>
                          <m:rPr>
                            <m:sty m:val="p"/>
                          </m:rPr>
                          <a:rPr lang="en-US" i="0" spc="-40" smtClean="0">
                            <a:solidFill>
                              <a:schemeClr val="tx1"/>
                            </a:solidFill>
                            <a:latin typeface="Cambria Math" panose="02040503050406030204" pitchFamily="18" charset="0"/>
                            <a:cs typeface="Lucida Sans Unicode"/>
                          </a:rPr>
                          <m:t>cos</m:t>
                        </m:r>
                      </m:fName>
                      <m:e>
                        <m:r>
                          <a:rPr lang="en-US" b="0" i="1" spc="-40" smtClean="0">
                            <a:solidFill>
                              <a:schemeClr val="tx1"/>
                            </a:solidFill>
                            <a:latin typeface="Cambria Math" panose="02040503050406030204" pitchFamily="18" charset="0"/>
                            <a:cs typeface="Lucida Sans Unicode"/>
                          </a:rPr>
                          <m:t>0</m:t>
                        </m:r>
                      </m:e>
                    </m:func>
                  </m:oMath>
                </a14:m>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 = </a:t>
                </a:r>
                <a:r>
                  <a:rPr lang="en-US" i="1" spc="75" dirty="0"/>
                  <a:t>−</a:t>
                </a:r>
                <a:r>
                  <a:rPr lang="en-US" spc="75" dirty="0">
                    <a:solidFill>
                      <a:schemeClr val="tx1"/>
                    </a:solidFill>
                  </a:rPr>
                  <a:t>1</a:t>
                </a:r>
                <a:r>
                  <a:rPr lang="en-US" i="1" spc="75" dirty="0">
                    <a:solidFill>
                      <a:schemeClr val="tx1"/>
                    </a:solidFill>
                  </a:rPr>
                  <a:t> + C</a:t>
                </a:r>
                <a:r>
                  <a:rPr lang="en-US" spc="-5" dirty="0">
                    <a:solidFill>
                      <a:schemeClr val="tx1"/>
                    </a:solidFill>
                  </a:rPr>
                  <a:t>,</a:t>
                </a:r>
                <a:r>
                  <a:rPr lang="en-US" spc="-10" dirty="0">
                    <a:solidFill>
                      <a:schemeClr val="tx1"/>
                    </a:solidFill>
                  </a:rPr>
                  <a:t> an</a:t>
                </a:r>
                <a:r>
                  <a:rPr lang="en-US" spc="-5" dirty="0">
                    <a:solidFill>
                      <a:schemeClr val="tx1"/>
                    </a:solidFill>
                  </a:rPr>
                  <a:t>d</a:t>
                </a:r>
                <a:r>
                  <a:rPr lang="en-US" spc="25" dirty="0">
                    <a:solidFill>
                      <a:schemeClr val="tx1"/>
                    </a:solidFill>
                  </a:rPr>
                  <a:t> </a:t>
                </a:r>
                <a:r>
                  <a:rPr lang="en-US" spc="-10" dirty="0">
                    <a:solidFill>
                      <a:schemeClr val="tx1"/>
                    </a:solidFill>
                  </a:rPr>
                  <a:t>from</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5" dirty="0">
                    <a:solidFill>
                      <a:schemeClr val="tx1"/>
                    </a:solidFill>
                  </a:rPr>
                  <a:t>i</a:t>
                </a:r>
                <a:r>
                  <a:rPr lang="en-US" spc="-10" dirty="0">
                    <a:solidFill>
                      <a:schemeClr val="tx1"/>
                    </a:solidFill>
                  </a:rPr>
                  <a:t>nitia</a:t>
                </a:r>
                <a:r>
                  <a:rPr lang="en-US" spc="-5" dirty="0">
                    <a:solidFill>
                      <a:schemeClr val="tx1"/>
                    </a:solidFill>
                  </a:rPr>
                  <a:t>l</a:t>
                </a:r>
                <a:r>
                  <a:rPr lang="en-US" spc="25" dirty="0">
                    <a:solidFill>
                      <a:schemeClr val="tx1"/>
                    </a:solidFill>
                  </a:rPr>
                  <a:t> </a:t>
                </a:r>
                <a:r>
                  <a:rPr lang="en-US" spc="-10" dirty="0">
                    <a:solidFill>
                      <a:schemeClr val="tx1"/>
                    </a:solidFill>
                  </a:rPr>
                  <a:t>condition</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hav</a:t>
                </a:r>
                <a:r>
                  <a:rPr lang="en-US" spc="-5" dirty="0">
                    <a:solidFill>
                      <a:schemeClr val="tx1"/>
                    </a:solidFill>
                  </a:rPr>
                  <a:t>e</a:t>
                </a:r>
                <a:r>
                  <a:rPr lang="en-US" spc="9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a:t>
                </a:r>
                <a:r>
                  <a:rPr lang="en-US" spc="25" dirty="0">
                    <a:solidFill>
                      <a:schemeClr val="tx1"/>
                    </a:solidFill>
                  </a:rPr>
                  <a:t> </a:t>
                </a:r>
                <a:r>
                  <a:rPr lang="en-US" spc="-15" dirty="0">
                    <a:solidFill>
                      <a:schemeClr val="tx1"/>
                    </a:solidFill>
                  </a:rPr>
                  <a:t>T</a:t>
                </a:r>
                <a:r>
                  <a:rPr lang="en-US" spc="-5" dirty="0">
                    <a:solidFill>
                      <a:schemeClr val="tx1"/>
                    </a:solidFill>
                  </a:rPr>
                  <a:t>his</a:t>
                </a:r>
                <a:r>
                  <a:rPr lang="en-US" spc="25" dirty="0">
                    <a:solidFill>
                      <a:schemeClr val="tx1"/>
                    </a:solidFill>
                  </a:rPr>
                  <a:t> </a:t>
                </a:r>
                <a:r>
                  <a:rPr lang="en-US" spc="-10" dirty="0">
                    <a:solidFill>
                      <a:schemeClr val="tx1"/>
                    </a:solidFill>
                  </a:rPr>
                  <a:t>y</a:t>
                </a:r>
                <a:r>
                  <a:rPr lang="en-US" spc="-5" dirty="0">
                    <a:solidFill>
                      <a:schemeClr val="tx1"/>
                    </a:solidFill>
                  </a:rPr>
                  <a:t>ields</a:t>
                </a:r>
                <a:r>
                  <a:rPr lang="en-US" spc="20"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3</a:t>
                </a:r>
                <a:r>
                  <a:rPr lang="en-US" spc="-5" dirty="0">
                    <a:solidFill>
                      <a:schemeClr val="tx1"/>
                    </a:solidFill>
                  </a:rPr>
                  <a:t>,</a:t>
                </a:r>
                <a:r>
                  <a:rPr lang="en-US" spc="25" dirty="0">
                    <a:solidFill>
                      <a:schemeClr val="tx1"/>
                    </a:solidFill>
                  </a:rPr>
                  <a:t> </a:t>
                </a:r>
                <a:r>
                  <a:rPr lang="en-US" spc="-10" dirty="0">
                    <a:solidFill>
                      <a:schemeClr val="tx1"/>
                    </a:solidFill>
                  </a:rPr>
                  <a:t>an</a:t>
                </a:r>
                <a:r>
                  <a:rPr lang="en-US" spc="-5" dirty="0">
                    <a:solidFill>
                      <a:schemeClr val="tx1"/>
                    </a:solidFill>
                  </a:rPr>
                  <a:t>d</a:t>
                </a:r>
                <a:r>
                  <a:rPr lang="en-US" spc="25" dirty="0">
                    <a:solidFill>
                      <a:schemeClr val="tx1"/>
                    </a:solidFill>
                  </a:rPr>
                  <a:t> </a:t>
                </a:r>
                <a:r>
                  <a:rPr lang="en-US" spc="-10" dirty="0">
                    <a:solidFill>
                      <a:schemeClr val="tx1"/>
                    </a:solidFill>
                  </a:rPr>
                  <a:t>ou</a:t>
                </a:r>
                <a:r>
                  <a:rPr lang="en-US" spc="-5" dirty="0">
                    <a:solidFill>
                      <a:schemeClr val="tx1"/>
                    </a:solidFill>
                  </a:rPr>
                  <a:t>r</a:t>
                </a:r>
                <a:r>
                  <a:rPr lang="en-US" spc="25" dirty="0">
                    <a:solidFill>
                      <a:schemeClr val="tx1"/>
                    </a:solidFill>
                  </a:rPr>
                  <a:t> </a:t>
                </a:r>
                <a:r>
                  <a:rPr lang="en-US" spc="-10" dirty="0">
                    <a:solidFill>
                      <a:schemeClr val="tx1"/>
                    </a:solidFill>
                  </a:rPr>
                  <a:t>solutio</a:t>
                </a:r>
                <a:r>
                  <a:rPr lang="en-US" spc="-5" dirty="0">
                    <a:solidFill>
                      <a:schemeClr val="tx1"/>
                    </a:solidFill>
                  </a:rPr>
                  <a:t>n</a:t>
                </a:r>
                <a:r>
                  <a:rPr lang="en-US" spc="25" dirty="0">
                    <a:solidFill>
                      <a:schemeClr val="tx1"/>
                    </a:solidFill>
                  </a:rPr>
                  <a:t> </a:t>
                </a:r>
                <a:r>
                  <a:rPr lang="en-US" spc="-5" dirty="0">
                    <a:solidFill>
                      <a:schemeClr val="tx1"/>
                    </a:solidFill>
                  </a:rPr>
                  <a:t>is </a:t>
                </a:r>
                <a14:m>
                  <m:oMath xmlns:m="http://schemas.openxmlformats.org/officeDocument/2006/math">
                    <m:r>
                      <a:rPr lang="en-US" i="1" spc="-5">
                        <a:solidFill>
                          <a:schemeClr val="tx1"/>
                        </a:solidFill>
                        <a:latin typeface="Cambria Math" panose="02040503050406030204" pitchFamily="18" charset="0"/>
                        <a:cs typeface="Times New Roman"/>
                      </a:rPr>
                      <m:t>𝑦</m:t>
                    </m:r>
                    <m:r>
                      <a:rPr lang="en-US" spc="-5">
                        <a:solidFill>
                          <a:schemeClr val="tx1"/>
                        </a:solidFill>
                        <a:latin typeface="Cambria Math" panose="02040503050406030204" pitchFamily="18" charset="0"/>
                        <a:cs typeface="Times New Roman"/>
                      </a:rPr>
                      <m:t>=</m:t>
                    </m:r>
                    <m:r>
                      <m:rPr>
                        <m:nor/>
                      </m:rPr>
                      <a:rPr lang="en-US" i="1" spc="-40" dirty="0">
                        <a:solidFill>
                          <a:schemeClr val="tx1"/>
                        </a:solidFill>
                      </a:rPr>
                      <m:t>−</m:t>
                    </m:r>
                    <m:func>
                      <m:funcPr>
                        <m:ctrlPr>
                          <a:rPr lang="en-US" i="1" spc="-40">
                            <a:solidFill>
                              <a:schemeClr val="tx1"/>
                            </a:solidFill>
                            <a:latin typeface="Cambria Math" panose="02040503050406030204" pitchFamily="18" charset="0"/>
                            <a:cs typeface="Lucida Sans Unicode"/>
                          </a:rPr>
                        </m:ctrlPr>
                      </m:funcPr>
                      <m:fName>
                        <m:r>
                          <m:rPr>
                            <m:sty m:val="p"/>
                          </m:rPr>
                          <a:rPr lang="en-US" spc="-40">
                            <a:solidFill>
                              <a:schemeClr val="tx1"/>
                            </a:solidFill>
                            <a:latin typeface="Cambria Math" panose="02040503050406030204" pitchFamily="18" charset="0"/>
                            <a:cs typeface="Lucida Sans Unicode"/>
                          </a:rPr>
                          <m:t>cos</m:t>
                        </m:r>
                      </m:fName>
                      <m:e>
                        <m:r>
                          <a:rPr lang="en-US" b="0" i="1" spc="-40" smtClean="0">
                            <a:solidFill>
                              <a:schemeClr val="tx1"/>
                            </a:solidFill>
                            <a:latin typeface="Cambria Math" panose="02040503050406030204" pitchFamily="18" charset="0"/>
                            <a:cs typeface="Lucida Sans Unicode"/>
                          </a:rPr>
                          <m:t>𝑡</m:t>
                        </m:r>
                      </m:e>
                    </m:func>
                    <m:r>
                      <a:rPr lang="en-US" i="1" spc="-5">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3</m:t>
                    </m:r>
                    <m:r>
                      <a:rPr lang="en-US" i="1" spc="-5">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b="-976"/>
                </a:stretch>
              </a:blipFill>
            </p:spPr>
            <p:txBody>
              <a:bodyPr/>
              <a:lstStyle/>
              <a:p>
                <a:r>
                  <a:rPr lang="en-US">
                    <a:noFill/>
                  </a:rPr>
                  <a:t> </a:t>
                </a:r>
              </a:p>
            </p:txBody>
          </p:sp>
        </mc:Fallback>
      </mc:AlternateContent>
    </p:spTree>
    <p:extLst>
      <p:ext uri="{BB962C8B-B14F-4D97-AF65-F5344CB8AC3E}">
        <p14:creationId xmlns:p14="http://schemas.microsoft.com/office/powerpoint/2010/main" val="1727787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(14 of 15)</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spc="-40" dirty="0">
                    <a:solidFill>
                      <a:schemeClr val="tx1"/>
                    </a:solidFill>
                  </a:rPr>
                  <a:t>EXAMPLE</a:t>
                </a:r>
                <a:r>
                  <a:rPr lang="en-US" b="1" spc="-40" dirty="0">
                    <a:solidFill>
                      <a:schemeClr val="tx1"/>
                    </a:solidFill>
                  </a:rPr>
                  <a:t>: </a:t>
                </a:r>
                <a:r>
                  <a:rPr lang="en-US" spc="-10" dirty="0">
                    <a:solidFill>
                      <a:schemeClr val="tx1"/>
                    </a:solidFill>
                  </a:rPr>
                  <a:t>A</a:t>
                </a:r>
                <a:r>
                  <a:rPr lang="en-US" spc="20" dirty="0">
                    <a:solidFill>
                      <a:schemeClr val="tx1"/>
                    </a:solidFill>
                  </a:rPr>
                  <a:t> </a:t>
                </a:r>
                <a:r>
                  <a:rPr lang="en-US" spc="-5" dirty="0">
                    <a:solidFill>
                      <a:schemeClr val="tx1"/>
                    </a:solidFill>
                  </a:rPr>
                  <a:t>car</a:t>
                </a:r>
                <a:r>
                  <a:rPr lang="en-US" spc="20" dirty="0">
                    <a:solidFill>
                      <a:schemeClr val="tx1"/>
                    </a:solidFill>
                  </a:rPr>
                  <a:t> </a:t>
                </a:r>
                <a:r>
                  <a:rPr lang="en-US" spc="-5" dirty="0">
                    <a:solidFill>
                      <a:schemeClr val="tx1"/>
                    </a:solidFill>
                  </a:rPr>
                  <a:t>traveling</a:t>
                </a:r>
                <a:r>
                  <a:rPr lang="en-US" spc="20" dirty="0">
                    <a:solidFill>
                      <a:schemeClr val="tx1"/>
                    </a:solidFill>
                  </a:rPr>
                  <a:t> </a:t>
                </a:r>
                <a:r>
                  <a:rPr lang="en-US" spc="-15" dirty="0">
                    <a:solidFill>
                      <a:schemeClr val="tx1"/>
                    </a:solidFill>
                  </a:rPr>
                  <a:t>w</a:t>
                </a:r>
                <a:r>
                  <a:rPr lang="en-US" spc="-5" dirty="0">
                    <a:solidFill>
                      <a:schemeClr val="tx1"/>
                    </a:solidFill>
                  </a:rPr>
                  <a:t>ith</a:t>
                </a:r>
                <a:r>
                  <a:rPr lang="en-US" spc="20" dirty="0">
                    <a:solidFill>
                      <a:schemeClr val="tx1"/>
                    </a:solidFill>
                  </a:rPr>
                  <a:t> </a:t>
                </a:r>
                <a:r>
                  <a:rPr lang="en-US" spc="-5" dirty="0">
                    <a:solidFill>
                      <a:schemeClr val="tx1"/>
                    </a:solidFill>
                  </a:rPr>
                  <a:t>velocity</a:t>
                </a:r>
                <a:r>
                  <a:rPr lang="en-US" spc="20" dirty="0">
                    <a:solidFill>
                      <a:schemeClr val="tx1"/>
                    </a:solidFill>
                  </a:rPr>
                  <a:t> </a:t>
                </a:r>
                <a:r>
                  <a:rPr lang="en-US" spc="-10" dirty="0">
                    <a:solidFill>
                      <a:schemeClr val="tx1"/>
                    </a:solidFill>
                  </a:rPr>
                  <a:t>2</a:t>
                </a:r>
                <a:r>
                  <a:rPr lang="en-US" spc="-5" dirty="0">
                    <a:solidFill>
                      <a:schemeClr val="tx1"/>
                    </a:solidFill>
                  </a:rPr>
                  <a:t>4</a:t>
                </a:r>
                <a:r>
                  <a:rPr lang="en-US" spc="20" dirty="0">
                    <a:solidFill>
                      <a:schemeClr val="tx1"/>
                    </a:solidFill>
                  </a:rPr>
                  <a:t> </a:t>
                </a:r>
                <a:r>
                  <a:rPr lang="en-US" spc="-15" dirty="0">
                    <a:solidFill>
                      <a:schemeClr val="tx1"/>
                    </a:solidFill>
                  </a:rPr>
                  <a:t>m</a:t>
                </a:r>
                <a:r>
                  <a:rPr lang="en-US" spc="-5" dirty="0">
                    <a:solidFill>
                      <a:schemeClr val="tx1"/>
                    </a:solidFill>
                  </a:rPr>
                  <a:t>/s</a:t>
                </a:r>
                <a:r>
                  <a:rPr lang="en-US" spc="20" dirty="0">
                    <a:solidFill>
                      <a:schemeClr val="tx1"/>
                    </a:solidFill>
                  </a:rPr>
                  <a:t> </a:t>
                </a:r>
                <a:r>
                  <a:rPr lang="en-US" spc="-5" dirty="0">
                    <a:solidFill>
                      <a:schemeClr val="tx1"/>
                    </a:solidFill>
                  </a:rPr>
                  <a:t>begins</a:t>
                </a:r>
                <a:r>
                  <a:rPr lang="en-US" spc="20" dirty="0">
                    <a:solidFill>
                      <a:schemeClr val="tx1"/>
                    </a:solidFill>
                  </a:rPr>
                  <a:t> </a:t>
                </a:r>
                <a:r>
                  <a:rPr lang="en-US" spc="-5" dirty="0">
                    <a:solidFill>
                      <a:schemeClr val="tx1"/>
                    </a:solidFill>
                  </a:rPr>
                  <a:t>to</a:t>
                </a:r>
                <a:r>
                  <a:rPr lang="en-US" spc="20" dirty="0">
                    <a:solidFill>
                      <a:schemeClr val="tx1"/>
                    </a:solidFill>
                  </a:rPr>
                  <a:t> </a:t>
                </a:r>
                <a:r>
                  <a:rPr lang="en-US" spc="-5" dirty="0">
                    <a:solidFill>
                      <a:schemeClr val="tx1"/>
                    </a:solidFill>
                  </a:rPr>
                  <a:t>slow</a:t>
                </a:r>
                <a:r>
                  <a:rPr lang="en-US" spc="20" dirty="0">
                    <a:solidFill>
                      <a:schemeClr val="tx1"/>
                    </a:solidFill>
                  </a:rPr>
                  <a:t> </a:t>
                </a:r>
                <a:r>
                  <a:rPr lang="en-US" spc="-10" dirty="0">
                    <a:solidFill>
                      <a:schemeClr val="tx1"/>
                    </a:solidFill>
                  </a:rPr>
                  <a:t>down</a:t>
                </a:r>
                <a:r>
                  <a:rPr lang="en-US" spc="20" dirty="0">
                    <a:solidFill>
                      <a:schemeClr val="tx1"/>
                    </a:solidFill>
                  </a:rPr>
                  <a:t> </a:t>
                </a:r>
                <a:r>
                  <a:rPr lang="en-US" spc="-10" dirty="0">
                    <a:solidFill>
                      <a:schemeClr val="tx1"/>
                    </a:solidFill>
                  </a:rPr>
                  <a:t>a</a:t>
                </a:r>
                <a:r>
                  <a:rPr lang="en-US" spc="-5" dirty="0">
                    <a:solidFill>
                      <a:schemeClr val="tx1"/>
                    </a:solidFill>
                  </a:rPr>
                  <a:t>t</a:t>
                </a:r>
                <a:r>
                  <a:rPr lang="en-US" spc="20" dirty="0">
                    <a:solidFill>
                      <a:schemeClr val="tx1"/>
                    </a:solidFill>
                  </a:rPr>
                  <a:t> </a:t>
                </a:r>
                <a:r>
                  <a:rPr lang="en-US" spc="-5" dirty="0">
                    <a:solidFill>
                      <a:schemeClr val="tx1"/>
                    </a:solidFill>
                  </a:rPr>
                  <a:t>time</a:t>
                </a:r>
                <a:r>
                  <a:rPr lang="en-US" spc="20" dirty="0">
                    <a:solidFill>
                      <a:schemeClr val="tx1"/>
                    </a:solidFill>
                  </a:rPr>
                  <a: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wit</a:t>
                </a:r>
                <a:r>
                  <a:rPr lang="en-US" spc="-5" dirty="0">
                    <a:solidFill>
                      <a:schemeClr val="tx1"/>
                    </a:solidFill>
                  </a:rPr>
                  <a:t>h</a:t>
                </a:r>
                <a:r>
                  <a:rPr lang="en-US" spc="80" dirty="0">
                    <a:solidFill>
                      <a:schemeClr val="tx1"/>
                    </a:solidFill>
                  </a:rPr>
                  <a:t> </a:t>
                </a:r>
                <a:r>
                  <a:rPr lang="en-US" spc="-5" dirty="0">
                    <a:solidFill>
                      <a:schemeClr val="tx1"/>
                    </a:solidFill>
                  </a:rPr>
                  <a:t>a</a:t>
                </a:r>
                <a:r>
                  <a:rPr lang="en-US" spc="80" dirty="0">
                    <a:solidFill>
                      <a:schemeClr val="tx1"/>
                    </a:solidFill>
                  </a:rPr>
                  <a:t> </a:t>
                </a:r>
                <a:r>
                  <a:rPr lang="en-US" spc="-10" dirty="0">
                    <a:solidFill>
                      <a:schemeClr val="tx1"/>
                    </a:solidFill>
                  </a:rPr>
                  <a:t>constan</a:t>
                </a:r>
                <a:r>
                  <a:rPr lang="en-US" spc="-5" dirty="0">
                    <a:solidFill>
                      <a:schemeClr val="tx1"/>
                    </a:solidFill>
                  </a:rPr>
                  <a:t>t</a:t>
                </a:r>
                <a:r>
                  <a:rPr lang="en-US" spc="80" dirty="0">
                    <a:solidFill>
                      <a:schemeClr val="tx1"/>
                    </a:solidFill>
                  </a:rPr>
                  <a:t> </a:t>
                </a:r>
                <a:r>
                  <a:rPr lang="en-US" spc="-10" dirty="0">
                    <a:solidFill>
                      <a:schemeClr val="tx1"/>
                    </a:solidFill>
                  </a:rPr>
                  <a:t>acceleratio</a:t>
                </a:r>
                <a:r>
                  <a:rPr lang="en-US" spc="-5" dirty="0">
                    <a:solidFill>
                      <a:schemeClr val="tx1"/>
                    </a:solidFill>
                  </a:rPr>
                  <a:t>n</a:t>
                </a:r>
                <a:r>
                  <a:rPr lang="en-US" spc="80"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i="1" spc="-5" dirty="0">
                    <a:solidFill>
                      <a:schemeClr val="tx1"/>
                    </a:solidFill>
                  </a:rPr>
                  <a:t>a</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6</a:t>
                </a:r>
                <a:r>
                  <a:rPr lang="en-US" spc="80" dirty="0">
                    <a:solidFill>
                      <a:schemeClr val="tx1"/>
                    </a:solidFill>
                  </a:rPr>
                  <a:t> </a:t>
                </a:r>
                <a:r>
                  <a:rPr lang="en-US" spc="-15" dirty="0">
                    <a:solidFill>
                      <a:schemeClr val="tx1"/>
                    </a:solidFill>
                  </a:rPr>
                  <a:t>m</a:t>
                </a:r>
                <a:r>
                  <a:rPr lang="en-US" spc="-5" dirty="0">
                    <a:solidFill>
                      <a:schemeClr val="tx1"/>
                    </a:solidFill>
                  </a:rPr>
                  <a:t>/</a:t>
                </a:r>
                <a:r>
                  <a:rPr lang="en-US" spc="-10" dirty="0">
                    <a:solidFill>
                      <a:schemeClr val="tx1"/>
                    </a:solidFill>
                  </a:rPr>
                  <a:t>s</a:t>
                </a:r>
                <a:r>
                  <a:rPr lang="en-US" spc="67" baseline="29629" dirty="0">
                    <a:solidFill>
                      <a:schemeClr val="tx1"/>
                    </a:solidFill>
                  </a:rPr>
                  <a:t>2</a:t>
                </a:r>
                <a:r>
                  <a:rPr lang="en-US" spc="-5" dirty="0">
                    <a:solidFill>
                      <a:schemeClr val="tx1"/>
                    </a:solidFill>
                  </a:rPr>
                  <a:t>.</a:t>
                </a:r>
                <a:r>
                  <a:rPr lang="en-US" spc="80" dirty="0">
                    <a:solidFill>
                      <a:schemeClr val="tx1"/>
                    </a:solidFill>
                  </a:rPr>
                  <a:t> </a:t>
                </a:r>
              </a:p>
              <a:p>
                <a:pPr marL="379800" indent="-342900">
                  <a:lnSpc>
                    <a:spcPct val="100000"/>
                  </a:lnSpc>
                </a:pPr>
                <a:r>
                  <a:rPr lang="en-US" spc="80" dirty="0">
                    <a:solidFill>
                      <a:schemeClr val="tx1"/>
                    </a:solidFill>
                  </a:rPr>
                  <a:t>To f</a:t>
                </a:r>
                <a:r>
                  <a:rPr lang="en-US" spc="-5" dirty="0">
                    <a:solidFill>
                      <a:schemeClr val="tx1"/>
                    </a:solidFill>
                  </a:rPr>
                  <a:t>i</a:t>
                </a:r>
                <a:r>
                  <a:rPr lang="en-US" spc="-10" dirty="0">
                    <a:solidFill>
                      <a:schemeClr val="tx1"/>
                    </a:solidFill>
                  </a:rPr>
                  <a:t>n</a:t>
                </a:r>
                <a:r>
                  <a:rPr lang="en-US" spc="-5" dirty="0">
                    <a:solidFill>
                      <a:schemeClr val="tx1"/>
                    </a:solidFill>
                  </a:rPr>
                  <a:t>d</a:t>
                </a:r>
                <a:r>
                  <a:rPr lang="en-US" dirty="0">
                    <a:solidFill>
                      <a:schemeClr val="tx1"/>
                    </a:solidFill>
                  </a:rPr>
                  <a:t> </a:t>
                </a:r>
                <a:r>
                  <a:rPr lang="en-US" spc="-5" dirty="0">
                    <a:solidFill>
                      <a:schemeClr val="tx1"/>
                    </a:solidFill>
                  </a:rPr>
                  <a:t>the</a:t>
                </a:r>
                <a:r>
                  <a:rPr lang="en-US" spc="80" dirty="0">
                    <a:solidFill>
                      <a:schemeClr val="tx1"/>
                    </a:solidFill>
                  </a:rPr>
                  <a:t> </a:t>
                </a:r>
                <a:r>
                  <a:rPr lang="en-US" spc="-5" dirty="0">
                    <a:solidFill>
                      <a:schemeClr val="tx1"/>
                    </a:solidFill>
                  </a:rPr>
                  <a:t>velocity</a:t>
                </a:r>
                <a:r>
                  <a:rPr lang="en-US" spc="80" dirty="0">
                    <a:solidFill>
                      <a:schemeClr val="tx1"/>
                    </a:solidFill>
                  </a:rPr>
                  <a:t> </a:t>
                </a:r>
                <a:r>
                  <a:rPr lang="en-US" i="1" spc="20"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80" dirty="0">
                    <a:solidFill>
                      <a:schemeClr val="tx1"/>
                    </a:solidFill>
                  </a:rPr>
                  <a:t> </a:t>
                </a:r>
                <a:r>
                  <a:rPr lang="en-US" spc="-5" dirty="0">
                    <a:solidFill>
                      <a:schemeClr val="tx1"/>
                    </a:solidFill>
                  </a:rPr>
                  <a:t>at</a:t>
                </a:r>
                <a:r>
                  <a:rPr lang="en-US" spc="80" dirty="0">
                    <a:solidFill>
                      <a:schemeClr val="tx1"/>
                    </a:solidFill>
                  </a:rPr>
                  <a:t> </a:t>
                </a:r>
                <a:r>
                  <a:rPr lang="en-US" spc="-5" dirty="0">
                    <a:solidFill>
                      <a:schemeClr val="tx1"/>
                    </a:solidFill>
                  </a:rPr>
                  <a:t>time</a:t>
                </a:r>
                <a:r>
                  <a:rPr lang="en-US" spc="80" dirty="0">
                    <a:solidFill>
                      <a:schemeClr val="tx1"/>
                    </a:solidFill>
                  </a:rPr>
                  <a:t> </a:t>
                </a:r>
                <a:r>
                  <a:rPr lang="en-US" i="1" spc="-5" dirty="0">
                    <a:solidFill>
                      <a:schemeClr val="tx1"/>
                    </a:solidFill>
                  </a:rPr>
                  <a:t>t</a:t>
                </a:r>
                <a:r>
                  <a:rPr lang="en-US" spc="-5" dirty="0">
                    <a:solidFill>
                      <a:schemeClr val="tx1"/>
                    </a:solidFill>
                  </a:rPr>
                  <a:t>,</a:t>
                </a:r>
                <a:r>
                  <a:rPr lang="en-US" spc="-10" dirty="0">
                    <a:solidFill>
                      <a:schemeClr val="tx1"/>
                    </a:solidFill>
                  </a:rPr>
                  <a:t> observe that the</a:t>
                </a:r>
                <a:r>
                  <a:rPr lang="en-US" spc="45" dirty="0">
                    <a:solidFill>
                      <a:schemeClr val="tx1"/>
                    </a:solidFill>
                  </a:rPr>
                  <a:t> </a:t>
                </a:r>
                <a:r>
                  <a:rPr lang="en-US" spc="-5" dirty="0">
                    <a:solidFill>
                      <a:schemeClr val="tx1"/>
                    </a:solidFill>
                  </a:rPr>
                  <a:t>derivative</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5" dirty="0">
                    <a:solidFill>
                      <a:schemeClr val="tx1"/>
                    </a:solidFill>
                  </a:rPr>
                  <a:t>velocity</a:t>
                </a:r>
                <a:r>
                  <a:rPr lang="en-US" spc="45" dirty="0">
                    <a:solidFill>
                      <a:schemeClr val="tx1"/>
                    </a:solidFill>
                  </a:rPr>
                  <a:t> </a:t>
                </a:r>
                <a:r>
                  <a:rPr lang="en-US" spc="-5" dirty="0">
                    <a:solidFill>
                      <a:schemeClr val="tx1"/>
                    </a:solidFill>
                  </a:rPr>
                  <a:t>is</a:t>
                </a:r>
                <a:r>
                  <a:rPr lang="en-US" spc="45" dirty="0">
                    <a:solidFill>
                      <a:schemeClr val="tx1"/>
                    </a:solidFill>
                  </a:rPr>
                  <a:t> </a:t>
                </a:r>
                <a:r>
                  <a:rPr lang="en-US" spc="-5" dirty="0">
                    <a:solidFill>
                      <a:schemeClr val="tx1"/>
                    </a:solidFill>
                  </a:rPr>
                  <a:t>acceleration,</a:t>
                </a:r>
                <a:r>
                  <a:rPr lang="en-US" spc="45" dirty="0">
                    <a:solidFill>
                      <a:schemeClr val="tx1"/>
                    </a:solidFill>
                  </a:rPr>
                  <a:t> </a:t>
                </a:r>
                <a:r>
                  <a:rPr lang="en-US" spc="-5" dirty="0">
                    <a:solidFill>
                      <a:schemeClr val="tx1"/>
                    </a:solidFill>
                  </a:rPr>
                  <a:t>so</a:t>
                </a:r>
                <a:r>
                  <a:rPr lang="en-US" spc="45" dirty="0">
                    <a:solidFill>
                      <a:schemeClr val="tx1"/>
                    </a:solidFill>
                  </a:rPr>
                  <a:t> </a:t>
                </a:r>
                <a:r>
                  <a:rPr lang="en-US" i="1" spc="-5" dirty="0">
                    <a:solidFill>
                      <a:schemeClr val="tx1"/>
                    </a:solidFill>
                  </a:rPr>
                  <a:t>velocity</a:t>
                </a:r>
                <a:r>
                  <a:rPr lang="en-US" i="1" spc="45" dirty="0">
                    <a:solidFill>
                      <a:schemeClr val="tx1"/>
                    </a:solidFill>
                  </a:rPr>
                  <a:t> </a:t>
                </a:r>
                <a:r>
                  <a:rPr lang="en-US" i="1" spc="-5" dirty="0">
                    <a:solidFill>
                      <a:schemeClr val="tx1"/>
                    </a:solidFill>
                  </a:rPr>
                  <a:t>is</a:t>
                </a:r>
                <a:r>
                  <a:rPr lang="en-US" i="1" spc="45" dirty="0">
                    <a:solidFill>
                      <a:schemeClr val="tx1"/>
                    </a:solidFill>
                  </a:rPr>
                  <a:t> </a:t>
                </a:r>
                <a:r>
                  <a:rPr lang="en-US" i="1" spc="-5" dirty="0">
                    <a:solidFill>
                      <a:schemeClr val="tx1"/>
                    </a:solidFill>
                  </a:rPr>
                  <a:t>the</a:t>
                </a:r>
                <a:r>
                  <a:rPr lang="en-US" i="1" spc="45" dirty="0">
                    <a:solidFill>
                      <a:schemeClr val="tx1"/>
                    </a:solidFill>
                  </a:rPr>
                  <a:t> </a:t>
                </a:r>
                <a:r>
                  <a:rPr lang="en-US" i="1" spc="-5" dirty="0">
                    <a:solidFill>
                      <a:schemeClr val="tx1"/>
                    </a:solidFill>
                  </a:rPr>
                  <a:t>antiderivative </a:t>
                </a:r>
                <a:r>
                  <a:rPr lang="en-US" i="1" spc="-10" dirty="0">
                    <a:solidFill>
                      <a:schemeClr val="tx1"/>
                    </a:solidFill>
                  </a:rPr>
                  <a:t>o</a:t>
                </a:r>
                <a:r>
                  <a:rPr lang="en-US" i="1" spc="-5" dirty="0">
                    <a:solidFill>
                      <a:schemeClr val="tx1"/>
                    </a:solidFill>
                  </a:rPr>
                  <a:t>f </a:t>
                </a:r>
                <a:r>
                  <a:rPr lang="en-US" i="1" spc="-10" dirty="0">
                    <a:solidFill>
                      <a:schemeClr val="tx1"/>
                    </a:solidFill>
                  </a:rPr>
                  <a:t>acceleration</a:t>
                </a:r>
                <a:r>
                  <a:rPr lang="en-US" spc="-5" dirty="0">
                    <a:solidFill>
                      <a:schemeClr val="tx1"/>
                    </a:solidFill>
                  </a:rPr>
                  <a:t>: </a:t>
                </a:r>
                <a14:m>
                  <m:oMath xmlns:m="http://schemas.openxmlformats.org/officeDocument/2006/math">
                    <m:r>
                      <a:rPr lang="en-US" b="0" i="1" spc="-5" smtClean="0">
                        <a:solidFill>
                          <a:schemeClr val="tx1"/>
                        </a:solidFill>
                        <a:latin typeface="Cambria Math" panose="02040503050406030204" pitchFamily="18" charset="0"/>
                        <a:cs typeface="Times New Roman"/>
                      </a:rPr>
                      <m:t>𝑣</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𝑡</m:t>
                        </m:r>
                      </m:e>
                    </m:d>
                    <m:r>
                      <a:rPr lang="en-US" b="0" i="1" spc="-5" smtClean="0">
                        <a:solidFill>
                          <a:schemeClr val="tx1"/>
                        </a:solidFill>
                        <a:latin typeface="Cambria Math" panose="02040503050406030204" pitchFamily="18" charset="0"/>
                        <a:cs typeface="Times New Roman"/>
                      </a:rPr>
                      <m:t>=</m:t>
                    </m:r>
                    <m:nary>
                      <m:naryPr>
                        <m:limLoc m:val="undOvr"/>
                        <m:subHide m:val="on"/>
                        <m:supHide m:val="on"/>
                        <m:ctrlPr>
                          <a:rPr lang="en-US" b="0"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𝑎</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𝑡</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𝑑𝑡</m:t>
                    </m:r>
                    <m:r>
                      <a:rPr lang="en-US" b="0" i="1" spc="-5" smtClean="0">
                        <a:solidFill>
                          <a:schemeClr val="tx1"/>
                        </a:solidFill>
                        <a:latin typeface="Cambria Math" panose="02040503050406030204" pitchFamily="18" charset="0"/>
                        <a:cs typeface="Times New Roman"/>
                      </a:rPr>
                      <m:t>=</m:t>
                    </m:r>
                    <m:nary>
                      <m:naryPr>
                        <m:limLoc m:val="undOvr"/>
                        <m:subHide m:val="on"/>
                        <m:supHide m:val="on"/>
                        <m:ctrlPr>
                          <a:rPr lang="en-US" b="0"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−6</m:t>
                        </m:r>
                      </m:e>
                    </m:nary>
                    <m:r>
                      <a:rPr lang="en-US" b="0" i="1" spc="-5" smtClean="0">
                        <a:solidFill>
                          <a:schemeClr val="tx1"/>
                        </a:solidFill>
                        <a:latin typeface="Cambria Math" panose="02040503050406030204" pitchFamily="18" charset="0"/>
                        <a:cs typeface="Times New Roman"/>
                      </a:rPr>
                      <m:t>𝑑𝑡</m:t>
                    </m:r>
                    <m:r>
                      <a:rPr lang="en-US" b="0" i="1" spc="-5" smtClean="0">
                        <a:solidFill>
                          <a:schemeClr val="tx1"/>
                        </a:solidFill>
                        <a:latin typeface="Cambria Math" panose="02040503050406030204" pitchFamily="18" charset="0"/>
                        <a:cs typeface="Times New Roman"/>
                      </a:rPr>
                      <m:t>=−6</m:t>
                    </m:r>
                    <m:r>
                      <a:rPr lang="en-US" b="0" i="1" spc="-5" smtClean="0">
                        <a:solidFill>
                          <a:schemeClr val="tx1"/>
                        </a:solidFill>
                        <a:latin typeface="Cambria Math" panose="02040503050406030204" pitchFamily="18" charset="0"/>
                        <a:cs typeface="Times New Roman"/>
                      </a:rPr>
                      <m:t>𝑡</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15" dirty="0">
                    <a:solidFill>
                      <a:schemeClr val="tx1"/>
                    </a:solidFill>
                  </a:rPr>
                  <a:t>Th</a:t>
                </a:r>
                <a:r>
                  <a:rPr lang="en-US" spc="-5" dirty="0">
                    <a:solidFill>
                      <a:schemeClr val="tx1"/>
                    </a:solidFill>
                  </a:rPr>
                  <a:t>e i</a:t>
                </a:r>
                <a:r>
                  <a:rPr lang="en-US" spc="-10" dirty="0">
                    <a:solidFill>
                      <a:schemeClr val="tx1"/>
                    </a:solidFill>
                  </a:rPr>
                  <a:t>nitia</a:t>
                </a:r>
                <a:r>
                  <a:rPr lang="en-US" spc="-5" dirty="0">
                    <a:solidFill>
                      <a:schemeClr val="tx1"/>
                    </a:solidFill>
                  </a:rPr>
                  <a:t>l </a:t>
                </a:r>
                <a:r>
                  <a:rPr lang="en-US" spc="-10" dirty="0">
                    <a:solidFill>
                      <a:schemeClr val="tx1"/>
                    </a:solidFill>
                  </a:rPr>
                  <a:t>conditio</a:t>
                </a:r>
                <a:r>
                  <a:rPr lang="en-US" spc="-5" dirty="0">
                    <a:solidFill>
                      <a:schemeClr val="tx1"/>
                    </a:solidFill>
                  </a:rPr>
                  <a:t>n</a:t>
                </a:r>
                <a:r>
                  <a:rPr lang="en-US" dirty="0">
                    <a:solidFill>
                      <a:schemeClr val="tx1"/>
                    </a:solidFill>
                  </a:rPr>
                  <a:t> </a:t>
                </a:r>
                <a:r>
                  <a:rPr lang="en-US" i="1" spc="20" dirty="0">
                    <a:solidFill>
                      <a:schemeClr val="tx1"/>
                    </a:solidFill>
                  </a:rPr>
                  <a:t>v</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4 </a:t>
                </a:r>
                <a:r>
                  <a:rPr lang="en-US" spc="-10" dirty="0">
                    <a:solidFill>
                      <a:schemeClr val="tx1"/>
                    </a:solidFill>
                  </a:rPr>
                  <a:t>yield</a:t>
                </a:r>
                <a:r>
                  <a:rPr lang="en-US" spc="-5" dirty="0">
                    <a:solidFill>
                      <a:schemeClr val="tx1"/>
                    </a:solidFill>
                  </a:rPr>
                  <a:t>s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4 and therefore </a:t>
                </a:r>
                <a:r>
                  <a:rPr lang="en-US" i="1" spc="20"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6</a:t>
                </a:r>
                <a:r>
                  <a:rPr lang="en-US" i="1" spc="-5" dirty="0">
                    <a:solidFill>
                      <a:schemeClr val="tx1"/>
                    </a:solidFill>
                  </a:rPr>
                  <a:t>t</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4 m/s.</a:t>
                </a:r>
                <a:endParaRPr lang="en-US" dirty="0">
                  <a:solidFill>
                    <a:schemeClr val="tx1"/>
                  </a:solidFill>
                </a:endParaRPr>
              </a:p>
              <a:p>
                <a:pPr marL="379800" indent="-342900">
                  <a:lnSpc>
                    <a:spcPct val="100000"/>
                  </a:lnSpc>
                </a:pPr>
                <a:r>
                  <a:rPr lang="en-US" spc="-5" dirty="0">
                    <a:solidFill>
                      <a:schemeClr val="tx1"/>
                    </a:solidFill>
                  </a:rPr>
                  <a:t>Position is the antiderivative</a:t>
                </a:r>
                <a:r>
                  <a:rPr lang="en-US" dirty="0">
                    <a:solidFill>
                      <a:schemeClr val="tx1"/>
                    </a:solidFill>
                  </a:rPr>
                  <a:t> </a:t>
                </a:r>
                <a:r>
                  <a:rPr lang="en-US" spc="-10" dirty="0">
                    <a:solidFill>
                      <a:schemeClr val="tx1"/>
                    </a:solidFill>
                  </a:rPr>
                  <a:t>o</a:t>
                </a:r>
                <a:r>
                  <a:rPr lang="en-US" spc="-5" dirty="0">
                    <a:solidFill>
                      <a:schemeClr val="tx1"/>
                    </a:solidFill>
                  </a:rPr>
                  <a:t>f velocity,</a:t>
                </a:r>
                <a:r>
                  <a:rPr lang="en-US" dirty="0">
                    <a:solidFill>
                      <a:schemeClr val="tx1"/>
                    </a:solidFill>
                  </a:rPr>
                  <a:t> </a:t>
                </a:r>
                <a:r>
                  <a:rPr lang="en-US" spc="-5" dirty="0">
                    <a:solidFill>
                      <a:schemeClr val="tx1"/>
                    </a:solidFill>
                  </a:rPr>
                  <a:t>so the car’s position in </a:t>
                </a:r>
                <a:r>
                  <a:rPr lang="en-US" spc="-15" dirty="0">
                    <a:solidFill>
                      <a:schemeClr val="tx1"/>
                    </a:solidFill>
                  </a:rPr>
                  <a:t>m</a:t>
                </a:r>
                <a:r>
                  <a:rPr lang="en-US" spc="-5" dirty="0">
                    <a:solidFill>
                      <a:schemeClr val="tx1"/>
                    </a:solidFill>
                  </a:rPr>
                  <a:t>eters is given by the formula </a:t>
                </a:r>
                <a14:m>
                  <m:oMath xmlns:m="http://schemas.openxmlformats.org/officeDocument/2006/math">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𝑡</m:t>
                        </m:r>
                      </m:e>
                    </m:d>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𝑣</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−6</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+24</m:t>
                            </m:r>
                          </m:e>
                        </m:d>
                      </m:e>
                    </m:nary>
                    <m:r>
                      <a:rPr lang="en-US" b="0" i="1" smtClean="0">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=−3</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𝑡</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+24</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𝐶</m:t>
                        </m:r>
                      </m:e>
                      <m:sub>
                        <m:r>
                          <a:rPr lang="en-US" b="0" i="1" smtClean="0">
                            <a:solidFill>
                              <a:schemeClr val="tx1"/>
                            </a:solidFill>
                            <a:latin typeface="Cambria Math" panose="02040503050406030204" pitchFamily="18" charset="0"/>
                            <a:cs typeface="Times New Roman"/>
                          </a:rPr>
                          <m:t>1</m:t>
                        </m:r>
                      </m:sub>
                    </m:sSub>
                  </m:oMath>
                </a14:m>
                <a:r>
                  <a:rPr lang="en-US" spc="-10" dirty="0">
                    <a:solidFill>
                      <a:schemeClr val="tx1"/>
                    </a:solidFill>
                  </a:rPr>
                  <a:t>, wher</a:t>
                </a:r>
                <a:r>
                  <a:rPr lang="en-US" spc="-5" dirty="0">
                    <a:solidFill>
                      <a:schemeClr val="tx1"/>
                    </a:solidFill>
                  </a:rPr>
                  <a:t>e</a:t>
                </a:r>
                <a:r>
                  <a:rPr lang="en-US" spc="-35" dirty="0">
                    <a:solidFill>
                      <a:schemeClr val="tx1"/>
                    </a:solidFill>
                  </a:rPr>
                  <a:t> </a:t>
                </a:r>
                <a:r>
                  <a:rPr lang="en-US" i="1" spc="15" dirty="0">
                    <a:solidFill>
                      <a:schemeClr val="tx1"/>
                    </a:solidFill>
                  </a:rPr>
                  <a:t>C</a:t>
                </a:r>
                <a:r>
                  <a:rPr lang="en-US" baseline="-11111" dirty="0">
                    <a:solidFill>
                      <a:schemeClr val="tx1"/>
                    </a:solidFill>
                  </a:rPr>
                  <a:t>1</a:t>
                </a:r>
                <a:r>
                  <a:rPr lang="en-US" spc="120" baseline="-11111"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constant.</a:t>
                </a:r>
                <a:r>
                  <a:rPr lang="en-US" spc="-30" dirty="0">
                    <a:solidFill>
                      <a:schemeClr val="tx1"/>
                    </a:solidFill>
                  </a:rPr>
                  <a:t> </a:t>
                </a:r>
                <a:r>
                  <a:rPr lang="en-US" spc="-10" dirty="0">
                    <a:solidFill>
                      <a:schemeClr val="tx1"/>
                    </a:solidFill>
                  </a:rPr>
                  <a:t>We</a:t>
                </a:r>
                <a:r>
                  <a:rPr lang="en-US" spc="-30" dirty="0">
                    <a:solidFill>
                      <a:schemeClr val="tx1"/>
                    </a:solidFill>
                  </a:rPr>
                  <a:t> </a:t>
                </a:r>
                <a:r>
                  <a:rPr lang="en-US" spc="-10" dirty="0">
                    <a:solidFill>
                      <a:schemeClr val="tx1"/>
                    </a:solidFill>
                  </a:rPr>
                  <a:t>do</a:t>
                </a:r>
                <a:r>
                  <a:rPr lang="en-US" spc="-30" dirty="0">
                    <a:solidFill>
                      <a:schemeClr val="tx1"/>
                    </a:solidFill>
                  </a:rPr>
                  <a:t> </a:t>
                </a:r>
                <a:r>
                  <a:rPr lang="en-US" spc="-5" dirty="0">
                    <a:solidFill>
                      <a:schemeClr val="tx1"/>
                    </a:solidFill>
                  </a:rPr>
                  <a:t>not</a:t>
                </a:r>
                <a:r>
                  <a:rPr lang="en-US" spc="-30" dirty="0">
                    <a:solidFill>
                      <a:schemeClr val="tx1"/>
                    </a:solidFill>
                  </a:rPr>
                  <a:t> </a:t>
                </a:r>
                <a:r>
                  <a:rPr lang="en-US" spc="-5" dirty="0">
                    <a:solidFill>
                      <a:schemeClr val="tx1"/>
                    </a:solidFill>
                  </a:rPr>
                  <a:t>know</a:t>
                </a:r>
                <a:r>
                  <a:rPr lang="en-US" spc="-30" dirty="0">
                    <a:solidFill>
                      <a:schemeClr val="tx1"/>
                    </a:solidFill>
                  </a:rPr>
                  <a:t> </a:t>
                </a:r>
                <a:r>
                  <a:rPr lang="en-US" spc="-5" dirty="0">
                    <a:solidFill>
                      <a:schemeClr val="tx1"/>
                    </a:solidFill>
                  </a:rPr>
                  <a:t>where</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car</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at</a:t>
                </a:r>
                <a:r>
                  <a:rPr lang="en-US" spc="-30" dirty="0">
                    <a:solidFill>
                      <a:schemeClr val="tx1"/>
                    </a:solidFill>
                  </a:rPr>
                  <a: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30" dirty="0">
                    <a:solidFill>
                      <a:schemeClr val="tx1"/>
                    </a:solidFill>
                  </a:rPr>
                  <a:t> </a:t>
                </a:r>
                <a:r>
                  <a:rPr lang="en-US" spc="-5" dirty="0">
                    <a:solidFill>
                      <a:schemeClr val="tx1"/>
                    </a:solidFill>
                  </a:rPr>
                  <a:t>so</a:t>
                </a:r>
                <a:r>
                  <a:rPr lang="en-US" spc="-30" dirty="0">
                    <a:solidFill>
                      <a:schemeClr val="tx1"/>
                    </a:solidFill>
                  </a:rPr>
                  <a:t> </a:t>
                </a:r>
                <a:r>
                  <a:rPr lang="en-US" spc="-5" dirty="0">
                    <a:solidFill>
                      <a:schemeClr val="tx1"/>
                    </a:solidFill>
                  </a:rPr>
                  <a:t>we </a:t>
                </a:r>
                <a:r>
                  <a:rPr lang="en-US" spc="-10" dirty="0">
                    <a:solidFill>
                      <a:schemeClr val="tx1"/>
                    </a:solidFill>
                  </a:rPr>
                  <a:t>se</a:t>
                </a:r>
                <a:r>
                  <a:rPr lang="en-US" spc="-5" dirty="0">
                    <a:solidFill>
                      <a:schemeClr val="tx1"/>
                    </a:solidFill>
                  </a:rPr>
                  <a:t>t</a:t>
                </a:r>
                <a:r>
                  <a:rPr lang="en-US" spc="-30" dirty="0">
                    <a:solidFill>
                      <a:schemeClr val="tx1"/>
                    </a:solidFill>
                  </a:rPr>
                  <a:t> </a:t>
                </a:r>
                <a:r>
                  <a:rPr lang="en-US" i="1" spc="50" dirty="0">
                    <a:solidFill>
                      <a:schemeClr val="tx1"/>
                    </a:solidFill>
                  </a:rPr>
                  <a:t>s</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30" dirty="0">
                    <a:solidFill>
                      <a:schemeClr val="tx1"/>
                    </a:solidFill>
                  </a:rPr>
                  <a:t> </a:t>
                </a:r>
                <a:r>
                  <a:rPr lang="en-US" spc="-10" dirty="0">
                    <a:solidFill>
                      <a:schemeClr val="tx1"/>
                    </a:solidFill>
                  </a:rPr>
                  <a:t>obtainin</a:t>
                </a:r>
                <a:r>
                  <a:rPr lang="en-US" spc="-5" dirty="0">
                    <a:solidFill>
                      <a:schemeClr val="tx1"/>
                    </a:solidFill>
                  </a:rPr>
                  <a:t>g</a:t>
                </a:r>
                <a:r>
                  <a:rPr lang="en-US" spc="-40" dirty="0">
                    <a:solidFill>
                      <a:schemeClr val="tx1"/>
                    </a:solidFill>
                  </a:rPr>
                  <a:t> </a:t>
                </a:r>
                <a:r>
                  <a:rPr lang="en-US" i="1" spc="15" dirty="0">
                    <a:solidFill>
                      <a:schemeClr val="tx1"/>
                    </a:solidFill>
                  </a:rPr>
                  <a:t>C</a:t>
                </a:r>
                <a:r>
                  <a:rPr lang="en-US" baseline="-11111" dirty="0">
                    <a:solidFill>
                      <a:schemeClr val="tx1"/>
                    </a:solidFill>
                  </a:rPr>
                  <a:t>1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35" dirty="0">
                    <a:solidFill>
                      <a:schemeClr val="tx1"/>
                    </a:solidFill>
                  </a:rPr>
                  <a:t> </a:t>
                </a:r>
                <a:r>
                  <a:rPr lang="en-US" spc="-5" dirty="0">
                    <a:solidFill>
                      <a:schemeClr val="tx1"/>
                    </a:solidFill>
                  </a:rPr>
                  <a:t>Therefore, we have</a:t>
                </a:r>
                <a:r>
                  <a:rPr lang="en-US" spc="-35" dirty="0">
                    <a:solidFill>
                      <a:schemeClr val="tx1"/>
                    </a:solidFill>
                  </a:rPr>
                  <a:t> </a:t>
                </a:r>
                <a:r>
                  <a:rPr lang="en-US" i="1" spc="50" dirty="0">
                    <a:solidFill>
                      <a:schemeClr val="tx1"/>
                    </a:solidFill>
                  </a:rPr>
                  <a:t>s</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3</a:t>
                </a:r>
                <a:r>
                  <a:rPr lang="en-US" i="1" spc="-5" dirty="0">
                    <a:solidFill>
                      <a:schemeClr val="tx1"/>
                    </a:solidFill>
                  </a:rPr>
                  <a:t>t</a:t>
                </a:r>
                <a:r>
                  <a:rPr lang="en-US" i="1" spc="-160" dirty="0">
                    <a:solidFill>
                      <a:schemeClr val="tx1"/>
                    </a:solidFill>
                  </a:rPr>
                  <a:t> </a:t>
                </a:r>
                <a:r>
                  <a:rPr lang="en-US" baseline="25925" dirty="0">
                    <a:solidFill>
                      <a:schemeClr val="tx1"/>
                    </a:solidFill>
                  </a:rPr>
                  <a:t>2</a:t>
                </a:r>
                <a:r>
                  <a:rPr lang="en-US" spc="120" baseline="2592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24</a:t>
                </a:r>
                <a:r>
                  <a:rPr lang="en-US" i="1" spc="-5" dirty="0">
                    <a:solidFill>
                      <a:schemeClr val="tx1"/>
                    </a:solidFill>
                  </a:rPr>
                  <a:t>t</a:t>
                </a:r>
                <a:r>
                  <a:rPr lang="en-US" i="1" spc="-160" dirty="0">
                    <a:solidFill>
                      <a:schemeClr val="tx1"/>
                    </a:solidFill>
                  </a:rPr>
                  <a:t> a</a:t>
                </a:r>
                <a:r>
                  <a:rPr lang="en-US" spc="-5" dirty="0">
                    <a:solidFill>
                      <a:schemeClr val="tx1"/>
                    </a:solidFill>
                  </a:rPr>
                  <a:t>s</a:t>
                </a:r>
                <a:r>
                  <a:rPr lang="en-US" spc="-3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5" dirty="0">
                    <a:solidFill>
                      <a:schemeClr val="tx1"/>
                    </a:solidFill>
                  </a:rPr>
                  <a:t> </a:t>
                </a:r>
                <a:r>
                  <a:rPr lang="en-US" spc="-10" dirty="0">
                    <a:solidFill>
                      <a:schemeClr val="tx1"/>
                    </a:solidFill>
                  </a:rPr>
                  <a:t>distance </a:t>
                </a:r>
                <a:r>
                  <a:rPr lang="en-US" spc="-5" dirty="0">
                    <a:solidFill>
                      <a:schemeClr val="tx1"/>
                    </a:solidFill>
                  </a:rPr>
                  <a:t>traveled from time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p>
              <a:p>
                <a:pPr marL="379800" indent="-342900">
                  <a:lnSpc>
                    <a:spcPct val="100000"/>
                  </a:lnSpc>
                </a:pPr>
                <a:r>
                  <a:rPr lang="en-US" spc="-10" dirty="0">
                    <a:solidFill>
                      <a:schemeClr val="tx1"/>
                    </a:solidFill>
                  </a:rPr>
                  <a:t>The</a:t>
                </a:r>
                <a:r>
                  <a:rPr lang="en-US" spc="-5" dirty="0">
                    <a:solidFill>
                      <a:schemeClr val="tx1"/>
                    </a:solidFill>
                  </a:rPr>
                  <a:t> car </a:t>
                </a:r>
                <a:r>
                  <a:rPr lang="en-US" spc="-10" dirty="0">
                    <a:solidFill>
                      <a:schemeClr val="tx1"/>
                    </a:solidFill>
                  </a:rPr>
                  <a:t>comes</a:t>
                </a:r>
                <a:r>
                  <a:rPr lang="en-US" dirty="0">
                    <a:solidFill>
                      <a:schemeClr val="tx1"/>
                    </a:solidFill>
                  </a:rPr>
                  <a:t> </a:t>
                </a:r>
                <a:r>
                  <a:rPr lang="en-US" spc="-5" dirty="0">
                    <a:solidFill>
                      <a:schemeClr val="tx1"/>
                    </a:solidFill>
                  </a:rPr>
                  <a:t>to a halt </a:t>
                </a:r>
                <a:r>
                  <a:rPr lang="en-US" spc="-15" dirty="0">
                    <a:solidFill>
                      <a:schemeClr val="tx1"/>
                    </a:solidFill>
                  </a:rPr>
                  <a:t>w</a:t>
                </a:r>
                <a:r>
                  <a:rPr lang="en-US" spc="-5" dirty="0">
                    <a:solidFill>
                      <a:schemeClr val="tx1"/>
                    </a:solidFill>
                  </a:rPr>
                  <a:t>hen </a:t>
                </a:r>
                <a:r>
                  <a:rPr lang="en-US" i="1" spc="-5"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 = 0, so </a:t>
                </a:r>
                <a:r>
                  <a:rPr lang="en-US" spc="-10" dirty="0">
                    <a:solidFill>
                      <a:schemeClr val="tx1"/>
                    </a:solidFill>
                  </a:rPr>
                  <a:t>we</a:t>
                </a:r>
                <a:r>
                  <a:rPr lang="en-US" spc="-5" dirty="0">
                    <a:solidFill>
                      <a:schemeClr val="tx1"/>
                    </a:solidFill>
                  </a:rPr>
                  <a:t> solve 0</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20" dirty="0">
                    <a:solidFill>
                      <a:schemeClr val="tx1"/>
                    </a:solidFill>
                  </a:rPr>
                  <a:t>v</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160"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6</a:t>
                </a:r>
                <a:r>
                  <a:rPr lang="en-US" i="1" spc="-5" dirty="0">
                    <a:solidFill>
                      <a:schemeClr val="tx1"/>
                    </a:solidFill>
                  </a:rPr>
                  <a:t>t</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4, that is,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235" dirty="0">
                    <a:solidFill>
                      <a:schemeClr val="tx1"/>
                    </a:solidFill>
                  </a:rPr>
                  <a:t>4 </a:t>
                </a:r>
                <a:r>
                  <a:rPr lang="en-US" spc="-5" dirty="0">
                    <a:solidFill>
                      <a:schemeClr val="tx1"/>
                    </a:solidFill>
                  </a:rPr>
                  <a:t>s. </a:t>
                </a:r>
                <a:r>
                  <a:rPr lang="en-US" spc="-15" dirty="0">
                    <a:solidFill>
                      <a:schemeClr val="tx1"/>
                    </a:solidFill>
                  </a:rPr>
                  <a:t>Th</a:t>
                </a:r>
                <a:r>
                  <a:rPr lang="en-US" spc="-5" dirty="0">
                    <a:solidFill>
                      <a:schemeClr val="tx1"/>
                    </a:solidFill>
                  </a:rPr>
                  <a:t>e </a:t>
                </a:r>
                <a:r>
                  <a:rPr lang="en-US" spc="-10" dirty="0">
                    <a:solidFill>
                      <a:schemeClr val="tx1"/>
                    </a:solidFill>
                  </a:rPr>
                  <a:t>distanc</a:t>
                </a:r>
                <a:r>
                  <a:rPr lang="en-US" spc="-5" dirty="0">
                    <a:solidFill>
                      <a:schemeClr val="tx1"/>
                    </a:solidFill>
                  </a:rPr>
                  <a:t>e </a:t>
                </a:r>
                <a:r>
                  <a:rPr lang="en-US" spc="-10" dirty="0">
                    <a:solidFill>
                      <a:schemeClr val="tx1"/>
                    </a:solidFill>
                  </a:rPr>
                  <a:t>travele</a:t>
                </a:r>
                <a:r>
                  <a:rPr lang="en-US" spc="-5" dirty="0">
                    <a:solidFill>
                      <a:schemeClr val="tx1"/>
                    </a:solidFill>
                  </a:rPr>
                  <a:t>d </a:t>
                </a:r>
                <a:r>
                  <a:rPr lang="en-US" spc="-10" dirty="0">
                    <a:solidFill>
                      <a:schemeClr val="tx1"/>
                    </a:solidFill>
                  </a:rPr>
                  <a:t>befor</a:t>
                </a:r>
                <a:r>
                  <a:rPr lang="en-US" spc="-5" dirty="0">
                    <a:solidFill>
                      <a:schemeClr val="tx1"/>
                    </a:solidFill>
                  </a:rPr>
                  <a:t>e </a:t>
                </a:r>
                <a:r>
                  <a:rPr lang="en-US" spc="-10" dirty="0">
                    <a:solidFill>
                      <a:schemeClr val="tx1"/>
                    </a:solidFill>
                  </a:rPr>
                  <a:t>comin</a:t>
                </a:r>
                <a:r>
                  <a:rPr lang="en-US" spc="-5" dirty="0">
                    <a:solidFill>
                      <a:schemeClr val="tx1"/>
                    </a:solidFill>
                  </a:rPr>
                  <a:t>g</a:t>
                </a:r>
                <a:r>
                  <a:rPr lang="en-US" dirty="0">
                    <a:solidFill>
                      <a:schemeClr val="tx1"/>
                    </a:solidFill>
                  </a:rPr>
                  <a:t> </a:t>
                </a:r>
                <a:r>
                  <a:rPr lang="en-US" spc="-5" dirty="0">
                    <a:solidFill>
                      <a:schemeClr val="tx1"/>
                    </a:solidFill>
                  </a:rPr>
                  <a:t>to a </a:t>
                </a:r>
                <a:r>
                  <a:rPr lang="en-US" spc="-10" dirty="0">
                    <a:solidFill>
                      <a:schemeClr val="tx1"/>
                    </a:solidFill>
                  </a:rPr>
                  <a:t>hal</a:t>
                </a:r>
                <a:r>
                  <a:rPr lang="en-US" spc="-5" dirty="0">
                    <a:solidFill>
                      <a:schemeClr val="tx1"/>
                    </a:solidFill>
                  </a:rPr>
                  <a:t>t is </a:t>
                </a:r>
                <a:r>
                  <a:rPr lang="en-US" i="1" spc="50" dirty="0">
                    <a:solidFill>
                      <a:schemeClr val="tx1"/>
                    </a:solidFill>
                  </a:rPr>
                  <a:t>s</a:t>
                </a:r>
                <a:r>
                  <a:rPr lang="en-US" spc="-5" dirty="0">
                    <a:solidFill>
                      <a:schemeClr val="tx1"/>
                    </a:solidFill>
                  </a:rPr>
                  <a:t>(4)</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3(</a:t>
                </a:r>
                <a:r>
                  <a:rPr lang="en-US" spc="-10" dirty="0">
                    <a:solidFill>
                      <a:schemeClr val="tx1"/>
                    </a:solidFill>
                  </a:rPr>
                  <a:t>4</a:t>
                </a:r>
                <a:r>
                  <a:rPr lang="en-US" spc="75" baseline="25925" dirty="0">
                    <a:solidFill>
                      <a:schemeClr val="tx1"/>
                    </a:solidFill>
                  </a:rPr>
                  <a:t>2</a:t>
                </a:r>
                <a:r>
                  <a:rPr lang="en-US" spc="-5" dirty="0">
                    <a:solidFill>
                      <a:schemeClr val="tx1"/>
                    </a:solidFill>
                  </a:rPr>
                  <a:t>)</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24(4</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a:t>
                </a:r>
                <a:r>
                  <a:rPr lang="en-US" spc="-5" dirty="0">
                    <a:solidFill>
                      <a:schemeClr val="tx1"/>
                    </a:solidFill>
                  </a:rPr>
                  <a:t>8 </a:t>
                </a:r>
                <a:r>
                  <a:rPr lang="en-US" spc="-15" dirty="0">
                    <a:solidFill>
                      <a:schemeClr val="tx1"/>
                    </a:solidFill>
                  </a:rPr>
                  <a:t>m.</a:t>
                </a:r>
                <a:endParaRPr lang="en-US" dirty="0">
                  <a:solidFill>
                    <a:schemeClr val="tx1"/>
                  </a:solidFill>
                </a:endParaRPr>
              </a:p>
              <a:p>
                <a:pPr>
                  <a:lnSpc>
                    <a:spcPct val="100000"/>
                  </a:lnSpc>
                  <a:spcBef>
                    <a:spcPts val="10"/>
                  </a:spcBef>
                </a:pPr>
                <a:endParaRPr lang="en-US" sz="3600" dirty="0">
                  <a:latin typeface="Times New Roman"/>
                  <a:cs typeface="Times New Roman"/>
                </a:endParaRPr>
              </a:p>
              <a:p>
                <a:pPr marL="0" marR="5080" indent="0">
                  <a:lnSpc>
                    <a:spcPct val="100000"/>
                  </a:lnSpc>
                  <a:buNone/>
                </a:pPr>
                <a:endParaRPr lang="en-US" dirty="0">
                  <a:latin typeface="Times New Roman"/>
                  <a:cs typeface="Times New Roman"/>
                </a:endParaRPr>
              </a:p>
              <a:p>
                <a:pPr marL="12700" marR="5080">
                  <a:lnSpc>
                    <a:spcPct val="100000"/>
                  </a:lnSpc>
                </a:pPr>
                <a:endParaRPr lang="en-US" sz="2400" dirty="0">
                  <a:latin typeface="Times New Roman"/>
                  <a:cs typeface="Times New Roman"/>
                </a:endParaRPr>
              </a:p>
              <a:p>
                <a:pPr marL="12700" marR="5080">
                  <a:lnSpc>
                    <a:spcPct val="100000"/>
                  </a:lnSpc>
                </a:pPr>
                <a:endParaRPr lang="en-US" sz="2400" spc="-5" dirty="0">
                  <a:solidFill>
                    <a:srgbClr val="231F20"/>
                  </a:solidFill>
                  <a:latin typeface="Times New Roman"/>
                  <a:cs typeface="Times New Roman"/>
                </a:endParaRPr>
              </a:p>
              <a:p>
                <a:pPr marL="12700" marR="5080">
                  <a:lnSpc>
                    <a:spcPct val="100000"/>
                  </a:lnSpc>
                </a:pPr>
                <a:endParaRPr lang="en-US" sz="2400" spc="-5" dirty="0">
                  <a:solidFill>
                    <a:srgbClr val="231F20"/>
                  </a:solidFill>
                  <a:latin typeface="Times New Roman"/>
                  <a:cs typeface="Times New Roman"/>
                </a:endParaRPr>
              </a:p>
              <a:p>
                <a:pPr marL="12700" marR="5080">
                  <a:lnSpc>
                    <a:spcPct val="100000"/>
                  </a:lnSpc>
                </a:pPr>
                <a:endParaRPr lang="en-US" sz="2400" spc="-5" dirty="0">
                  <a:solidFill>
                    <a:srgbClr val="231F20"/>
                  </a:solidFill>
                  <a:latin typeface="Times New Roman"/>
                  <a:cs typeface="Times New Roman"/>
                </a:endParaRPr>
              </a:p>
              <a:p>
                <a:pPr marL="12700" marR="5080">
                  <a:lnSpc>
                    <a:spcPct val="100000"/>
                  </a:lnSpc>
                </a:pPr>
                <a:endParaRPr lang="en-US" sz="2400" spc="-5" dirty="0">
                  <a:solidFill>
                    <a:srgbClr val="231F20"/>
                  </a:solidFill>
                  <a:latin typeface="Times New Roman"/>
                  <a:cs typeface="Times New Roman"/>
                </a:endParaRPr>
              </a:p>
              <a:p>
                <a:pPr marL="12700" marR="5080">
                  <a:lnSpc>
                    <a:spcPct val="100000"/>
                  </a:lnSpc>
                </a:pPr>
                <a:r>
                  <a:rPr lang="en-US" sz="2400" spc="80" dirty="0">
                    <a:solidFill>
                      <a:srgbClr val="231F20"/>
                    </a:solidFill>
                    <a:latin typeface="Times New Roman"/>
                    <a:cs typeface="Times New Roman"/>
                  </a:rPr>
                  <a:t> </a:t>
                </a:r>
                <a:r>
                  <a:rPr lang="en-US" sz="2400" spc="-10" dirty="0">
                    <a:solidFill>
                      <a:srgbClr val="231F20"/>
                    </a:solidFill>
                    <a:latin typeface="Times New Roman"/>
                    <a:cs typeface="Times New Roman"/>
                  </a:rPr>
                  <a:t>and</a:t>
                </a:r>
                <a:endParaRPr lang="en-US" sz="2400" dirty="0">
                  <a:latin typeface="Times New Roman"/>
                  <a:cs typeface="Times New Roman"/>
                </a:endParaRPr>
              </a:p>
              <a:p>
                <a:pPr marL="12700">
                  <a:lnSpc>
                    <a:spcPts val="1195"/>
                  </a:lnSpc>
                </a:pPr>
                <a:r>
                  <a:rPr lang="en-US" sz="2400" b="1" spc="-5" dirty="0">
                    <a:solidFill>
                      <a:srgbClr val="231F20"/>
                    </a:solidFill>
                    <a:latin typeface="Times New Roman"/>
                    <a:cs typeface="Times New Roman"/>
                  </a:rPr>
                  <a:t>(b) </a:t>
                </a:r>
                <a:r>
                  <a:rPr lang="en-US" sz="2400" spc="-10" dirty="0">
                    <a:solidFill>
                      <a:srgbClr val="231F20"/>
                    </a:solidFill>
                    <a:latin typeface="Times New Roman"/>
                    <a:cs typeface="Times New Roman"/>
                  </a:rPr>
                  <a:t>th</a:t>
                </a:r>
                <a:r>
                  <a:rPr lang="en-US" sz="2400" spc="-5" dirty="0">
                    <a:solidFill>
                      <a:srgbClr val="231F20"/>
                    </a:solidFill>
                    <a:latin typeface="Times New Roman"/>
                    <a:cs typeface="Times New Roman"/>
                  </a:rPr>
                  <a:t>e </a:t>
                </a:r>
                <a:r>
                  <a:rPr lang="en-US" sz="2400" spc="-10" dirty="0">
                    <a:solidFill>
                      <a:srgbClr val="231F20"/>
                    </a:solidFill>
                    <a:latin typeface="Times New Roman"/>
                    <a:cs typeface="Times New Roman"/>
                  </a:rPr>
                  <a:t>distanc</a:t>
                </a:r>
                <a:r>
                  <a:rPr lang="en-US" sz="2400" spc="-5" dirty="0">
                    <a:solidFill>
                      <a:srgbClr val="231F20"/>
                    </a:solidFill>
                    <a:latin typeface="Times New Roman"/>
                    <a:cs typeface="Times New Roman"/>
                  </a:rPr>
                  <a:t>e</a:t>
                </a:r>
                <a:r>
                  <a:rPr lang="en-US" sz="2400" dirty="0">
                    <a:solidFill>
                      <a:srgbClr val="231F20"/>
                    </a:solidFill>
                    <a:latin typeface="Times New Roman"/>
                    <a:cs typeface="Times New Roman"/>
                  </a:rPr>
                  <a:t> </a:t>
                </a:r>
                <a:r>
                  <a:rPr lang="en-US" sz="2400" spc="-10" dirty="0">
                    <a:solidFill>
                      <a:srgbClr val="231F20"/>
                    </a:solidFill>
                    <a:latin typeface="Times New Roman"/>
                    <a:cs typeface="Times New Roman"/>
                  </a:rPr>
                  <a:t>travele</a:t>
                </a:r>
                <a:r>
                  <a:rPr lang="en-US" sz="2400" spc="-5" dirty="0">
                    <a:solidFill>
                      <a:srgbClr val="231F20"/>
                    </a:solidFill>
                    <a:latin typeface="Times New Roman"/>
                    <a:cs typeface="Times New Roman"/>
                  </a:rPr>
                  <a:t>d </a:t>
                </a:r>
                <a:r>
                  <a:rPr lang="en-US" sz="2400" spc="-10" dirty="0">
                    <a:solidFill>
                      <a:srgbClr val="231F20"/>
                    </a:solidFill>
                    <a:latin typeface="Times New Roman"/>
                    <a:cs typeface="Times New Roman"/>
                  </a:rPr>
                  <a:t>befor</a:t>
                </a:r>
                <a:r>
                  <a:rPr lang="en-US" sz="2400" spc="-5" dirty="0">
                    <a:solidFill>
                      <a:srgbClr val="231F20"/>
                    </a:solidFill>
                    <a:latin typeface="Times New Roman"/>
                    <a:cs typeface="Times New Roman"/>
                  </a:rPr>
                  <a:t>e t</a:t>
                </a:r>
                <a:r>
                  <a:rPr lang="en-US" sz="2400" spc="-10" dirty="0">
                    <a:solidFill>
                      <a:srgbClr val="231F20"/>
                    </a:solidFill>
                    <a:latin typeface="Times New Roman"/>
                    <a:cs typeface="Times New Roman"/>
                  </a:rPr>
                  <a:t>h</a:t>
                </a:r>
                <a:r>
                  <a:rPr lang="en-US" sz="2400" spc="-5" dirty="0">
                    <a:solidFill>
                      <a:srgbClr val="231F20"/>
                    </a:solidFill>
                    <a:latin typeface="Times New Roman"/>
                    <a:cs typeface="Times New Roman"/>
                  </a:rPr>
                  <a:t>e </a:t>
                </a:r>
                <a:r>
                  <a:rPr lang="en-US" sz="2400" spc="-10" dirty="0">
                    <a:solidFill>
                      <a:srgbClr val="231F20"/>
                    </a:solidFill>
                    <a:latin typeface="Times New Roman"/>
                    <a:cs typeface="Times New Roman"/>
                  </a:rPr>
                  <a:t>ca</a:t>
                </a:r>
                <a:r>
                  <a:rPr lang="en-US" sz="2400" spc="-5" dirty="0">
                    <a:solidFill>
                      <a:srgbClr val="231F20"/>
                    </a:solidFill>
                    <a:latin typeface="Times New Roman"/>
                    <a:cs typeface="Times New Roman"/>
                  </a:rPr>
                  <a:t>r</a:t>
                </a:r>
                <a:r>
                  <a:rPr lang="en-US" sz="2400" dirty="0">
                    <a:solidFill>
                      <a:srgbClr val="231F20"/>
                    </a:solidFill>
                    <a:latin typeface="Times New Roman"/>
                    <a:cs typeface="Times New Roman"/>
                  </a:rPr>
                  <a:t> </a:t>
                </a:r>
                <a:r>
                  <a:rPr lang="en-US" sz="2400" spc="-15" dirty="0">
                    <a:solidFill>
                      <a:srgbClr val="231F20"/>
                    </a:solidFill>
                    <a:latin typeface="Times New Roman"/>
                    <a:cs typeface="Times New Roman"/>
                  </a:rPr>
                  <a:t>come</a:t>
                </a:r>
                <a:r>
                  <a:rPr lang="en-US" sz="2400" spc="-5" dirty="0">
                    <a:solidFill>
                      <a:srgbClr val="231F20"/>
                    </a:solidFill>
                    <a:latin typeface="Times New Roman"/>
                    <a:cs typeface="Times New Roman"/>
                  </a:rPr>
                  <a:t>s</a:t>
                </a:r>
                <a:r>
                  <a:rPr lang="en-US" sz="2400" dirty="0">
                    <a:solidFill>
                      <a:srgbClr val="231F20"/>
                    </a:solidFill>
                    <a:latin typeface="Times New Roman"/>
                    <a:cs typeface="Times New Roman"/>
                  </a:rPr>
                  <a:t> </a:t>
                </a:r>
                <a:r>
                  <a:rPr lang="en-US" sz="2400" spc="-10" dirty="0">
                    <a:solidFill>
                      <a:srgbClr val="231F20"/>
                    </a:solidFill>
                    <a:latin typeface="Times New Roman"/>
                    <a:cs typeface="Times New Roman"/>
                  </a:rPr>
                  <a:t>t</a:t>
                </a:r>
                <a:r>
                  <a:rPr lang="en-US" sz="2400" spc="-5" dirty="0">
                    <a:solidFill>
                      <a:srgbClr val="231F20"/>
                    </a:solidFill>
                    <a:latin typeface="Times New Roman"/>
                    <a:cs typeface="Times New Roman"/>
                  </a:rPr>
                  <a:t>o a </a:t>
                </a:r>
                <a:r>
                  <a:rPr lang="en-US" sz="2400" spc="-10" dirty="0">
                    <a:solidFill>
                      <a:srgbClr val="231F20"/>
                    </a:solidFill>
                    <a:latin typeface="Times New Roman"/>
                    <a:cs typeface="Times New Roman"/>
                  </a:rPr>
                  <a:t>halt.</a:t>
                </a:r>
                <a:endParaRPr lang="en-US" sz="2400" dirty="0">
                  <a:latin typeface="Times New Roman"/>
                  <a:cs typeface="Times New Roman"/>
                </a:endParaRPr>
              </a:p>
              <a:p>
                <a:pPr marL="12700" marR="5080">
                  <a:lnSpc>
                    <a:spcPct val="100000"/>
                  </a:lnSpc>
                  <a:spcBef>
                    <a:spcPts val="590"/>
                  </a:spcBef>
                </a:pPr>
                <a:r>
                  <a:rPr lang="en-US" sz="2400" b="1" spc="-5" dirty="0">
                    <a:latin typeface="Times New Roman"/>
                    <a:cs typeface="Times New Roman"/>
                  </a:rPr>
                  <a:t>Solution </a:t>
                </a:r>
                <a:r>
                  <a:rPr lang="en-US" sz="2400" b="1" spc="-5" dirty="0">
                    <a:solidFill>
                      <a:srgbClr val="231F20"/>
                    </a:solidFill>
                    <a:latin typeface="Times New Roman"/>
                    <a:cs typeface="Times New Roman"/>
                  </a:rPr>
                  <a:t>(a)</a:t>
                </a: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727" t="-976" b="-108089"/>
                </a:stretch>
              </a:blipFill>
            </p:spPr>
            <p:txBody>
              <a:bodyPr/>
              <a:lstStyle/>
              <a:p>
                <a:r>
                  <a:rPr lang="en-US">
                    <a:noFill/>
                  </a:rPr>
                  <a:t> </a:t>
                </a:r>
              </a:p>
            </p:txBody>
          </p:sp>
        </mc:Fallback>
      </mc:AlternateContent>
    </p:spTree>
    <p:extLst>
      <p:ext uri="{BB962C8B-B14F-4D97-AF65-F5344CB8AC3E}">
        <p14:creationId xmlns:p14="http://schemas.microsoft.com/office/powerpoint/2010/main" val="2898891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5.3 The Indefinite Integral (15 of 15)</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latin typeface="Times New Roman"/>
                <a:cs typeface="Times New Roman"/>
              </a:rPr>
              <a:t>Antidifferentiation</a:t>
            </a:r>
            <a:r>
              <a:rPr lang="en-US" spc="85" dirty="0">
                <a:latin typeface="Times New Roman"/>
                <a:cs typeface="Times New Roman"/>
              </a:rPr>
              <a:t> </a:t>
            </a:r>
            <a:r>
              <a:rPr lang="en-US" spc="-5" dirty="0">
                <a:latin typeface="Times New Roman"/>
                <a:cs typeface="Times New Roman"/>
              </a:rPr>
              <a:t>is</a:t>
            </a:r>
            <a:r>
              <a:rPr lang="en-US" spc="80" dirty="0">
                <a:latin typeface="Times New Roman"/>
                <a:cs typeface="Times New Roman"/>
              </a:rPr>
              <a:t> </a:t>
            </a:r>
            <a:r>
              <a:rPr lang="en-US" spc="-5" dirty="0">
                <a:latin typeface="Times New Roman"/>
                <a:cs typeface="Times New Roman"/>
              </a:rPr>
              <a:t>generally</a:t>
            </a:r>
            <a:r>
              <a:rPr lang="en-US" spc="85" dirty="0">
                <a:latin typeface="Times New Roman"/>
                <a:cs typeface="Times New Roman"/>
              </a:rPr>
              <a:t> </a:t>
            </a:r>
            <a:r>
              <a:rPr lang="en-US" spc="-5" dirty="0">
                <a:latin typeface="Times New Roman"/>
                <a:cs typeface="Times New Roman"/>
              </a:rPr>
              <a:t>a</a:t>
            </a:r>
            <a:r>
              <a:rPr lang="en-US" spc="80" dirty="0">
                <a:latin typeface="Times New Roman"/>
                <a:cs typeface="Times New Roman"/>
              </a:rPr>
              <a:t> </a:t>
            </a:r>
            <a:r>
              <a:rPr lang="en-US" spc="-15" dirty="0">
                <a:latin typeface="Times New Roman"/>
                <a:cs typeface="Times New Roman"/>
              </a:rPr>
              <a:t>m</a:t>
            </a:r>
            <a:r>
              <a:rPr lang="en-US" spc="-5" dirty="0">
                <a:latin typeface="Times New Roman"/>
                <a:cs typeface="Times New Roman"/>
              </a:rPr>
              <a:t>ore</a:t>
            </a:r>
            <a:r>
              <a:rPr lang="en-US" spc="8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ifficult</a:t>
            </a:r>
            <a:r>
              <a:rPr lang="en-US" spc="8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rocess</a:t>
            </a:r>
            <a:r>
              <a:rPr lang="en-US" spc="85" dirty="0">
                <a:latin typeface="Times New Roman"/>
                <a:cs typeface="Times New Roman"/>
              </a:rPr>
              <a:t> </a:t>
            </a:r>
            <a:r>
              <a:rPr lang="en-US" spc="-5" dirty="0">
                <a:latin typeface="Times New Roman"/>
                <a:cs typeface="Times New Roman"/>
              </a:rPr>
              <a:t>than</a:t>
            </a:r>
            <a:r>
              <a:rPr lang="en-US" spc="85" dirty="0">
                <a:latin typeface="Times New Roman"/>
                <a:cs typeface="Times New Roman"/>
              </a:rPr>
              <a:t> </a:t>
            </a:r>
            <a:r>
              <a:rPr lang="en-US" spc="-5" dirty="0" err="1">
                <a:latin typeface="Times New Roman"/>
                <a:cs typeface="Times New Roman"/>
              </a:rPr>
              <a:t>differentiaton</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We</a:t>
            </a:r>
            <a:r>
              <a:rPr lang="en-US" spc="80" dirty="0">
                <a:latin typeface="Times New Roman"/>
                <a:cs typeface="Times New Roman"/>
              </a:rPr>
              <a:t> </a:t>
            </a:r>
            <a:r>
              <a:rPr lang="en-US" spc="-5" dirty="0">
                <a:latin typeface="Times New Roman"/>
                <a:cs typeface="Times New Roman"/>
              </a:rPr>
              <a:t>will </a:t>
            </a:r>
            <a:r>
              <a:rPr lang="en-US" spc="-10" dirty="0">
                <a:latin typeface="Times New Roman"/>
                <a:cs typeface="Times New Roman"/>
              </a:rPr>
              <a:t>b</a:t>
            </a:r>
            <a:r>
              <a:rPr lang="en-US" spc="-5" dirty="0">
                <a:latin typeface="Times New Roman"/>
                <a:cs typeface="Times New Roman"/>
              </a:rPr>
              <a:t>e</a:t>
            </a:r>
            <a:r>
              <a:rPr lang="en-US" spc="95" dirty="0">
                <a:latin typeface="Times New Roman"/>
                <a:cs typeface="Times New Roman"/>
              </a:rPr>
              <a:t> </a:t>
            </a:r>
            <a:r>
              <a:rPr lang="en-US" spc="-10" dirty="0">
                <a:latin typeface="Times New Roman"/>
                <a:cs typeface="Times New Roman"/>
              </a:rPr>
              <a:t>developin</a:t>
            </a:r>
            <a:r>
              <a:rPr lang="en-US" spc="-5" dirty="0">
                <a:latin typeface="Times New Roman"/>
                <a:cs typeface="Times New Roman"/>
              </a:rPr>
              <a:t>g</a:t>
            </a:r>
            <a:r>
              <a:rPr lang="en-US" spc="100" dirty="0">
                <a:latin typeface="Times New Roman"/>
                <a:cs typeface="Times New Roman"/>
              </a:rPr>
              <a:t> </a:t>
            </a:r>
            <a:r>
              <a:rPr lang="en-US" spc="-10" dirty="0">
                <a:latin typeface="Times New Roman"/>
                <a:cs typeface="Times New Roman"/>
              </a:rPr>
              <a:t>indefinit</a:t>
            </a:r>
            <a:r>
              <a:rPr lang="en-US" spc="-5" dirty="0">
                <a:latin typeface="Times New Roman"/>
                <a:cs typeface="Times New Roman"/>
              </a:rPr>
              <a:t>e</a:t>
            </a:r>
            <a:r>
              <a:rPr lang="en-US" spc="95"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95" dirty="0">
                <a:latin typeface="Times New Roman"/>
                <a:cs typeface="Times New Roman"/>
              </a:rPr>
              <a:t> </a:t>
            </a:r>
            <a:r>
              <a:rPr lang="en-US" spc="-10" dirty="0">
                <a:latin typeface="Times New Roman"/>
                <a:cs typeface="Times New Roman"/>
              </a:rPr>
              <a:t>formula</a:t>
            </a:r>
            <a:r>
              <a:rPr lang="en-US" spc="-5" dirty="0">
                <a:latin typeface="Times New Roman"/>
                <a:cs typeface="Times New Roman"/>
              </a:rPr>
              <a:t>s</a:t>
            </a:r>
            <a:r>
              <a:rPr lang="en-US" spc="9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95" dirty="0">
                <a:latin typeface="Times New Roman"/>
                <a:cs typeface="Times New Roman"/>
              </a:rPr>
              <a:t> </a:t>
            </a:r>
            <a:r>
              <a:rPr lang="en-US" spc="-10" dirty="0">
                <a:latin typeface="Times New Roman"/>
                <a:cs typeface="Times New Roman"/>
              </a:rPr>
              <a:t>technique</a:t>
            </a:r>
            <a:r>
              <a:rPr lang="en-US" spc="-5" dirty="0">
                <a:latin typeface="Times New Roman"/>
                <a:cs typeface="Times New Roman"/>
              </a:rPr>
              <a:t>s</a:t>
            </a:r>
            <a:r>
              <a:rPr lang="en-US" spc="10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9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9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ection</a:t>
            </a:r>
            <a:r>
              <a:rPr lang="en-US" spc="-5" dirty="0">
                <a:latin typeface="Times New Roman"/>
                <a:cs typeface="Times New Roman"/>
              </a:rPr>
              <a:t>s</a:t>
            </a:r>
            <a:r>
              <a:rPr lang="en-US" spc="9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95" dirty="0">
                <a:latin typeface="Times New Roman"/>
                <a:cs typeface="Times New Roman"/>
              </a:rPr>
              <a:t> </a:t>
            </a:r>
            <a:r>
              <a:rPr lang="en-US" spc="-10" dirty="0">
                <a:latin typeface="Times New Roman"/>
                <a:cs typeface="Times New Roman"/>
              </a:rPr>
              <a:t>chapters </a:t>
            </a:r>
            <a:r>
              <a:rPr lang="en-US" spc="-5" dirty="0">
                <a:latin typeface="Times New Roman"/>
                <a:cs typeface="Times New Roman"/>
              </a:rPr>
              <a:t>that</a:t>
            </a:r>
            <a:r>
              <a:rPr lang="en-US" spc="110" dirty="0">
                <a:latin typeface="Times New Roman"/>
                <a:cs typeface="Times New Roman"/>
              </a:rPr>
              <a:t> </a:t>
            </a:r>
            <a:r>
              <a:rPr lang="en-US" spc="-5" dirty="0">
                <a:latin typeface="Times New Roman"/>
                <a:cs typeface="Times New Roman"/>
              </a:rPr>
              <a:t>follow.</a:t>
            </a:r>
            <a:r>
              <a:rPr lang="en-US" spc="110" dirty="0">
                <a:latin typeface="Times New Roman"/>
                <a:cs typeface="Times New Roman"/>
              </a:rPr>
              <a:t> </a:t>
            </a:r>
            <a:r>
              <a:rPr lang="en-US" spc="-5" dirty="0">
                <a:latin typeface="Times New Roman"/>
                <a:cs typeface="Times New Roman"/>
              </a:rPr>
              <a:t>In</a:t>
            </a:r>
            <a:r>
              <a:rPr lang="en-US" spc="110" dirty="0">
                <a:latin typeface="Times New Roman"/>
                <a:cs typeface="Times New Roman"/>
              </a:rPr>
              <a:t> </a:t>
            </a:r>
            <a:r>
              <a:rPr lang="en-US" spc="-5" dirty="0">
                <a:latin typeface="Times New Roman"/>
                <a:cs typeface="Times New Roman"/>
              </a:rPr>
              <a:t>this</a:t>
            </a:r>
            <a:r>
              <a:rPr lang="en-US" spc="110" dirty="0">
                <a:latin typeface="Times New Roman"/>
                <a:cs typeface="Times New Roman"/>
              </a:rPr>
              <a:t> </a:t>
            </a:r>
            <a:r>
              <a:rPr lang="en-US" spc="-5" dirty="0">
                <a:latin typeface="Times New Roman"/>
                <a:cs typeface="Times New Roman"/>
              </a:rPr>
              <a:t>section,</a:t>
            </a:r>
            <a:r>
              <a:rPr lang="en-US" spc="110" dirty="0">
                <a:latin typeface="Times New Roman"/>
                <a:cs typeface="Times New Roman"/>
              </a:rPr>
              <a:t> </a:t>
            </a:r>
            <a:r>
              <a:rPr lang="en-US" spc="-10" dirty="0">
                <a:latin typeface="Times New Roman"/>
                <a:cs typeface="Times New Roman"/>
              </a:rPr>
              <a:t>we</a:t>
            </a:r>
            <a:r>
              <a:rPr lang="en-US" spc="110" dirty="0">
                <a:latin typeface="Times New Roman"/>
                <a:cs typeface="Times New Roman"/>
              </a:rPr>
              <a:t> </a:t>
            </a:r>
            <a:r>
              <a:rPr lang="en-US" spc="-5" dirty="0">
                <a:latin typeface="Times New Roman"/>
                <a:cs typeface="Times New Roman"/>
              </a:rPr>
              <a:t>derived</a:t>
            </a:r>
            <a:r>
              <a:rPr lang="en-US" spc="110" dirty="0">
                <a:latin typeface="Times New Roman"/>
                <a:cs typeface="Times New Roman"/>
              </a:rPr>
              <a:t> </a:t>
            </a:r>
            <a:r>
              <a:rPr lang="en-US" spc="-5" dirty="0">
                <a:latin typeface="Times New Roman"/>
                <a:cs typeface="Times New Roman"/>
              </a:rPr>
              <a:t>a</a:t>
            </a:r>
            <a:r>
              <a:rPr lang="en-US" spc="110" dirty="0">
                <a:latin typeface="Times New Roman"/>
                <a:cs typeface="Times New Roman"/>
              </a:rPr>
              <a:t> </a:t>
            </a:r>
            <a:r>
              <a:rPr lang="en-US" spc="-5" dirty="0">
                <a:latin typeface="Times New Roman"/>
                <a:cs typeface="Times New Roman"/>
              </a:rPr>
              <a:t>collection</a:t>
            </a:r>
            <a:r>
              <a:rPr lang="en-US" spc="1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10" dirty="0">
                <a:latin typeface="Times New Roman"/>
                <a:cs typeface="Times New Roman"/>
              </a:rPr>
              <a:t> </a:t>
            </a:r>
            <a:r>
              <a:rPr lang="en-US" spc="-5" dirty="0">
                <a:latin typeface="Times New Roman"/>
                <a:cs typeface="Times New Roman"/>
              </a:rPr>
              <a:t>integral</a:t>
            </a:r>
            <a:r>
              <a:rPr lang="en-US" spc="110" dirty="0">
                <a:latin typeface="Times New Roman"/>
                <a:cs typeface="Times New Roman"/>
              </a:rPr>
              <a:t> </a:t>
            </a:r>
            <a:r>
              <a:rPr lang="en-US" spc="-5" dirty="0">
                <a:latin typeface="Times New Roman"/>
                <a:cs typeface="Times New Roman"/>
              </a:rPr>
              <a:t>formulas</a:t>
            </a:r>
            <a:r>
              <a:rPr lang="en-US" spc="110" dirty="0">
                <a:latin typeface="Times New Roman"/>
                <a:cs typeface="Times New Roman"/>
              </a:rPr>
              <a:t> </a:t>
            </a:r>
            <a:r>
              <a:rPr lang="en-US" spc="-10" dirty="0">
                <a:latin typeface="Times New Roman"/>
                <a:cs typeface="Times New Roman"/>
              </a:rPr>
              <a:t>shown</a:t>
            </a:r>
            <a:r>
              <a:rPr lang="en-US" spc="110" dirty="0">
                <a:latin typeface="Times New Roman"/>
                <a:cs typeface="Times New Roman"/>
              </a:rPr>
              <a:t> </a:t>
            </a:r>
            <a:r>
              <a:rPr lang="en-US" spc="-5" dirty="0">
                <a:latin typeface="Times New Roman"/>
                <a:cs typeface="Times New Roman"/>
              </a:rPr>
              <a:t>in</a:t>
            </a:r>
            <a:r>
              <a:rPr lang="en-US" spc="110" dirty="0">
                <a:latin typeface="Times New Roman"/>
                <a:cs typeface="Times New Roman"/>
              </a:rPr>
              <a:t> </a:t>
            </a:r>
            <a:r>
              <a:rPr lang="en-US" spc="-5" dirty="0">
                <a:latin typeface="Times New Roman"/>
                <a:cs typeface="Times New Roman"/>
              </a:rPr>
              <a:t>the </a:t>
            </a:r>
            <a:r>
              <a:rPr lang="en-US" spc="-15" dirty="0">
                <a:latin typeface="Times New Roman"/>
                <a:cs typeface="Times New Roman"/>
              </a:rPr>
              <a:t>summary</a:t>
            </a:r>
            <a:r>
              <a:rPr lang="en-US" spc="-5" dirty="0">
                <a:latin typeface="Times New Roman"/>
                <a:cs typeface="Times New Roman"/>
              </a:rPr>
              <a:t>.</a:t>
            </a:r>
            <a:r>
              <a:rPr lang="en-US" spc="-60" dirty="0">
                <a:latin typeface="Times New Roman"/>
                <a:cs typeface="Times New Roman"/>
              </a:rPr>
              <a:t> </a:t>
            </a:r>
            <a:r>
              <a:rPr lang="en-US" spc="-5" dirty="0">
                <a:latin typeface="Times New Roman"/>
                <a:cs typeface="Times New Roman"/>
              </a:rPr>
              <a:t>In</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a:t>
            </a:r>
            <a:r>
              <a:rPr lang="en-US" spc="-5" dirty="0">
                <a:latin typeface="Times New Roman"/>
                <a:cs typeface="Times New Roman"/>
              </a:rPr>
              <a:t>s</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ext’</a:t>
            </a:r>
            <a:r>
              <a:rPr lang="en-US" spc="-5" dirty="0">
                <a:latin typeface="Times New Roman"/>
                <a:cs typeface="Times New Roman"/>
              </a:rPr>
              <a:t>s</a:t>
            </a:r>
            <a:r>
              <a:rPr lang="en-US" spc="-60" dirty="0">
                <a:latin typeface="Times New Roman"/>
                <a:cs typeface="Times New Roman"/>
              </a:rPr>
              <a:t> </a:t>
            </a:r>
            <a:r>
              <a:rPr lang="en-US" spc="-10" dirty="0" err="1">
                <a:latin typeface="Times New Roman"/>
                <a:cs typeface="Times New Roman"/>
              </a:rPr>
              <a:t>endlea</a:t>
            </a:r>
            <a:r>
              <a:rPr lang="en-US" spc="-5" dirty="0" err="1">
                <a:latin typeface="Times New Roman"/>
                <a:cs typeface="Times New Roman"/>
              </a:rPr>
              <a:t>f</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ther</a:t>
            </a:r>
            <a:r>
              <a:rPr lang="en-US" spc="-5" dirty="0">
                <a:latin typeface="Times New Roman"/>
                <a:cs typeface="Times New Roman"/>
              </a:rPr>
              <a:t>e</a:t>
            </a:r>
            <a:r>
              <a:rPr lang="en-US" spc="-60" dirty="0">
                <a:latin typeface="Times New Roman"/>
                <a:cs typeface="Times New Roman"/>
              </a:rPr>
              <a:t> </a:t>
            </a:r>
            <a:r>
              <a:rPr lang="en-US" spc="-5" dirty="0">
                <a:latin typeface="Times New Roman"/>
                <a:cs typeface="Times New Roman"/>
              </a:rPr>
              <a:t>is</a:t>
            </a:r>
            <a:r>
              <a:rPr lang="en-US" spc="-60"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10" dirty="0">
                <a:latin typeface="Times New Roman"/>
                <a:cs typeface="Times New Roman"/>
              </a:rPr>
              <a:t>tabl</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0"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10" dirty="0">
                <a:latin typeface="Times New Roman"/>
                <a:cs typeface="Times New Roman"/>
              </a:rPr>
              <a:t>few</a:t>
            </a:r>
            <a:r>
              <a:rPr lang="en-US" spc="-60" dirty="0">
                <a:latin typeface="Times New Roman"/>
                <a:cs typeface="Times New Roman"/>
              </a:rPr>
              <a:t> </a:t>
            </a:r>
            <a:r>
              <a:rPr lang="en-US" spc="-10" dirty="0">
                <a:latin typeface="Times New Roman"/>
                <a:cs typeface="Times New Roman"/>
              </a:rPr>
              <a:t>doze</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60" dirty="0">
                <a:latin typeface="Times New Roman"/>
                <a:cs typeface="Times New Roman"/>
              </a:rPr>
              <a:t> </a:t>
            </a:r>
            <a:r>
              <a:rPr lang="en-US" spc="-10" dirty="0">
                <a:latin typeface="Times New Roman"/>
                <a:cs typeface="Times New Roman"/>
              </a:rPr>
              <a:t>formulas</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Computer algebr</a:t>
            </a:r>
            <a:r>
              <a:rPr lang="en-US" spc="-5" dirty="0">
                <a:latin typeface="Times New Roman"/>
                <a:cs typeface="Times New Roman"/>
              </a:rPr>
              <a:t>a</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ystem</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1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0" dirty="0">
                <a:latin typeface="Times New Roman"/>
                <a:cs typeface="Times New Roman"/>
              </a:rPr>
              <a:t> </a:t>
            </a:r>
            <a:r>
              <a:rPr lang="en-US" spc="-15" dirty="0">
                <a:latin typeface="Times New Roman"/>
                <a:cs typeface="Times New Roman"/>
              </a:rPr>
              <a:t>Wolfram Alph</a:t>
            </a:r>
            <a:r>
              <a:rPr lang="en-US" spc="-5" dirty="0">
                <a:latin typeface="Times New Roman"/>
                <a:cs typeface="Times New Roman"/>
              </a:rPr>
              <a:t>a</a:t>
            </a:r>
            <a:r>
              <a:rPr lang="en-US" spc="1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excellen</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tool</a:t>
            </a:r>
            <a:r>
              <a:rPr lang="en-US" spc="-5" dirty="0">
                <a:latin typeface="Times New Roman"/>
                <a:cs typeface="Times New Roman"/>
              </a:rPr>
              <a:t>s</a:t>
            </a:r>
            <a:r>
              <a:rPr lang="en-US" spc="1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10" dirty="0">
                <a:latin typeface="Times New Roman"/>
                <a:cs typeface="Times New Roman"/>
              </a:rPr>
              <a:t> </a:t>
            </a:r>
            <a:r>
              <a:rPr lang="en-US" spc="-10" dirty="0">
                <a:latin typeface="Times New Roman"/>
                <a:cs typeface="Times New Roman"/>
              </a:rPr>
              <a:t>computin</a:t>
            </a:r>
            <a:r>
              <a:rPr lang="en-US" spc="-5" dirty="0">
                <a:latin typeface="Times New Roman"/>
                <a:cs typeface="Times New Roman"/>
              </a:rPr>
              <a:t>g</a:t>
            </a:r>
            <a:r>
              <a:rPr lang="en-US" spc="1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ntegrals</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they hav</a:t>
            </a:r>
            <a:r>
              <a:rPr lang="en-US" spc="-5" dirty="0">
                <a:latin typeface="Times New Roman"/>
                <a:cs typeface="Times New Roman"/>
              </a:rPr>
              <a:t>e</a:t>
            </a:r>
            <a:r>
              <a:rPr lang="en-US" spc="105" dirty="0">
                <a:latin typeface="Times New Roman"/>
                <a:cs typeface="Times New Roman"/>
              </a:rPr>
              <a:t> </a:t>
            </a:r>
            <a:r>
              <a:rPr lang="en-US" spc="-15" dirty="0">
                <a:latin typeface="Times New Roman"/>
                <a:cs typeface="Times New Roman"/>
              </a:rPr>
              <a:t>mad</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proces</a:t>
            </a:r>
            <a:r>
              <a:rPr lang="en-US" spc="-5" dirty="0">
                <a:latin typeface="Times New Roman"/>
                <a:cs typeface="Times New Roman"/>
              </a:rPr>
              <a:t>s</a:t>
            </a:r>
            <a:r>
              <a:rPr lang="en-US" spc="105" dirty="0">
                <a:latin typeface="Times New Roman"/>
                <a:cs typeface="Times New Roman"/>
              </a:rPr>
              <a:t> </a:t>
            </a:r>
            <a:r>
              <a:rPr lang="en-US" spc="-15" dirty="0">
                <a:latin typeface="Times New Roman"/>
                <a:cs typeface="Times New Roman"/>
              </a:rPr>
              <a:t>muc</a:t>
            </a:r>
            <a:r>
              <a:rPr lang="en-US" spc="-5" dirty="0">
                <a:latin typeface="Times New Roman"/>
                <a:cs typeface="Times New Roman"/>
              </a:rPr>
              <a:t>h</a:t>
            </a:r>
            <a:r>
              <a:rPr lang="en-US" spc="105" dirty="0">
                <a:latin typeface="Times New Roman"/>
                <a:cs typeface="Times New Roman"/>
              </a:rPr>
              <a:t> </a:t>
            </a:r>
            <a:r>
              <a:rPr lang="en-US" spc="-10" dirty="0">
                <a:latin typeface="Times New Roman"/>
                <a:cs typeface="Times New Roman"/>
              </a:rPr>
              <a:t>easie</a:t>
            </a:r>
            <a:r>
              <a:rPr lang="en-US" spc="-5" dirty="0">
                <a:latin typeface="Times New Roman"/>
                <a:cs typeface="Times New Roman"/>
              </a:rPr>
              <a:t>r</a:t>
            </a:r>
            <a:r>
              <a:rPr lang="en-US" spc="10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n</a:t>
            </a:r>
            <a:r>
              <a:rPr lang="en-US" spc="10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t</a:t>
            </a:r>
            <a:r>
              <a:rPr lang="en-US" spc="105" dirty="0">
                <a:latin typeface="Times New Roman"/>
                <a:cs typeface="Times New Roman"/>
              </a:rPr>
              <a:t> </a:t>
            </a:r>
            <a:r>
              <a:rPr lang="en-US" spc="-10" dirty="0">
                <a:latin typeface="Times New Roman"/>
                <a:cs typeface="Times New Roman"/>
              </a:rPr>
              <a:t>use</a:t>
            </a:r>
            <a:r>
              <a:rPr lang="en-US" spc="-5" dirty="0">
                <a:latin typeface="Times New Roman"/>
                <a:cs typeface="Times New Roman"/>
              </a:rPr>
              <a:t>d</a:t>
            </a:r>
            <a:r>
              <a:rPr lang="en-US" spc="10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105" dirty="0">
                <a:latin typeface="Times New Roman"/>
                <a:cs typeface="Times New Roman"/>
              </a:rPr>
              <a:t> </a:t>
            </a:r>
            <a:r>
              <a:rPr lang="en-US" spc="-10" dirty="0">
                <a:latin typeface="Times New Roman"/>
                <a:cs typeface="Times New Roman"/>
              </a:rPr>
              <a:t>be</a:t>
            </a:r>
            <a:r>
              <a:rPr lang="en-US" spc="-5" dirty="0">
                <a:latin typeface="Times New Roman"/>
                <a:cs typeface="Times New Roman"/>
              </a:rPr>
              <a:t>.</a:t>
            </a:r>
            <a:endParaRPr lang="en-US" dirty="0"/>
          </a:p>
        </p:txBody>
      </p:sp>
    </p:spTree>
    <p:extLst>
      <p:ext uri="{BB962C8B-B14F-4D97-AF65-F5344CB8AC3E}">
        <p14:creationId xmlns:p14="http://schemas.microsoft.com/office/powerpoint/2010/main" val="2481173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(1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marR="5080" indent="0">
                  <a:lnSpc>
                    <a:spcPct val="100000"/>
                  </a:lnSpc>
                  <a:buNone/>
                </a:pP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Fundamenta</a:t>
                </a:r>
                <a:r>
                  <a:rPr lang="en-US" spc="-5" dirty="0">
                    <a:solidFill>
                      <a:schemeClr val="tx1"/>
                    </a:solidFill>
                  </a:rPr>
                  <a:t>l</a:t>
                </a:r>
                <a:r>
                  <a:rPr lang="en-US" spc="80" dirty="0">
                    <a:solidFill>
                      <a:schemeClr val="tx1"/>
                    </a:solidFill>
                  </a:rPr>
                  <a:t> </a:t>
                </a:r>
                <a:r>
                  <a:rPr lang="en-US" spc="-10" dirty="0">
                    <a:solidFill>
                      <a:schemeClr val="tx1"/>
                    </a:solidFill>
                  </a:rPr>
                  <a:t>Theorem</a:t>
                </a:r>
                <a:r>
                  <a:rPr lang="en-US" spc="80"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spc="-10" dirty="0">
                    <a:solidFill>
                      <a:schemeClr val="tx1"/>
                    </a:solidFill>
                  </a:rPr>
                  <a:t>Calculu</a:t>
                </a:r>
                <a:r>
                  <a:rPr lang="en-US" spc="-5" dirty="0">
                    <a:solidFill>
                      <a:schemeClr val="tx1"/>
                    </a:solidFill>
                  </a:rPr>
                  <a:t>s</a:t>
                </a:r>
                <a:r>
                  <a:rPr lang="en-US" spc="80" dirty="0">
                    <a:solidFill>
                      <a:schemeClr val="tx1"/>
                    </a:solidFill>
                  </a:rPr>
                  <a:t> </a:t>
                </a:r>
                <a:r>
                  <a:rPr lang="en-US" spc="-10" dirty="0">
                    <a:solidFill>
                      <a:schemeClr val="tx1"/>
                    </a:solidFill>
                  </a:rPr>
                  <a:t>(FTC)</a:t>
                </a:r>
                <a:r>
                  <a:rPr lang="en-US" spc="80" dirty="0">
                    <a:solidFill>
                      <a:schemeClr val="tx1"/>
                    </a:solidFill>
                  </a:rPr>
                  <a:t> </a:t>
                </a:r>
                <a:r>
                  <a:rPr lang="en-US" spc="-10" dirty="0">
                    <a:solidFill>
                      <a:schemeClr val="tx1"/>
                    </a:solidFill>
                  </a:rPr>
                  <a:t>i</a:t>
                </a:r>
                <a:r>
                  <a:rPr lang="en-US" spc="-5" dirty="0">
                    <a:solidFill>
                      <a:schemeClr val="tx1"/>
                    </a:solidFill>
                  </a:rPr>
                  <a:t>s</a:t>
                </a:r>
                <a:r>
                  <a:rPr lang="en-US" spc="80" dirty="0">
                    <a:solidFill>
                      <a:schemeClr val="tx1"/>
                    </a:solidFill>
                  </a:rPr>
                  <a:t> </a:t>
                </a:r>
                <a:r>
                  <a:rPr lang="en-US" spc="-10" dirty="0">
                    <a:solidFill>
                      <a:schemeClr val="tx1"/>
                    </a:solidFill>
                  </a:rPr>
                  <a:t>on</a:t>
                </a:r>
                <a:r>
                  <a:rPr lang="en-US" spc="-5" dirty="0">
                    <a:solidFill>
                      <a:schemeClr val="tx1"/>
                    </a:solidFill>
                  </a:rPr>
                  <a:t>e</a:t>
                </a:r>
                <a:r>
                  <a:rPr lang="en-US" spc="80"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spc="-10" dirty="0">
                    <a:solidFill>
                      <a:schemeClr val="tx1"/>
                    </a:solidFill>
                  </a:rPr>
                  <a:t>th</a:t>
                </a:r>
                <a:r>
                  <a:rPr lang="en-US" spc="-5" dirty="0">
                    <a:solidFill>
                      <a:schemeClr val="tx1"/>
                    </a:solidFill>
                  </a:rPr>
                  <a:t>e</a:t>
                </a:r>
                <a:r>
                  <a:rPr lang="en-US" spc="80" dirty="0">
                    <a:solidFill>
                      <a:schemeClr val="tx1"/>
                    </a:solidFill>
                  </a:rPr>
                  <a:t> </a:t>
                </a:r>
                <a:r>
                  <a:rPr lang="en-US" spc="-15" dirty="0">
                    <a:solidFill>
                      <a:schemeClr val="tx1"/>
                    </a:solidFill>
                  </a:rPr>
                  <a:t>mos</a:t>
                </a:r>
                <a:r>
                  <a:rPr lang="en-US" spc="-5" dirty="0">
                    <a:solidFill>
                      <a:schemeClr val="tx1"/>
                    </a:solidFill>
                  </a:rPr>
                  <a:t>t</a:t>
                </a:r>
                <a:r>
                  <a:rPr lang="en-US" spc="80" dirty="0">
                    <a:solidFill>
                      <a:schemeClr val="tx1"/>
                    </a:solidFill>
                  </a:rPr>
                  <a:t> </a:t>
                </a:r>
                <a:r>
                  <a:rPr lang="en-US" spc="-5" dirty="0">
                    <a:solidFill>
                      <a:schemeClr val="tx1"/>
                    </a:solidFill>
                  </a:rPr>
                  <a:t>i</a:t>
                </a:r>
                <a:r>
                  <a:rPr lang="en-US" spc="-10" dirty="0">
                    <a:solidFill>
                      <a:schemeClr val="tx1"/>
                    </a:solidFill>
                  </a:rPr>
                  <a:t>mportan</a:t>
                </a:r>
                <a:r>
                  <a:rPr lang="en-US" spc="-5" dirty="0">
                    <a:solidFill>
                      <a:schemeClr val="tx1"/>
                    </a:solidFill>
                  </a:rPr>
                  <a:t>t</a:t>
                </a:r>
                <a:r>
                  <a:rPr lang="en-US" spc="80" dirty="0">
                    <a:solidFill>
                      <a:schemeClr val="tx1"/>
                    </a:solidFill>
                  </a:rPr>
                  <a:t> </a:t>
                </a:r>
                <a:r>
                  <a:rPr lang="en-US" spc="-10" dirty="0">
                    <a:solidFill>
                      <a:schemeClr val="tx1"/>
                    </a:solidFill>
                  </a:rPr>
                  <a:t>theorem</a:t>
                </a:r>
                <a:r>
                  <a:rPr lang="en-US" spc="-5" dirty="0">
                    <a:solidFill>
                      <a:schemeClr val="tx1"/>
                    </a:solidFill>
                  </a:rPr>
                  <a:t>s</a:t>
                </a:r>
                <a:r>
                  <a:rPr lang="en-US" spc="80" dirty="0">
                    <a:solidFill>
                      <a:schemeClr val="tx1"/>
                    </a:solidFill>
                  </a:rPr>
                  <a:t> </a:t>
                </a:r>
                <a:r>
                  <a:rPr lang="en-US" spc="-5" dirty="0">
                    <a:solidFill>
                      <a:schemeClr val="tx1"/>
                    </a:solidFill>
                  </a:rPr>
                  <a:t>in</a:t>
                </a:r>
                <a:r>
                  <a:rPr lang="en-US" spc="80" dirty="0">
                    <a:solidFill>
                      <a:schemeClr val="tx1"/>
                    </a:solidFill>
                  </a:rPr>
                  <a:t> </a:t>
                </a:r>
                <a:r>
                  <a:rPr lang="en-US" spc="-10" dirty="0">
                    <a:solidFill>
                      <a:schemeClr val="tx1"/>
                    </a:solidFill>
                  </a:rPr>
                  <a:t>al</a:t>
                </a:r>
                <a:r>
                  <a:rPr lang="en-US" spc="-5" dirty="0">
                    <a:solidFill>
                      <a:schemeClr val="tx1"/>
                    </a:solidFill>
                  </a:rPr>
                  <a:t>l</a:t>
                </a:r>
                <a:r>
                  <a:rPr lang="en-US" spc="80" dirty="0">
                    <a:solidFill>
                      <a:schemeClr val="tx1"/>
                    </a:solidFill>
                  </a:rPr>
                  <a:t> </a:t>
                </a:r>
                <a:r>
                  <a:rPr lang="en-US" spc="-10" dirty="0">
                    <a:solidFill>
                      <a:schemeClr val="tx1"/>
                    </a:solidFill>
                  </a:rPr>
                  <a:t>of Mathematics</a:t>
                </a:r>
                <a:r>
                  <a:rPr lang="en-US" spc="-5" dirty="0">
                    <a:solidFill>
                      <a:schemeClr val="tx1"/>
                    </a:solidFill>
                  </a:rPr>
                  <a:t>.</a:t>
                </a:r>
                <a:r>
                  <a:rPr lang="en-US" spc="-25" dirty="0">
                    <a:solidFill>
                      <a:schemeClr val="tx1"/>
                    </a:solidFill>
                  </a:rPr>
                  <a:t> </a:t>
                </a:r>
                <a:r>
                  <a:rPr lang="en-US" spc="-10" dirty="0">
                    <a:solidFill>
                      <a:schemeClr val="tx1"/>
                    </a:solidFill>
                  </a:rPr>
                  <a:t>It</a:t>
                </a:r>
                <a:r>
                  <a:rPr lang="en-US" spc="-25" dirty="0">
                    <a:solidFill>
                      <a:schemeClr val="tx1"/>
                    </a:solidFill>
                  </a:rPr>
                  <a:t> </a:t>
                </a:r>
                <a:r>
                  <a:rPr lang="en-US" spc="-10" dirty="0">
                    <a:solidFill>
                      <a:schemeClr val="tx1"/>
                    </a:solidFill>
                  </a:rPr>
                  <a:t>reveal</a:t>
                </a:r>
                <a:r>
                  <a:rPr lang="en-US" spc="-5" dirty="0">
                    <a:solidFill>
                      <a:schemeClr val="tx1"/>
                    </a:solidFill>
                  </a:rPr>
                  <a:t>s</a:t>
                </a:r>
                <a:r>
                  <a:rPr lang="en-US" spc="-25" dirty="0">
                    <a:solidFill>
                      <a:schemeClr val="tx1"/>
                    </a:solidFill>
                  </a:rPr>
                  <a:t> </a:t>
                </a:r>
                <a:r>
                  <a:rPr lang="en-US" spc="-10" dirty="0">
                    <a:solidFill>
                      <a:schemeClr val="tx1"/>
                    </a:solidFill>
                  </a:rPr>
                  <a:t>a</a:t>
                </a:r>
                <a:r>
                  <a:rPr lang="en-US" spc="-5" dirty="0">
                    <a:solidFill>
                      <a:schemeClr val="tx1"/>
                    </a:solidFill>
                  </a:rPr>
                  <a:t>n</a:t>
                </a:r>
                <a:r>
                  <a:rPr lang="en-US" spc="-25" dirty="0">
                    <a:solidFill>
                      <a:schemeClr val="tx1"/>
                    </a:solidFill>
                  </a:rPr>
                  <a:t> </a:t>
                </a:r>
                <a:r>
                  <a:rPr lang="en-US" spc="-10" dirty="0">
                    <a:solidFill>
                      <a:schemeClr val="tx1"/>
                    </a:solidFill>
                  </a:rPr>
                  <a:t>unexpecte</a:t>
                </a:r>
                <a:r>
                  <a:rPr lang="en-US" spc="-5" dirty="0">
                    <a:solidFill>
                      <a:schemeClr val="tx1"/>
                    </a:solidFill>
                  </a:rPr>
                  <a:t>d</a:t>
                </a:r>
                <a:r>
                  <a:rPr lang="en-US" spc="-25" dirty="0">
                    <a:solidFill>
                      <a:schemeClr val="tx1"/>
                    </a:solidFill>
                  </a:rPr>
                  <a:t> </a:t>
                </a:r>
                <a:r>
                  <a:rPr lang="en-US" spc="-10" dirty="0">
                    <a:solidFill>
                      <a:schemeClr val="tx1"/>
                    </a:solidFill>
                  </a:rPr>
                  <a:t>connectio</a:t>
                </a:r>
                <a:r>
                  <a:rPr lang="en-US" spc="-5" dirty="0">
                    <a:solidFill>
                      <a:schemeClr val="tx1"/>
                    </a:solidFill>
                  </a:rPr>
                  <a:t>n</a:t>
                </a:r>
                <a:r>
                  <a:rPr lang="en-US" spc="-25" dirty="0">
                    <a:solidFill>
                      <a:schemeClr val="tx1"/>
                    </a:solidFill>
                  </a:rPr>
                  <a:t> </a:t>
                </a:r>
                <a:r>
                  <a:rPr lang="en-US" spc="-10" dirty="0">
                    <a:solidFill>
                      <a:schemeClr val="tx1"/>
                    </a:solidFill>
                  </a:rPr>
                  <a:t>betwee</a:t>
                </a:r>
                <a:r>
                  <a:rPr lang="en-US" spc="-5" dirty="0">
                    <a:solidFill>
                      <a:schemeClr val="tx1"/>
                    </a:solidFill>
                  </a:rPr>
                  <a:t>n</a:t>
                </a:r>
                <a:r>
                  <a:rPr lang="en-US" spc="-25" dirty="0">
                    <a:solidFill>
                      <a:schemeClr val="tx1"/>
                    </a:solidFill>
                  </a:rPr>
                  <a:t> </a:t>
                </a:r>
                <a:r>
                  <a:rPr lang="en-US" spc="-10" dirty="0">
                    <a:solidFill>
                      <a:schemeClr val="tx1"/>
                    </a:solidFill>
                  </a:rPr>
                  <a:t>d</a:t>
                </a:r>
                <a:r>
                  <a:rPr lang="en-US" spc="-5" dirty="0">
                    <a:solidFill>
                      <a:schemeClr val="tx1"/>
                    </a:solidFill>
                  </a:rPr>
                  <a:t>ifferentiation</a:t>
                </a:r>
                <a:r>
                  <a:rPr lang="en-US" spc="4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integration.</a:t>
                </a:r>
                <a:r>
                  <a:rPr lang="en-US" spc="40" dirty="0">
                    <a:solidFill>
                      <a:schemeClr val="tx1"/>
                    </a:solidFill>
                  </a:rPr>
                  <a:t> </a:t>
                </a:r>
                <a:r>
                  <a:rPr lang="en-US" spc="-10" dirty="0">
                    <a:solidFill>
                      <a:schemeClr val="tx1"/>
                    </a:solidFill>
                  </a:rPr>
                  <a:t>The</a:t>
                </a:r>
                <a:r>
                  <a:rPr lang="en-US" spc="40" dirty="0">
                    <a:solidFill>
                      <a:schemeClr val="tx1"/>
                    </a:solidFill>
                  </a:rPr>
                  <a:t> </a:t>
                </a:r>
                <a:r>
                  <a:rPr lang="en-US" spc="-5" dirty="0">
                    <a:solidFill>
                      <a:schemeClr val="tx1"/>
                    </a:solidFill>
                  </a:rPr>
                  <a:t>theorem</a:t>
                </a:r>
                <a:r>
                  <a:rPr lang="en-US" spc="45" dirty="0">
                    <a:solidFill>
                      <a:schemeClr val="tx1"/>
                    </a:solidFill>
                  </a:rPr>
                  <a:t> </a:t>
                </a:r>
                <a:r>
                  <a:rPr lang="en-US" spc="-5" dirty="0">
                    <a:solidFill>
                      <a:schemeClr val="tx1"/>
                    </a:solidFill>
                  </a:rPr>
                  <a:t>has</a:t>
                </a:r>
                <a:r>
                  <a:rPr lang="en-US" spc="40" dirty="0">
                    <a:solidFill>
                      <a:schemeClr val="tx1"/>
                    </a:solidFill>
                  </a:rPr>
                  <a:t> </a:t>
                </a:r>
                <a:r>
                  <a:rPr lang="en-US" spc="-5" dirty="0">
                    <a:solidFill>
                      <a:schemeClr val="tx1"/>
                    </a:solidFill>
                  </a:rPr>
                  <a:t>two</a:t>
                </a:r>
                <a:r>
                  <a:rPr lang="en-US" spc="40" dirty="0">
                    <a:solidFill>
                      <a:schemeClr val="tx1"/>
                    </a:solidFill>
                  </a:rPr>
                  <a:t> </a:t>
                </a:r>
                <a:r>
                  <a:rPr lang="en-US" spc="-5" dirty="0">
                    <a:solidFill>
                      <a:schemeClr val="tx1"/>
                    </a:solidFill>
                  </a:rPr>
                  <a:t>parts. Although</a:t>
                </a:r>
                <a:r>
                  <a:rPr lang="en-US" spc="5" dirty="0">
                    <a:solidFill>
                      <a:schemeClr val="tx1"/>
                    </a:solidFill>
                  </a:rPr>
                  <a:t> </a:t>
                </a:r>
                <a:r>
                  <a:rPr lang="en-US" spc="-5" dirty="0">
                    <a:solidFill>
                      <a:schemeClr val="tx1"/>
                    </a:solidFill>
                  </a:rPr>
                  <a:t>they</a:t>
                </a:r>
                <a:r>
                  <a:rPr lang="en-US" spc="5" dirty="0">
                    <a:solidFill>
                      <a:schemeClr val="tx1"/>
                    </a:solidFill>
                  </a:rPr>
                  <a:t> </a:t>
                </a:r>
                <a:r>
                  <a:rPr lang="en-US" spc="-5" dirty="0">
                    <a:solidFill>
                      <a:schemeClr val="tx1"/>
                    </a:solidFill>
                  </a:rPr>
                  <a:t>are</a:t>
                </a:r>
                <a:r>
                  <a:rPr lang="en-US" spc="5" dirty="0">
                    <a:solidFill>
                      <a:schemeClr val="tx1"/>
                    </a:solidFill>
                  </a:rPr>
                  <a:t> </a:t>
                </a:r>
                <a:r>
                  <a:rPr lang="en-US" spc="-10" dirty="0">
                    <a:solidFill>
                      <a:schemeClr val="tx1"/>
                    </a:solidFill>
                  </a:rPr>
                  <a:t>c</a:t>
                </a:r>
                <a:r>
                  <a:rPr lang="en-US" spc="-5" dirty="0">
                    <a:solidFill>
                      <a:schemeClr val="tx1"/>
                    </a:solidFill>
                  </a:rPr>
                  <a:t>losely</a:t>
                </a:r>
                <a:r>
                  <a:rPr lang="en-US" spc="5" dirty="0">
                    <a:solidFill>
                      <a:schemeClr val="tx1"/>
                    </a:solidFill>
                  </a:rPr>
                  <a:t> </a:t>
                </a:r>
                <a:r>
                  <a:rPr lang="en-US" spc="-5" dirty="0">
                    <a:solidFill>
                      <a:schemeClr val="tx1"/>
                    </a:solidFill>
                  </a:rPr>
                  <a:t>related,</a:t>
                </a:r>
                <a:r>
                  <a:rPr lang="en-US" spc="5" dirty="0">
                    <a:solidFill>
                      <a:schemeClr val="tx1"/>
                    </a:solidFill>
                  </a:rPr>
                  <a:t> </a:t>
                </a:r>
                <a:r>
                  <a:rPr lang="en-US" spc="-10" dirty="0">
                    <a:solidFill>
                      <a:schemeClr val="tx1"/>
                    </a:solidFill>
                  </a:rPr>
                  <a:t>we</a:t>
                </a:r>
                <a:r>
                  <a:rPr lang="en-US" spc="5" dirty="0">
                    <a:solidFill>
                      <a:schemeClr val="tx1"/>
                    </a:solidFill>
                  </a:rPr>
                  <a:t> </a:t>
                </a:r>
                <a:r>
                  <a:rPr lang="en-US" spc="-5" dirty="0">
                    <a:solidFill>
                      <a:schemeClr val="tx1"/>
                    </a:solidFill>
                  </a:rPr>
                  <a:t>discuss</a:t>
                </a:r>
                <a:r>
                  <a:rPr lang="en-US" spc="5" dirty="0">
                    <a:solidFill>
                      <a:schemeClr val="tx1"/>
                    </a:solidFill>
                  </a:rPr>
                  <a:t> </a:t>
                </a:r>
                <a:r>
                  <a:rPr lang="en-US" spc="-5" dirty="0">
                    <a:solidFill>
                      <a:schemeClr val="tx1"/>
                    </a:solidFill>
                  </a:rPr>
                  <a:t>them</a:t>
                </a:r>
                <a:r>
                  <a:rPr lang="en-US" spc="5" dirty="0">
                    <a:solidFill>
                      <a:schemeClr val="tx1"/>
                    </a:solidFill>
                  </a:rPr>
                  <a:t> </a:t>
                </a:r>
                <a:r>
                  <a:rPr lang="en-US" spc="-5" dirty="0">
                    <a:solidFill>
                      <a:schemeClr val="tx1"/>
                    </a:solidFill>
                  </a:rPr>
                  <a:t>in</a:t>
                </a:r>
                <a:r>
                  <a:rPr lang="en-US" dirty="0">
                    <a:solidFill>
                      <a:schemeClr val="tx1"/>
                    </a:solidFill>
                  </a:rPr>
                  <a:t> </a:t>
                </a:r>
                <a:r>
                  <a:rPr lang="en-US" spc="-5" dirty="0">
                    <a:solidFill>
                      <a:schemeClr val="tx1"/>
                    </a:solidFill>
                  </a:rPr>
                  <a:t>separate</a:t>
                </a:r>
                <a:r>
                  <a:rPr lang="en-US" spc="5" dirty="0">
                    <a:solidFill>
                      <a:schemeClr val="tx1"/>
                    </a:solidFill>
                  </a:rPr>
                  <a:t> </a:t>
                </a:r>
                <a:r>
                  <a:rPr lang="en-US" spc="-5" dirty="0">
                    <a:solidFill>
                      <a:schemeClr val="tx1"/>
                    </a:solidFill>
                  </a:rPr>
                  <a:t>sections</a:t>
                </a:r>
                <a:r>
                  <a:rPr lang="en-US" spc="5"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emphasize</a:t>
                </a:r>
                <a:r>
                  <a:rPr lang="en-US" spc="5" dirty="0">
                    <a:solidFill>
                      <a:schemeClr val="tx1"/>
                    </a:solidFill>
                  </a:rPr>
                  <a:t> </a:t>
                </a:r>
                <a:r>
                  <a:rPr lang="en-US" spc="-5" dirty="0">
                    <a:solidFill>
                      <a:schemeClr val="tx1"/>
                    </a:solidFill>
                  </a:rPr>
                  <a:t>the </a:t>
                </a:r>
                <a:r>
                  <a:rPr lang="en-US" spc="-10" dirty="0">
                    <a:solidFill>
                      <a:schemeClr val="tx1"/>
                    </a:solidFill>
                  </a:rPr>
                  <a:t>differen</a:t>
                </a:r>
                <a:r>
                  <a:rPr lang="en-US" spc="-5" dirty="0">
                    <a:solidFill>
                      <a:schemeClr val="tx1"/>
                    </a:solidFill>
                  </a:rPr>
                  <a:t>t</a:t>
                </a:r>
                <a:r>
                  <a:rPr lang="en-US" spc="-10" dirty="0">
                    <a:solidFill>
                      <a:schemeClr val="tx1"/>
                    </a:solidFill>
                  </a:rPr>
                  <a:t> </a:t>
                </a:r>
                <a:r>
                  <a:rPr lang="en-US" spc="-15" dirty="0">
                    <a:solidFill>
                      <a:schemeClr val="tx1"/>
                    </a:solidFill>
                  </a:rPr>
                  <a:t>way</a:t>
                </a:r>
                <a:r>
                  <a:rPr lang="en-US" spc="-5" dirty="0">
                    <a:solidFill>
                      <a:schemeClr val="tx1"/>
                    </a:solidFill>
                  </a:rPr>
                  <a:t>s</a:t>
                </a:r>
                <a:r>
                  <a:rPr lang="en-US" spc="-10" dirty="0">
                    <a:solidFill>
                      <a:schemeClr val="tx1"/>
                    </a:solidFill>
                  </a:rPr>
                  <a:t> the</a:t>
                </a:r>
                <a:r>
                  <a:rPr lang="en-US" spc="-5" dirty="0">
                    <a:solidFill>
                      <a:schemeClr val="tx1"/>
                    </a:solidFill>
                  </a:rPr>
                  <a:t>y</a:t>
                </a:r>
                <a:r>
                  <a:rPr lang="en-US" spc="-10" dirty="0">
                    <a:solidFill>
                      <a:schemeClr val="tx1"/>
                    </a:solidFill>
                  </a:rPr>
                  <a:t> ar</a:t>
                </a:r>
                <a:r>
                  <a:rPr lang="en-US" spc="-5" dirty="0">
                    <a:solidFill>
                      <a:schemeClr val="tx1"/>
                    </a:solidFill>
                  </a:rPr>
                  <a:t>e</a:t>
                </a:r>
                <a:r>
                  <a:rPr lang="en-US" spc="-15" dirty="0">
                    <a:solidFill>
                      <a:schemeClr val="tx1"/>
                    </a:solidFill>
                  </a:rPr>
                  <a:t> </a:t>
                </a:r>
                <a:r>
                  <a:rPr lang="en-US" spc="-10" dirty="0">
                    <a:solidFill>
                      <a:schemeClr val="tx1"/>
                    </a:solidFill>
                  </a:rPr>
                  <a:t>used</a:t>
                </a:r>
                <a:r>
                  <a:rPr lang="en-US" spc="-5" dirty="0">
                    <a:solidFill>
                      <a:schemeClr val="tx1"/>
                    </a:solidFill>
                  </a:rPr>
                  <a:t>.</a:t>
                </a:r>
                <a:r>
                  <a:rPr lang="en-US" spc="-10" dirty="0">
                    <a:solidFill>
                      <a:schemeClr val="tx1"/>
                    </a:solidFill>
                  </a:rPr>
                  <a:t> </a:t>
                </a:r>
                <a:r>
                  <a:rPr lang="en-US" spc="-15"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f</a:t>
                </a:r>
                <a:r>
                  <a:rPr lang="en-US" spc="-10" dirty="0">
                    <a:solidFill>
                      <a:schemeClr val="tx1"/>
                    </a:solidFill>
                  </a:rPr>
                  <a:t>irs</a:t>
                </a:r>
                <a:r>
                  <a:rPr lang="en-US" spc="-5" dirty="0">
                    <a:solidFill>
                      <a:schemeClr val="tx1"/>
                    </a:solidFill>
                  </a:rPr>
                  <a:t>t</a:t>
                </a:r>
                <a:r>
                  <a:rPr lang="en-US" spc="-15" dirty="0">
                    <a:solidFill>
                      <a:schemeClr val="tx1"/>
                    </a:solidFill>
                  </a:rPr>
                  <a:t> </a:t>
                </a:r>
                <a:r>
                  <a:rPr lang="en-US" spc="-10" dirty="0">
                    <a:solidFill>
                      <a:schemeClr val="tx1"/>
                    </a:solidFill>
                  </a:rPr>
                  <a:t>par</a:t>
                </a:r>
                <a:r>
                  <a:rPr lang="en-US" spc="-5" dirty="0">
                    <a:solidFill>
                      <a:schemeClr val="tx1"/>
                    </a:solidFill>
                  </a:rPr>
                  <a:t>t</a:t>
                </a:r>
                <a:r>
                  <a:rPr lang="en-US" spc="-10" dirty="0">
                    <a:solidFill>
                      <a:schemeClr val="tx1"/>
                    </a:solidFill>
                  </a:rPr>
                  <a:t> o</a:t>
                </a:r>
                <a:r>
                  <a:rPr lang="en-US" spc="-5" dirty="0">
                    <a:solidFill>
                      <a:schemeClr val="tx1"/>
                    </a:solidFill>
                  </a:rPr>
                  <a:t>f</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Fundamenta</a:t>
                </a:r>
                <a:r>
                  <a:rPr lang="en-US" spc="-5" dirty="0">
                    <a:solidFill>
                      <a:schemeClr val="tx1"/>
                    </a:solidFill>
                  </a:rPr>
                  <a:t>l</a:t>
                </a:r>
                <a:r>
                  <a:rPr lang="en-US" spc="-10" dirty="0">
                    <a:solidFill>
                      <a:schemeClr val="tx1"/>
                    </a:solidFill>
                  </a:rPr>
                  <a:t> Theorem o</a:t>
                </a:r>
                <a:r>
                  <a:rPr lang="en-US" spc="-5" dirty="0">
                    <a:solidFill>
                      <a:schemeClr val="tx1"/>
                    </a:solidFill>
                  </a:rPr>
                  <a:t>f</a:t>
                </a:r>
                <a:r>
                  <a:rPr lang="en-US" spc="-10" dirty="0">
                    <a:solidFill>
                      <a:schemeClr val="tx1"/>
                    </a:solidFill>
                  </a:rPr>
                  <a:t> Calculu</a:t>
                </a:r>
                <a:r>
                  <a:rPr lang="en-US" spc="-5" dirty="0">
                    <a:solidFill>
                      <a:schemeClr val="tx1"/>
                    </a:solidFill>
                  </a:rPr>
                  <a:t>s</a:t>
                </a:r>
                <a:r>
                  <a:rPr lang="en-US" spc="-10" dirty="0">
                    <a:solidFill>
                      <a:schemeClr val="tx1"/>
                    </a:solidFill>
                  </a:rPr>
                  <a:t> will </a:t>
                </a:r>
                <a:r>
                  <a:rPr lang="en-US" spc="-5" dirty="0">
                    <a:solidFill>
                      <a:schemeClr val="tx1"/>
                    </a:solidFill>
                  </a:rPr>
                  <a:t>allow </a:t>
                </a:r>
                <a:r>
                  <a:rPr lang="en-US" spc="-10" dirty="0">
                    <a:solidFill>
                      <a:schemeClr val="tx1"/>
                    </a:solidFill>
                  </a:rPr>
                  <a:t>u</a:t>
                </a:r>
                <a:r>
                  <a:rPr lang="en-US" spc="-5" dirty="0">
                    <a:solidFill>
                      <a:schemeClr val="tx1"/>
                    </a:solidFill>
                  </a:rPr>
                  <a:t>s to compute</a:t>
                </a:r>
                <a:r>
                  <a:rPr lang="en-US" dirty="0">
                    <a:solidFill>
                      <a:schemeClr val="tx1"/>
                    </a:solidFill>
                  </a:rPr>
                  <a:t> </a:t>
                </a:r>
                <a:r>
                  <a:rPr lang="en-US" spc="-5" dirty="0">
                    <a:solidFill>
                      <a:schemeClr val="tx1"/>
                    </a:solidFill>
                  </a:rPr>
                  <a:t>definite integrals </a:t>
                </a:r>
                <a:r>
                  <a:rPr lang="en-US" spc="-15" dirty="0">
                    <a:solidFill>
                      <a:schemeClr val="tx1"/>
                    </a:solidFill>
                  </a:rPr>
                  <a:t>w</a:t>
                </a:r>
                <a:r>
                  <a:rPr lang="en-US" spc="-5" dirty="0">
                    <a:solidFill>
                      <a:schemeClr val="tx1"/>
                    </a:solidFill>
                  </a:rPr>
                  <a:t>ithout having</a:t>
                </a:r>
                <a:r>
                  <a:rPr lang="en-US" dirty="0">
                    <a:solidFill>
                      <a:schemeClr val="tx1"/>
                    </a:solidFill>
                  </a:rPr>
                  <a:t> </a:t>
                </a:r>
                <a:r>
                  <a:rPr lang="en-US" spc="-5" dirty="0">
                    <a:solidFill>
                      <a:schemeClr val="tx1"/>
                    </a:solidFill>
                  </a:rPr>
                  <a:t>to take limits of </a:t>
                </a:r>
                <a:r>
                  <a:rPr lang="en-US" spc="-10" dirty="0">
                    <a:solidFill>
                      <a:schemeClr val="tx1"/>
                    </a:solidFill>
                  </a:rPr>
                  <a:t>Riemann</a:t>
                </a:r>
                <a:r>
                  <a:rPr lang="en-US" dirty="0">
                    <a:solidFill>
                      <a:schemeClr val="tx1"/>
                    </a:solidFill>
                  </a:rPr>
                  <a:t> </a:t>
                </a:r>
                <a:r>
                  <a:rPr lang="en-US" spc="-5" dirty="0">
                    <a:solidFill>
                      <a:schemeClr val="tx1"/>
                    </a:solidFill>
                  </a:rPr>
                  <a:t>sums. </a:t>
                </a:r>
                <a:r>
                  <a:rPr lang="en-US" spc="-10" dirty="0">
                    <a:solidFill>
                      <a:schemeClr val="tx1"/>
                    </a:solidFill>
                  </a:rPr>
                  <a:t>To</a:t>
                </a:r>
                <a:r>
                  <a:rPr lang="en-US" spc="-5" dirty="0">
                    <a:solidFill>
                      <a:schemeClr val="tx1"/>
                    </a:solidFill>
                  </a:rPr>
                  <a:t> explain</a:t>
                </a:r>
                <a:r>
                  <a:rPr lang="en-US" dirty="0">
                    <a:solidFill>
                      <a:schemeClr val="tx1"/>
                    </a:solidFill>
                  </a:rPr>
                  <a:t> </a:t>
                </a:r>
                <a:r>
                  <a:rPr lang="en-US" spc="-15" dirty="0">
                    <a:solidFill>
                      <a:schemeClr val="tx1"/>
                    </a:solidFill>
                  </a:rPr>
                  <a:t>F</a:t>
                </a:r>
                <a:r>
                  <a:rPr lang="en-US" spc="-10" dirty="0">
                    <a:solidFill>
                      <a:schemeClr val="tx1"/>
                    </a:solidFill>
                  </a:rPr>
                  <a:t>TC</a:t>
                </a:r>
                <a:r>
                  <a:rPr lang="en-US" spc="-5" dirty="0">
                    <a:solidFill>
                      <a:schemeClr val="tx1"/>
                    </a:solidFill>
                  </a:rPr>
                  <a:t> I, recall an example</a:t>
                </a:r>
                <a:r>
                  <a:rPr lang="en-US" dirty="0">
                    <a:solidFill>
                      <a:schemeClr val="tx1"/>
                    </a:solidFill>
                  </a:rPr>
                  <a:t> </a:t>
                </a:r>
                <a:r>
                  <a:rPr lang="en-US" spc="-5" dirty="0">
                    <a:solidFill>
                      <a:schemeClr val="tx1"/>
                    </a:solidFill>
                  </a:rPr>
                  <a:t>from Section</a:t>
                </a:r>
                <a:r>
                  <a:rPr lang="en-US" dirty="0">
                    <a:solidFill>
                      <a:schemeClr val="tx1"/>
                    </a:solidFill>
                  </a:rPr>
                  <a:t> </a:t>
                </a:r>
                <a:r>
                  <a:rPr lang="en-US" spc="-10" dirty="0">
                    <a:solidFill>
                      <a:schemeClr val="tx1"/>
                    </a:solidFill>
                  </a:rPr>
                  <a:t>5</a:t>
                </a:r>
                <a:r>
                  <a:rPr lang="en-US" spc="-5" dirty="0">
                    <a:solidFill>
                      <a:schemeClr val="tx1"/>
                    </a:solidFill>
                  </a:rPr>
                  <a:t>.2:</a:t>
                </a:r>
                <a:endParaRPr lang="en-US" dirty="0">
                  <a:solidFill>
                    <a:schemeClr val="tx1"/>
                  </a:solidFill>
                </a:endParaRPr>
              </a:p>
              <a:p>
                <a:pPr marL="36900" indent="0" algn="ctr">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4</m:t>
                          </m:r>
                        </m:sub>
                        <m:sup>
                          <m:r>
                            <a:rPr lang="en-US" i="1">
                              <a:solidFill>
                                <a:schemeClr val="tx1"/>
                              </a:solidFill>
                              <a:latin typeface="Cambria Math" panose="02040503050406030204" pitchFamily="18" charset="0"/>
                            </a:rPr>
                            <m:t>7</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e>
                      </m:nary>
                      <m:r>
                        <a:rPr lang="en-US" i="1">
                          <a:solidFill>
                            <a:schemeClr val="tx1"/>
                          </a:solidFill>
                          <a:latin typeface="Cambria Math" panose="02040503050406030204" pitchFamily="18" charset="0"/>
                        </a:rPr>
                        <m:t>𝑑𝑥</m:t>
                      </m:r>
                      <m:r>
                        <a:rPr lang="en-US" i="1">
                          <a:solidFill>
                            <a:schemeClr val="tx1"/>
                          </a:solidFill>
                          <a:latin typeface="Cambria Math" panose="02040503050406030204" pitchFamily="18" charset="0"/>
                        </a:rPr>
                        <m:t>=</m:t>
                      </m:r>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7</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e>
                      </m:nary>
                      <m:r>
                        <a:rPr lang="en-US" i="1">
                          <a:solidFill>
                            <a:schemeClr val="tx1"/>
                          </a:solidFill>
                          <a:latin typeface="Cambria Math" panose="02040503050406030204" pitchFamily="18" charset="0"/>
                        </a:rPr>
                        <m:t>𝑑𝑥</m:t>
                      </m:r>
                      <m:r>
                        <a:rPr lang="en-US" i="1">
                          <a:solidFill>
                            <a:schemeClr val="tx1"/>
                          </a:solidFill>
                          <a:latin typeface="Cambria Math" panose="02040503050406030204" pitchFamily="18" charset="0"/>
                        </a:rPr>
                        <m:t>−</m:t>
                      </m:r>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rPr>
                            <m:t>4</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e>
                      </m:nary>
                      <m:r>
                        <a:rPr lang="en-US" i="1">
                          <a:solidFill>
                            <a:schemeClr val="tx1"/>
                          </a:solidFill>
                          <a:latin typeface="Cambria Math" panose="02040503050406030204" pitchFamily="18" charset="0"/>
                        </a:rPr>
                        <m:t>𝑑𝑥</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7</m:t>
                              </m:r>
                            </m:e>
                            <m:sup>
                              <m:r>
                                <a:rPr lang="en-US" i="1">
                                  <a:solidFill>
                                    <a:schemeClr val="tx1"/>
                                  </a:solidFill>
                                  <a:latin typeface="Cambria Math" panose="02040503050406030204" pitchFamily="18" charset="0"/>
                                </a:rPr>
                                <m:t>3</m:t>
                              </m:r>
                            </m:sup>
                          </m:sSup>
                        </m:num>
                        <m:den>
                          <m:r>
                            <a:rPr lang="en-US" i="1">
                              <a:solidFill>
                                <a:schemeClr val="tx1"/>
                              </a:solidFill>
                              <a:latin typeface="Cambria Math" panose="02040503050406030204" pitchFamily="18" charset="0"/>
                            </a:rPr>
                            <m:t>3</m:t>
                          </m:r>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4</m:t>
                              </m:r>
                            </m:e>
                            <m:sup>
                              <m:r>
                                <a:rPr lang="en-US" i="1">
                                  <a:solidFill>
                                    <a:schemeClr val="tx1"/>
                                  </a:solidFill>
                                  <a:latin typeface="Cambria Math" panose="02040503050406030204" pitchFamily="18" charset="0"/>
                                </a:rPr>
                                <m:t>3</m:t>
                              </m:r>
                            </m:sup>
                          </m:sSup>
                        </m:num>
                        <m:den>
                          <m:r>
                            <a:rPr lang="en-US" i="1">
                              <a:solidFill>
                                <a:schemeClr val="tx1"/>
                              </a:solidFill>
                              <a:latin typeface="Cambria Math" panose="02040503050406030204" pitchFamily="18" charset="0"/>
                            </a:rPr>
                            <m:t>3</m:t>
                          </m:r>
                        </m:den>
                      </m:f>
                      <m:r>
                        <a:rPr lang="en-US" i="1">
                          <a:solidFill>
                            <a:schemeClr val="tx1"/>
                          </a:solidFill>
                          <a:latin typeface="Cambria Math" panose="02040503050406030204" pitchFamily="18" charset="0"/>
                        </a:rPr>
                        <m:t>=93</m:t>
                      </m:r>
                    </m:oMath>
                  </m:oMathPara>
                </a14:m>
                <a:endParaRPr lang="en-US" b="1" dirty="0">
                  <a:solidFill>
                    <a:schemeClr val="tx1"/>
                  </a:solidFill>
                </a:endParaRPr>
              </a:p>
              <a:p>
                <a:pPr marL="36900" indent="0">
                  <a:lnSpc>
                    <a:spcPct val="100000"/>
                  </a:lnSpc>
                  <a:buNone/>
                </a:pPr>
                <a:r>
                  <a:rPr lang="en-US" dirty="0">
                    <a:solidFill>
                      <a:schemeClr val="tx1"/>
                    </a:solidFill>
                  </a:rPr>
                  <a:t>Observe that </a:t>
                </a:r>
                <a14:m>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oMath>
                </a14:m>
                <a:r>
                  <a:rPr lang="en-US" dirty="0">
                    <a:solidFill>
                      <a:schemeClr val="tx1"/>
                    </a:solidFill>
                  </a:rPr>
                  <a:t> is an antiderivative of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oMath>
                </a14:m>
                <a:r>
                  <a:rPr lang="en-US" dirty="0">
                    <a:solidFill>
                      <a:schemeClr val="tx1"/>
                    </a:solidFill>
                  </a:rPr>
                  <a:t> and </a:t>
                </a:r>
                <a14:m>
                  <m:oMath xmlns:m="http://schemas.openxmlformats.org/officeDocument/2006/math">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4</m:t>
                        </m:r>
                      </m:sub>
                      <m:sup>
                        <m:r>
                          <a:rPr lang="en-US" i="1">
                            <a:solidFill>
                              <a:schemeClr val="tx1"/>
                            </a:solidFill>
                            <a:latin typeface="Cambria Math" panose="02040503050406030204" pitchFamily="18" charset="0"/>
                          </a:rPr>
                          <m:t>7</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e>
                    </m:nary>
                    <m:r>
                      <a:rPr lang="en-US" i="1">
                        <a:solidFill>
                          <a:schemeClr val="tx1"/>
                        </a:solidFill>
                        <a:latin typeface="Cambria Math" panose="02040503050406030204" pitchFamily="18" charset="0"/>
                      </a:rPr>
                      <m:t>𝑑𝑥</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7</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e>
                    </m:d>
                    <m:r>
                      <a:rPr lang="en-US" b="0" i="1" smtClean="0">
                        <a:solidFill>
                          <a:schemeClr val="tx1"/>
                        </a:solidFill>
                        <a:latin typeface="Cambria Math" panose="02040503050406030204" pitchFamily="18" charset="0"/>
                      </a:rPr>
                      <m:t>.</m:t>
                    </m:r>
                  </m:oMath>
                </a14:m>
                <a:r>
                  <a:rPr lang="en-US" dirty="0">
                    <a:solidFill>
                      <a:schemeClr val="tx1"/>
                    </a:solidFill>
                  </a:rPr>
                  <a:t> </a:t>
                </a:r>
                <a:r>
                  <a:rPr lang="en-US" spc="-10" dirty="0">
                    <a:solidFill>
                      <a:schemeClr val="tx1"/>
                    </a:solidFill>
                  </a:rPr>
                  <a:t>Accordin</a:t>
                </a:r>
                <a:r>
                  <a:rPr lang="en-US" spc="-5" dirty="0">
                    <a:solidFill>
                      <a:schemeClr val="tx1"/>
                    </a:solidFill>
                  </a:rPr>
                  <a:t>g</a:t>
                </a:r>
                <a:r>
                  <a:rPr lang="en-US" spc="-20" dirty="0">
                    <a:solidFill>
                      <a:schemeClr val="tx1"/>
                    </a:solidFill>
                  </a:rPr>
                  <a:t> </a:t>
                </a:r>
                <a:r>
                  <a:rPr lang="en-US" spc="-10" dirty="0">
                    <a:solidFill>
                      <a:schemeClr val="tx1"/>
                    </a:solidFill>
                  </a:rPr>
                  <a:t>t</a:t>
                </a:r>
                <a:r>
                  <a:rPr lang="en-US" spc="-5" dirty="0">
                    <a:solidFill>
                      <a:schemeClr val="tx1"/>
                    </a:solidFill>
                  </a:rPr>
                  <a:t>o</a:t>
                </a:r>
                <a:r>
                  <a:rPr lang="en-US" spc="-25" dirty="0">
                    <a:solidFill>
                      <a:schemeClr val="tx1"/>
                    </a:solidFill>
                  </a:rPr>
                  <a:t> </a:t>
                </a:r>
                <a:r>
                  <a:rPr lang="en-US" spc="-15" dirty="0">
                    <a:solidFill>
                      <a:schemeClr val="tx1"/>
                    </a:solidFill>
                  </a:rPr>
                  <a:t>FT</a:t>
                </a:r>
                <a:r>
                  <a:rPr lang="en-US" spc="-10" dirty="0">
                    <a:solidFill>
                      <a:schemeClr val="tx1"/>
                    </a:solidFill>
                  </a:rPr>
                  <a:t>C</a:t>
                </a:r>
                <a:r>
                  <a:rPr lang="en-US" spc="-25" dirty="0">
                    <a:solidFill>
                      <a:schemeClr val="tx1"/>
                    </a:solidFill>
                  </a:rPr>
                  <a:t> </a:t>
                </a:r>
                <a:r>
                  <a:rPr lang="en-US" spc="-5" dirty="0">
                    <a:solidFill>
                      <a:schemeClr val="tx1"/>
                    </a:solidFill>
                  </a:rPr>
                  <a:t>I,</a:t>
                </a:r>
                <a:r>
                  <a:rPr lang="en-US" spc="-25"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25" dirty="0">
                    <a:solidFill>
                      <a:schemeClr val="tx1"/>
                    </a:solidFill>
                  </a:rPr>
                  <a:t> </a:t>
                </a:r>
                <a:r>
                  <a:rPr lang="en-US" spc="-5" dirty="0">
                    <a:solidFill>
                      <a:schemeClr val="tx1"/>
                    </a:solidFill>
                  </a:rPr>
                  <a:t>is</a:t>
                </a:r>
                <a:r>
                  <a:rPr lang="en-US" spc="-25" dirty="0">
                    <a:solidFill>
                      <a:schemeClr val="tx1"/>
                    </a:solidFill>
                  </a:rPr>
                  <a:t> </a:t>
                </a:r>
                <a:r>
                  <a:rPr lang="en-US" spc="-10" dirty="0">
                    <a:solidFill>
                      <a:schemeClr val="tx1"/>
                    </a:solidFill>
                  </a:rPr>
                  <a:t>n</a:t>
                </a:r>
                <a:r>
                  <a:rPr lang="en-US" spc="-5" dirty="0">
                    <a:solidFill>
                      <a:schemeClr val="tx1"/>
                    </a:solidFill>
                  </a:rPr>
                  <a:t>o</a:t>
                </a:r>
                <a:r>
                  <a:rPr lang="en-US" spc="-25" dirty="0">
                    <a:solidFill>
                      <a:schemeClr val="tx1"/>
                    </a:solidFill>
                  </a:rPr>
                  <a:t> </a:t>
                </a:r>
                <a:r>
                  <a:rPr lang="en-US" spc="-10" dirty="0">
                    <a:solidFill>
                      <a:schemeClr val="tx1"/>
                    </a:solidFill>
                  </a:rPr>
                  <a:t>coincidence</a:t>
                </a:r>
                <a:r>
                  <a:rPr lang="en-US" spc="-5" dirty="0">
                    <a:solidFill>
                      <a:schemeClr val="tx1"/>
                    </a:solidFill>
                  </a:rPr>
                  <a:t>;</a:t>
                </a:r>
                <a:r>
                  <a:rPr lang="en-US" spc="-20" dirty="0">
                    <a:solidFill>
                      <a:schemeClr val="tx1"/>
                    </a:solidFill>
                  </a:rPr>
                  <a:t> </a:t>
                </a:r>
                <a:r>
                  <a:rPr lang="en-US" spc="-10" dirty="0">
                    <a:solidFill>
                      <a:schemeClr val="tx1"/>
                    </a:solidFill>
                  </a:rPr>
                  <a:t>thi</a:t>
                </a:r>
                <a:r>
                  <a:rPr lang="en-US" spc="-5" dirty="0">
                    <a:solidFill>
                      <a:schemeClr val="tx1"/>
                    </a:solidFill>
                  </a:rPr>
                  <a:t>s</a:t>
                </a:r>
                <a:r>
                  <a:rPr lang="en-US" spc="-25" dirty="0">
                    <a:solidFill>
                      <a:schemeClr val="tx1"/>
                    </a:solidFill>
                  </a:rPr>
                  <a:t> </a:t>
                </a:r>
                <a:r>
                  <a:rPr lang="en-US" spc="-10" dirty="0">
                    <a:solidFill>
                      <a:schemeClr val="tx1"/>
                    </a:solidFill>
                  </a:rPr>
                  <a:t>relatio</a:t>
                </a:r>
                <a:r>
                  <a:rPr lang="en-US" spc="-5" dirty="0">
                    <a:solidFill>
                      <a:schemeClr val="tx1"/>
                    </a:solidFill>
                  </a:rPr>
                  <a:t>n</a:t>
                </a:r>
                <a:r>
                  <a:rPr lang="en-US" spc="-25" dirty="0">
                    <a:solidFill>
                      <a:schemeClr val="tx1"/>
                    </a:solidFill>
                  </a:rPr>
                  <a:t> </a:t>
                </a:r>
                <a:r>
                  <a:rPr lang="en-US" spc="-10" dirty="0">
                    <a:solidFill>
                      <a:schemeClr val="tx1"/>
                    </a:solidFill>
                  </a:rPr>
                  <a:t>betwee</a:t>
                </a:r>
                <a:r>
                  <a:rPr lang="en-US" spc="-5" dirty="0">
                    <a:solidFill>
                      <a:schemeClr val="tx1"/>
                    </a:solidFill>
                  </a:rPr>
                  <a:t>n</a:t>
                </a:r>
                <a:r>
                  <a:rPr lang="en-US" spc="-20"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definit</a:t>
                </a:r>
                <a:r>
                  <a:rPr lang="en-US" spc="-5" dirty="0">
                    <a:solidFill>
                      <a:schemeClr val="tx1"/>
                    </a:solidFill>
                  </a:rPr>
                  <a:t>e</a:t>
                </a:r>
                <a:r>
                  <a:rPr lang="en-US" spc="-25" dirty="0">
                    <a:solidFill>
                      <a:schemeClr val="tx1"/>
                    </a:solidFill>
                  </a:rPr>
                  <a:t> </a:t>
                </a:r>
                <a:r>
                  <a:rPr lang="en-US" spc="-10" dirty="0">
                    <a:solidFill>
                      <a:schemeClr val="tx1"/>
                    </a:solidFill>
                  </a:rPr>
                  <a:t>integra</a:t>
                </a:r>
                <a:r>
                  <a:rPr lang="en-US" spc="-5" dirty="0">
                    <a:solidFill>
                      <a:schemeClr val="tx1"/>
                    </a:solidFill>
                  </a:rPr>
                  <a:t>l</a:t>
                </a:r>
                <a:r>
                  <a:rPr lang="en-US" spc="-25" dirty="0">
                    <a:solidFill>
                      <a:schemeClr val="tx1"/>
                    </a:solidFill>
                  </a:rPr>
                  <a:t> </a:t>
                </a:r>
                <a:r>
                  <a:rPr lang="en-US" spc="-10" dirty="0">
                    <a:solidFill>
                      <a:schemeClr val="tx1"/>
                    </a:solidFill>
                  </a:rPr>
                  <a:t>and </a:t>
                </a:r>
                <a:r>
                  <a:rPr lang="en-US" spc="-5" dirty="0">
                    <a:solidFill>
                      <a:schemeClr val="tx1"/>
                    </a:solidFill>
                  </a:rPr>
                  <a:t>the antiderivative</a:t>
                </a:r>
                <a:r>
                  <a:rPr lang="en-US" dirty="0">
                    <a:solidFill>
                      <a:schemeClr val="tx1"/>
                    </a:solidFill>
                  </a:rPr>
                  <a:t> </a:t>
                </a:r>
                <a:r>
                  <a:rPr lang="en-US" spc="-5" dirty="0">
                    <a:solidFill>
                      <a:schemeClr val="tx1"/>
                    </a:solidFill>
                  </a:rPr>
                  <a:t>holds</a:t>
                </a:r>
                <a:r>
                  <a:rPr lang="en-US" dirty="0">
                    <a:solidFill>
                      <a:schemeClr val="tx1"/>
                    </a:solidFill>
                  </a:rPr>
                  <a:t> </a:t>
                </a:r>
                <a:r>
                  <a:rPr lang="en-US" spc="-5" dirty="0">
                    <a:solidFill>
                      <a:schemeClr val="tx1"/>
                    </a:solidFill>
                  </a:rPr>
                  <a:t>in general.</a:t>
                </a: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2305538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(2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spc="25" dirty="0"/>
                  <a:t>THEORE</a:t>
                </a:r>
                <a:r>
                  <a:rPr lang="en-US" b="1" u="sng" spc="-25" dirty="0"/>
                  <a:t>M</a:t>
                </a:r>
                <a:r>
                  <a:rPr lang="en-US" b="1" spc="30" dirty="0"/>
                  <a:t>:</a:t>
                </a:r>
                <a:r>
                  <a:rPr lang="en-US" b="1" dirty="0"/>
                  <a:t> </a:t>
                </a:r>
                <a:r>
                  <a:rPr lang="en-US" b="1" spc="5" dirty="0"/>
                  <a:t>The</a:t>
                </a:r>
                <a:r>
                  <a:rPr lang="en-US" b="1" spc="25" dirty="0"/>
                  <a:t> </a:t>
                </a:r>
                <a:r>
                  <a:rPr lang="en-US" b="1" spc="-5" dirty="0"/>
                  <a:t>Fundamenta</a:t>
                </a:r>
                <a:r>
                  <a:rPr lang="en-US" b="1" dirty="0"/>
                  <a:t>l</a:t>
                </a:r>
                <a:r>
                  <a:rPr lang="en-US" b="1" spc="30" dirty="0"/>
                  <a:t> </a:t>
                </a:r>
                <a:r>
                  <a:rPr lang="en-US" b="1" dirty="0"/>
                  <a:t>Theore</a:t>
                </a:r>
                <a:r>
                  <a:rPr lang="en-US" b="1" spc="10" dirty="0"/>
                  <a:t>m</a:t>
                </a:r>
                <a:r>
                  <a:rPr lang="en-US" b="1" spc="30" dirty="0"/>
                  <a:t> </a:t>
                </a:r>
                <a:r>
                  <a:rPr lang="en-US" b="1" spc="-5" dirty="0"/>
                  <a:t>o</a:t>
                </a:r>
                <a:r>
                  <a:rPr lang="en-US" b="1" dirty="0"/>
                  <a:t>f</a:t>
                </a:r>
                <a:r>
                  <a:rPr lang="en-US" b="1" spc="25" dirty="0"/>
                  <a:t> </a:t>
                </a:r>
                <a:r>
                  <a:rPr lang="en-US" b="1" spc="10" dirty="0"/>
                  <a:t>Calculus</a:t>
                </a:r>
                <a:r>
                  <a:rPr lang="en-US" b="1" spc="5" dirty="0"/>
                  <a:t>,</a:t>
                </a:r>
                <a:r>
                  <a:rPr lang="en-US" b="1" spc="30" dirty="0"/>
                  <a:t> </a:t>
                </a:r>
                <a:r>
                  <a:rPr lang="en-US" b="1" spc="10" dirty="0"/>
                  <a:t>Part</a:t>
                </a:r>
                <a:r>
                  <a:rPr lang="en-US" b="1" spc="25" dirty="0"/>
                  <a:t> </a:t>
                </a:r>
                <a:r>
                  <a:rPr lang="en-US" b="1" spc="45" dirty="0"/>
                  <a:t>I</a:t>
                </a:r>
                <a:r>
                  <a:rPr lang="en-US" b="1" dirty="0"/>
                  <a:t> </a:t>
                </a:r>
                <a:endParaRPr lang="en-US" b="1" spc="80" dirty="0"/>
              </a:p>
              <a:p>
                <a:pPr marL="36900" indent="0">
                  <a:lnSpc>
                    <a:spcPct val="100000"/>
                  </a:lnSpc>
                  <a:buNone/>
                </a:pPr>
                <a:r>
                  <a:rPr lang="en-US" spc="-10" dirty="0"/>
                  <a:t>Assume</a:t>
                </a:r>
                <a:r>
                  <a:rPr lang="en-US" spc="-20" dirty="0"/>
                  <a:t> </a:t>
                </a:r>
                <a:r>
                  <a:rPr lang="en-US" spc="-5" dirty="0"/>
                  <a:t>that</a:t>
                </a:r>
                <a:r>
                  <a:rPr lang="en-US" spc="-25" dirty="0"/>
                  <a:t> </a:t>
                </a:r>
                <a:r>
                  <a:rPr lang="en-US" i="1" spc="-5" dirty="0"/>
                  <a:t>a</a:t>
                </a:r>
                <a:r>
                  <a:rPr lang="en-US" i="1" spc="70" dirty="0"/>
                  <a:t> </a:t>
                </a:r>
                <a:r>
                  <a:rPr lang="en-US" i="1" spc="190" dirty="0"/>
                  <a:t>&lt;</a:t>
                </a:r>
                <a:r>
                  <a:rPr lang="en-US" i="1" spc="-5" dirty="0"/>
                  <a:t> b</a:t>
                </a:r>
                <a:r>
                  <a:rPr lang="en-US" i="1" dirty="0"/>
                  <a:t> </a:t>
                </a:r>
                <a:r>
                  <a:rPr lang="en-US" spc="-10" dirty="0"/>
                  <a:t>and tha</a:t>
                </a:r>
                <a:r>
                  <a:rPr lang="en-US" spc="-5" dirty="0"/>
                  <a:t>t</a:t>
                </a:r>
                <a:r>
                  <a:rPr lang="en-US" dirty="0"/>
                  <a:t> </a:t>
                </a:r>
                <a:r>
                  <a:rPr lang="en-US" i="1" spc="-5" dirty="0"/>
                  <a:t>f</a:t>
                </a:r>
                <a:r>
                  <a:rPr lang="en-US" i="1" dirty="0"/>
                  <a:t> </a:t>
                </a:r>
                <a:r>
                  <a:rPr lang="en-US" spc="-10" dirty="0"/>
                  <a:t>i</a:t>
                </a:r>
                <a:r>
                  <a:rPr lang="en-US" spc="-5" dirty="0"/>
                  <a:t>s </a:t>
                </a:r>
                <a:r>
                  <a:rPr lang="en-US" spc="-10" dirty="0"/>
                  <a:t>continuou</a:t>
                </a:r>
                <a:r>
                  <a:rPr lang="en-US" spc="-5" dirty="0"/>
                  <a:t>s</a:t>
                </a:r>
                <a:r>
                  <a:rPr lang="en-US" dirty="0"/>
                  <a:t> </a:t>
                </a:r>
                <a:r>
                  <a:rPr lang="en-US" spc="-10" dirty="0"/>
                  <a:t>o</a:t>
                </a:r>
                <a:r>
                  <a:rPr lang="en-US" spc="-5" dirty="0"/>
                  <a:t>n </a:t>
                </a:r>
                <a:r>
                  <a:rPr lang="en-US" spc="-10" dirty="0"/>
                  <a:t>[</a:t>
                </a:r>
                <a:r>
                  <a:rPr lang="en-US" i="1" spc="35" dirty="0"/>
                  <a:t>a</a:t>
                </a:r>
                <a:r>
                  <a:rPr lang="en-US" spc="-5" dirty="0"/>
                  <a:t>,</a:t>
                </a:r>
                <a:r>
                  <a:rPr lang="en-US" spc="-85" dirty="0"/>
                  <a:t> </a:t>
                </a:r>
                <a:r>
                  <a:rPr lang="en-US" i="1" spc="5" dirty="0"/>
                  <a:t>b</a:t>
                </a:r>
                <a:r>
                  <a:rPr lang="en-US" spc="-5" dirty="0"/>
                  <a:t>]. If</a:t>
                </a:r>
                <a:r>
                  <a:rPr lang="en-US" spc="65" dirty="0"/>
                  <a:t> </a:t>
                </a:r>
                <a:r>
                  <a:rPr lang="en-US" i="1" spc="-10" dirty="0"/>
                  <a:t>F </a:t>
                </a:r>
                <a:r>
                  <a:rPr lang="en-US" spc="-5" dirty="0"/>
                  <a:t>is an antiderivative</a:t>
                </a:r>
                <a:r>
                  <a:rPr lang="en-US" dirty="0"/>
                  <a:t> </a:t>
                </a:r>
                <a:r>
                  <a:rPr lang="en-US" spc="-10" dirty="0"/>
                  <a:t>o</a:t>
                </a:r>
                <a:r>
                  <a:rPr lang="en-US" spc="-5" dirty="0"/>
                  <a:t>f</a:t>
                </a:r>
                <a:r>
                  <a:rPr lang="en-US" dirty="0"/>
                  <a:t> </a:t>
                </a:r>
                <a:r>
                  <a:rPr lang="en-US" i="1" spc="-5" dirty="0"/>
                  <a:t>f</a:t>
                </a:r>
                <a:r>
                  <a:rPr lang="en-US" i="1" dirty="0"/>
                  <a:t> </a:t>
                </a:r>
                <a:r>
                  <a:rPr lang="en-US" spc="-10" dirty="0"/>
                  <a:t>o</a:t>
                </a:r>
                <a:r>
                  <a:rPr lang="en-US" spc="-5" dirty="0"/>
                  <a:t>n </a:t>
                </a:r>
                <a:r>
                  <a:rPr lang="en-US" spc="-10" dirty="0"/>
                  <a:t>[</a:t>
                </a:r>
                <a:r>
                  <a:rPr lang="en-US" i="1" spc="35" dirty="0"/>
                  <a:t>a</a:t>
                </a:r>
                <a:r>
                  <a:rPr lang="en-US" spc="-5" dirty="0"/>
                  <a:t>,</a:t>
                </a:r>
                <a:r>
                  <a:rPr lang="en-US" spc="-85" dirty="0"/>
                  <a:t> </a:t>
                </a:r>
                <a:r>
                  <a:rPr lang="en-US" i="1" spc="5" dirty="0"/>
                  <a:t>b</a:t>
                </a:r>
                <a:r>
                  <a:rPr lang="en-US" spc="-5" dirty="0"/>
                  <a:t>], t</a:t>
                </a:r>
                <a:r>
                  <a:rPr lang="en-US" spc="-10" dirty="0"/>
                  <a:t>hen</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𝑏</m:t>
                          </m:r>
                        </m:sup>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oMath>
                  </m:oMathPara>
                </a14:m>
                <a:endParaRPr lang="en-US" dirty="0"/>
              </a:p>
              <a:p>
                <a:pPr marL="36900" indent="0">
                  <a:lnSpc>
                    <a:spcPct val="100000"/>
                  </a:lnSpc>
                  <a:buNone/>
                </a:pPr>
                <a:endParaRPr lang="en-US" dirty="0"/>
              </a:p>
              <a:p>
                <a:pPr marL="36900" indent="0">
                  <a:lnSpc>
                    <a:spcPct val="100000"/>
                  </a:lnSpc>
                  <a:buNone/>
                </a:pPr>
                <a:r>
                  <a:rPr lang="en-US" b="1" spc="-15" dirty="0">
                    <a:latin typeface="Times New Roman"/>
                    <a:cs typeface="Times New Roman"/>
                  </a:rPr>
                  <a:t>Proo</a:t>
                </a:r>
                <a:r>
                  <a:rPr lang="en-US" b="1" spc="-5" dirty="0">
                    <a:latin typeface="Times New Roman"/>
                    <a:cs typeface="Times New Roman"/>
                  </a:rPr>
                  <a:t>f</a:t>
                </a:r>
                <a:r>
                  <a:rPr lang="en-US" b="1" dirty="0">
                    <a:latin typeface="Times New Roman"/>
                    <a:cs typeface="Times New Roman"/>
                  </a:rPr>
                  <a:t> </a:t>
                </a:r>
              </a:p>
              <a:p>
                <a:pPr marL="3690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quantit</a:t>
                </a:r>
                <a:r>
                  <a:rPr lang="en-US" spc="-5" dirty="0">
                    <a:latin typeface="Times New Roman"/>
                    <a:cs typeface="Times New Roman"/>
                  </a:rPr>
                  <a:t>y</a:t>
                </a:r>
                <a:r>
                  <a:rPr lang="en-US"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b</a:t>
                </a:r>
                <a:r>
                  <a:rPr lang="en-US" spc="-5" dirty="0">
                    <a:latin typeface="Times New Roman"/>
                    <a:cs typeface="Times New Roman"/>
                  </a:rPr>
                  <a:t>)</a:t>
                </a:r>
                <a:r>
                  <a:rPr lang="en-US" spc="-30" dirty="0">
                    <a:latin typeface="Times New Roman"/>
                    <a:cs typeface="Times New Roman"/>
                  </a:rPr>
                  <a:t> </a:t>
                </a:r>
                <a:r>
                  <a:rPr lang="en-US" spc="-185" dirty="0">
                    <a:latin typeface="Lucida Sans Unicode"/>
                    <a:cs typeface="Lucida Sans Unicode"/>
                  </a:rPr>
                  <a:t>−</a:t>
                </a:r>
                <a:r>
                  <a:rPr lang="en-US" spc="-25" dirty="0">
                    <a:latin typeface="Lucida Sans Unicode"/>
                    <a:cs typeface="Lucida Sans Unicode"/>
                  </a:rPr>
                  <a:t> </a:t>
                </a:r>
                <a:r>
                  <a:rPr lang="en-US" i="1" spc="-10" dirty="0">
                    <a:latin typeface="Times New Roman"/>
                    <a:cs typeface="Times New Roman"/>
                  </a:rPr>
                  <a:t>F</a:t>
                </a:r>
                <a:r>
                  <a:rPr lang="en-US" i="1" spc="-160"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ota</a:t>
                </a:r>
                <a:r>
                  <a:rPr lang="en-US" spc="-5" dirty="0">
                    <a:latin typeface="Times New Roman"/>
                    <a:cs typeface="Times New Roman"/>
                  </a:rPr>
                  <a:t>l</a:t>
                </a:r>
                <a:r>
                  <a:rPr lang="en-US" spc="85" dirty="0">
                    <a:latin typeface="Times New Roman"/>
                    <a:cs typeface="Times New Roman"/>
                  </a:rPr>
                  <a:t> </a:t>
                </a:r>
                <a:r>
                  <a:rPr lang="en-US" spc="-10" dirty="0">
                    <a:latin typeface="Times New Roman"/>
                    <a:cs typeface="Times New Roman"/>
                  </a:rPr>
                  <a:t>chang</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dirty="0">
                    <a:latin typeface="Times New Roman"/>
                    <a:cs typeface="Times New Roman"/>
                  </a:rPr>
                  <a:t> </a:t>
                </a:r>
                <a:r>
                  <a:rPr lang="en-US" i="1" spc="-10" dirty="0">
                    <a:latin typeface="Times New Roman"/>
                    <a:cs typeface="Times New Roman"/>
                  </a:rPr>
                  <a:t>F</a:t>
                </a:r>
                <a:r>
                  <a:rPr lang="en-US" i="1" dirty="0">
                    <a:latin typeface="Times New Roman"/>
                    <a:cs typeface="Times New Roman"/>
                  </a:rPr>
                  <a:t> </a:t>
                </a:r>
                <a:r>
                  <a:rPr lang="en-US" spc="-10" dirty="0">
                    <a:latin typeface="Times New Roman"/>
                    <a:cs typeface="Times New Roman"/>
                  </a:rPr>
                  <a:t>(als</a:t>
                </a:r>
                <a:r>
                  <a:rPr lang="en-US" spc="-5" dirty="0">
                    <a:latin typeface="Times New Roman"/>
                    <a:cs typeface="Times New Roman"/>
                  </a:rPr>
                  <a:t>o</a:t>
                </a:r>
                <a:r>
                  <a:rPr lang="en-US" spc="85"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8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ne</a:t>
                </a:r>
                <a:r>
                  <a:rPr lang="en-US" spc="-5" dirty="0">
                    <a:latin typeface="Times New Roman"/>
                    <a:cs typeface="Times New Roman"/>
                  </a:rPr>
                  <a:t>t</a:t>
                </a:r>
                <a:r>
                  <a:rPr lang="en-US" spc="90" dirty="0">
                    <a:latin typeface="Times New Roman"/>
                    <a:cs typeface="Times New Roman"/>
                  </a:rPr>
                  <a:t> </a:t>
                </a:r>
                <a:r>
                  <a:rPr lang="en-US" spc="-10" dirty="0">
                    <a:latin typeface="Times New Roman"/>
                    <a:cs typeface="Times New Roman"/>
                  </a:rPr>
                  <a:t>change) ove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nterva</a:t>
                </a:r>
                <a:r>
                  <a:rPr lang="en-US" spc="-5" dirty="0">
                    <a:latin typeface="Times New Roman"/>
                    <a:cs typeface="Times New Roman"/>
                  </a:rPr>
                  <a:t>l</a:t>
                </a:r>
                <a:r>
                  <a:rPr lang="en-US" spc="20"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20" dirty="0">
                    <a:latin typeface="Times New Roman"/>
                    <a:cs typeface="Times New Roman"/>
                  </a:rPr>
                  <a:t> </a:t>
                </a:r>
                <a:r>
                  <a:rPr lang="en-US" spc="-15" dirty="0">
                    <a:latin typeface="Times New Roman"/>
                    <a:cs typeface="Times New Roman"/>
                  </a:rPr>
                  <a:t>O</a:t>
                </a:r>
                <a:r>
                  <a:rPr lang="en-US" spc="-5" dirty="0">
                    <a:latin typeface="Times New Roman"/>
                    <a:cs typeface="Times New Roman"/>
                  </a:rPr>
                  <a:t>ur</a:t>
                </a:r>
                <a:r>
                  <a:rPr lang="en-US" spc="20" dirty="0">
                    <a:latin typeface="Times New Roman"/>
                    <a:cs typeface="Times New Roman"/>
                  </a:rPr>
                  <a:t> </a:t>
                </a:r>
                <a:r>
                  <a:rPr lang="en-US" spc="-5" dirty="0">
                    <a:latin typeface="Times New Roman"/>
                    <a:cs typeface="Times New Roman"/>
                  </a:rPr>
                  <a:t>task</a:t>
                </a:r>
                <a:r>
                  <a:rPr lang="en-US" spc="20"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spc="-5" dirty="0">
                    <a:latin typeface="Times New Roman"/>
                    <a:cs typeface="Times New Roman"/>
                  </a:rPr>
                  <a:t>to</a:t>
                </a:r>
                <a:r>
                  <a:rPr lang="en-US" spc="20" dirty="0">
                    <a:latin typeface="Times New Roman"/>
                    <a:cs typeface="Times New Roman"/>
                  </a:rPr>
                  <a:t> </a:t>
                </a:r>
                <a:r>
                  <a:rPr lang="en-US" spc="-5" dirty="0">
                    <a:latin typeface="Times New Roman"/>
                    <a:cs typeface="Times New Roman"/>
                  </a:rPr>
                  <a:t>relate</a:t>
                </a:r>
                <a:r>
                  <a:rPr lang="en-US" spc="20" dirty="0">
                    <a:latin typeface="Times New Roman"/>
                    <a:cs typeface="Times New Roman"/>
                  </a:rPr>
                  <a:t> </a:t>
                </a:r>
                <a:r>
                  <a:rPr lang="en-US" spc="-5" dirty="0">
                    <a:latin typeface="Times New Roman"/>
                    <a:cs typeface="Times New Roman"/>
                  </a:rPr>
                  <a:t>it</a:t>
                </a:r>
                <a:r>
                  <a:rPr lang="en-US" spc="20" dirty="0">
                    <a:latin typeface="Times New Roman"/>
                    <a:cs typeface="Times New Roman"/>
                  </a:rPr>
                  <a:t> </a:t>
                </a:r>
                <a:r>
                  <a:rPr lang="en-US" spc="-5" dirty="0">
                    <a:latin typeface="Times New Roman"/>
                    <a:cs typeface="Times New Roman"/>
                  </a:rPr>
                  <a:t>to</a:t>
                </a:r>
                <a:r>
                  <a:rPr lang="en-US" spc="2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spc="-5" dirty="0">
                    <a:latin typeface="Times New Roman"/>
                    <a:cs typeface="Times New Roman"/>
                  </a:rPr>
                  <a:t>integral</a:t>
                </a:r>
                <a:r>
                  <a:rPr lang="en-US" spc="20" dirty="0">
                    <a:latin typeface="Times New Roman"/>
                    <a:cs typeface="Times New Roman"/>
                  </a:rPr>
                  <a:t> </a:t>
                </a:r>
                <a:r>
                  <a:rPr lang="en-US" spc="-5" dirty="0">
                    <a:latin typeface="Times New Roman"/>
                    <a:cs typeface="Times New Roman"/>
                  </a:rPr>
                  <a:t>of</a:t>
                </a:r>
                <a:r>
                  <a:rPr lang="en-US" spc="85" dirty="0">
                    <a:latin typeface="Times New Roman"/>
                    <a:cs typeface="Times New Roman"/>
                  </a:rPr>
                  <a:t> </a:t>
                </a:r>
                <a:r>
                  <a:rPr lang="en-US" i="1" spc="-10" dirty="0">
                    <a:latin typeface="Times New Roman"/>
                    <a:cs typeface="Times New Roman"/>
                  </a:rPr>
                  <a:t>F</a:t>
                </a:r>
                <a14:m>
                  <m:oMath xmlns:m="http://schemas.openxmlformats.org/officeDocument/2006/math">
                    <m:r>
                      <a:rPr lang="en-US" i="1">
                        <a:latin typeface="Cambria Math" panose="02040503050406030204" pitchFamily="18" charset="0"/>
                      </a:rPr>
                      <m:t>′</m:t>
                    </m:r>
                  </m:oMath>
                </a14:m>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here</a:t>
                </a:r>
                <a:r>
                  <a:rPr lang="en-US" spc="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 two </a:t>
                </a:r>
                <a:r>
                  <a:rPr lang="en-US" spc="-15" dirty="0">
                    <a:latin typeface="Times New Roman"/>
                    <a:cs typeface="Times New Roman"/>
                  </a:rPr>
                  <a:t>m</a:t>
                </a:r>
                <a:r>
                  <a:rPr lang="en-US" spc="-5" dirty="0">
                    <a:latin typeface="Times New Roman"/>
                    <a:cs typeface="Times New Roman"/>
                  </a:rPr>
                  <a:t>ain steps.</a:t>
                </a:r>
                <a:endParaRPr lang="en-US"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112"/>
                </a:stretch>
              </a:blipFill>
            </p:spPr>
            <p:txBody>
              <a:bodyPr/>
              <a:lstStyle/>
              <a:p>
                <a:r>
                  <a:rPr lang="en-US">
                    <a:noFill/>
                  </a:rPr>
                  <a:t> </a:t>
                </a:r>
              </a:p>
            </p:txBody>
          </p:sp>
        </mc:Fallback>
      </mc:AlternateContent>
    </p:spTree>
    <p:extLst>
      <p:ext uri="{BB962C8B-B14F-4D97-AF65-F5344CB8AC3E}">
        <p14:creationId xmlns:p14="http://schemas.microsoft.com/office/powerpoint/2010/main" val="3773445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(3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gn="just">
                  <a:lnSpc>
                    <a:spcPct val="100000"/>
                  </a:lnSpc>
                  <a:spcBef>
                    <a:spcPts val="790"/>
                  </a:spcBef>
                  <a:buNone/>
                </a:pPr>
                <a:r>
                  <a:rPr lang="en-US" b="1" i="1" spc="-10" dirty="0">
                    <a:solidFill>
                      <a:schemeClr val="tx1"/>
                    </a:solidFill>
                  </a:rPr>
                  <a:t>Ste</a:t>
                </a:r>
                <a:r>
                  <a:rPr lang="en-US" b="1" i="1" spc="-5" dirty="0">
                    <a:solidFill>
                      <a:schemeClr val="tx1"/>
                    </a:solidFill>
                  </a:rPr>
                  <a:t>p </a:t>
                </a:r>
                <a:r>
                  <a:rPr lang="en-US" b="1" i="1" spc="-10" dirty="0">
                    <a:solidFill>
                      <a:schemeClr val="tx1"/>
                    </a:solidFill>
                  </a:rPr>
                  <a:t>1</a:t>
                </a:r>
                <a:r>
                  <a:rPr lang="en-US" b="1" i="1" spc="-5" dirty="0">
                    <a:solidFill>
                      <a:schemeClr val="tx1"/>
                    </a:solidFill>
                  </a:rPr>
                  <a:t>.</a:t>
                </a:r>
                <a:r>
                  <a:rPr lang="en-US" b="1" i="1" dirty="0">
                    <a:solidFill>
                      <a:schemeClr val="tx1"/>
                    </a:solidFill>
                  </a:rPr>
                  <a:t> </a:t>
                </a:r>
                <a:r>
                  <a:rPr lang="en-US" b="1" spc="-15" dirty="0">
                    <a:solidFill>
                      <a:schemeClr val="tx1"/>
                    </a:solidFill>
                  </a:rPr>
                  <a:t>Writ</a:t>
                </a:r>
                <a:r>
                  <a:rPr lang="en-US" b="1" spc="-5" dirty="0">
                    <a:solidFill>
                      <a:schemeClr val="tx1"/>
                    </a:solidFill>
                  </a:rPr>
                  <a:t>e t</a:t>
                </a:r>
                <a:r>
                  <a:rPr lang="en-US" b="1" spc="-10" dirty="0">
                    <a:solidFill>
                      <a:schemeClr val="tx1"/>
                    </a:solidFill>
                  </a:rPr>
                  <a:t>ota</a:t>
                </a:r>
                <a:r>
                  <a:rPr lang="en-US" b="1" spc="-5" dirty="0">
                    <a:solidFill>
                      <a:schemeClr val="tx1"/>
                    </a:solidFill>
                  </a:rPr>
                  <a:t>l </a:t>
                </a:r>
                <a:r>
                  <a:rPr lang="en-US" b="1" spc="-15" dirty="0">
                    <a:solidFill>
                      <a:schemeClr val="tx1"/>
                    </a:solidFill>
                  </a:rPr>
                  <a:t>chang</a:t>
                </a:r>
                <a:r>
                  <a:rPr lang="en-US" b="1" spc="-5" dirty="0">
                    <a:solidFill>
                      <a:schemeClr val="tx1"/>
                    </a:solidFill>
                  </a:rPr>
                  <a:t>e</a:t>
                </a:r>
                <a:r>
                  <a:rPr lang="en-US" b="1" dirty="0">
                    <a:solidFill>
                      <a:schemeClr val="tx1"/>
                    </a:solidFill>
                  </a:rPr>
                  <a:t> </a:t>
                </a:r>
                <a:r>
                  <a:rPr lang="en-US" b="1" spc="-10" dirty="0">
                    <a:solidFill>
                      <a:schemeClr val="tx1"/>
                    </a:solidFill>
                  </a:rPr>
                  <a:t>a</a:t>
                </a:r>
                <a:r>
                  <a:rPr lang="en-US" b="1" spc="-5" dirty="0">
                    <a:solidFill>
                      <a:schemeClr val="tx1"/>
                    </a:solidFill>
                  </a:rPr>
                  <a:t>s a s</a:t>
                </a:r>
                <a:r>
                  <a:rPr lang="en-US" b="1" spc="-15" dirty="0">
                    <a:solidFill>
                      <a:schemeClr val="tx1"/>
                    </a:solidFill>
                  </a:rPr>
                  <a:t>u</a:t>
                </a:r>
                <a:r>
                  <a:rPr lang="en-US" b="1" spc="-10" dirty="0">
                    <a:solidFill>
                      <a:schemeClr val="tx1"/>
                    </a:solidFill>
                  </a:rPr>
                  <a:t>m</a:t>
                </a:r>
                <a:r>
                  <a:rPr lang="en-US" b="1" spc="-5" dirty="0">
                    <a:solidFill>
                      <a:schemeClr val="tx1"/>
                    </a:solidFill>
                  </a:rPr>
                  <a:t> </a:t>
                </a:r>
                <a:r>
                  <a:rPr lang="en-US" b="1" spc="-10" dirty="0">
                    <a:solidFill>
                      <a:schemeClr val="tx1"/>
                    </a:solidFill>
                  </a:rPr>
                  <a:t>o</a:t>
                </a:r>
                <a:r>
                  <a:rPr lang="en-US" b="1" spc="-5" dirty="0">
                    <a:solidFill>
                      <a:schemeClr val="tx1"/>
                    </a:solidFill>
                  </a:rPr>
                  <a:t>f </a:t>
                </a:r>
                <a:r>
                  <a:rPr lang="en-US" b="1" spc="-10" dirty="0">
                    <a:solidFill>
                      <a:schemeClr val="tx1"/>
                    </a:solidFill>
                  </a:rPr>
                  <a:t>smal</a:t>
                </a:r>
                <a:r>
                  <a:rPr lang="en-US" b="1" spc="-5" dirty="0">
                    <a:solidFill>
                      <a:schemeClr val="tx1"/>
                    </a:solidFill>
                  </a:rPr>
                  <a:t>l </a:t>
                </a:r>
                <a:r>
                  <a:rPr lang="en-US" b="1" spc="-10" dirty="0">
                    <a:solidFill>
                      <a:schemeClr val="tx1"/>
                    </a:solidFill>
                  </a:rPr>
                  <a:t>changes.</a:t>
                </a:r>
                <a:endParaRPr lang="en-US" dirty="0">
                  <a:solidFill>
                    <a:schemeClr val="tx1"/>
                  </a:solidFill>
                </a:endParaRPr>
              </a:p>
              <a:p>
                <a:pPr marL="0" indent="0">
                  <a:lnSpc>
                    <a:spcPct val="100000"/>
                  </a:lnSpc>
                  <a:buNone/>
                </a:pPr>
                <a:r>
                  <a:rPr lang="en-US" spc="-10" dirty="0">
                    <a:solidFill>
                      <a:schemeClr val="tx1"/>
                    </a:solidFill>
                  </a:rPr>
                  <a:t>Give</a:t>
                </a:r>
                <a:r>
                  <a:rPr lang="en-US" spc="-5" dirty="0">
                    <a:solidFill>
                      <a:schemeClr val="tx1"/>
                    </a:solidFill>
                  </a:rPr>
                  <a:t>n </a:t>
                </a:r>
                <a:r>
                  <a:rPr lang="en-US" spc="-10" dirty="0">
                    <a:solidFill>
                      <a:schemeClr val="tx1"/>
                    </a:solidFill>
                  </a:rPr>
                  <a:t>an</a:t>
                </a:r>
                <a:r>
                  <a:rPr lang="en-US" spc="-5" dirty="0">
                    <a:solidFill>
                      <a:schemeClr val="tx1"/>
                    </a:solidFill>
                  </a:rPr>
                  <a:t>y</a:t>
                </a:r>
                <a:r>
                  <a:rPr lang="en-US" dirty="0">
                    <a:solidFill>
                      <a:schemeClr val="tx1"/>
                    </a:solidFill>
                  </a:rPr>
                  <a:t> </a:t>
                </a:r>
                <a:r>
                  <a:rPr lang="en-US" spc="-10" dirty="0">
                    <a:solidFill>
                      <a:schemeClr val="tx1"/>
                    </a:solidFill>
                  </a:rPr>
                  <a:t>partitio</a:t>
                </a:r>
                <a:r>
                  <a:rPr lang="en-US" spc="-5" dirty="0">
                    <a:solidFill>
                      <a:schemeClr val="tx1"/>
                    </a:solidFill>
                  </a:rPr>
                  <a:t>n</a:t>
                </a:r>
                <a:r>
                  <a:rPr lang="en-US" spc="85" dirty="0">
                    <a:solidFill>
                      <a:schemeClr val="tx1"/>
                    </a:solidFill>
                  </a:rPr>
                  <a:t> </a:t>
                </a:r>
                <a:r>
                  <a:rPr lang="en-US" i="1" spc="-10" dirty="0">
                    <a:solidFill>
                      <a:schemeClr val="tx1"/>
                    </a:solidFill>
                  </a:rPr>
                  <a:t>P</a:t>
                </a:r>
                <a:r>
                  <a:rPr lang="en-US" spc="-10" dirty="0">
                    <a:solidFill>
                      <a:schemeClr val="tx1"/>
                    </a:solidFill>
                  </a:rPr>
                  <a:t>:</a:t>
                </a:r>
                <a:r>
                  <a:rPr lang="en-US" i="1" spc="80" dirty="0">
                    <a:solidFill>
                      <a:schemeClr val="tx1"/>
                    </a:solidFill>
                  </a:rPr>
                  <a:t> </a:t>
                </a:r>
                <a:r>
                  <a:rPr lang="en-US" i="1" spc="20" dirty="0"/>
                  <a:t>x</a:t>
                </a:r>
                <a:r>
                  <a:rPr lang="en-US" baseline="-25000" dirty="0"/>
                  <a:t>0</a:t>
                </a:r>
                <a:r>
                  <a:rPr lang="en-US" baseline="-11111" dirty="0"/>
                  <a:t> </a:t>
                </a:r>
                <a:r>
                  <a:rPr lang="en-US" spc="-25" dirty="0"/>
                  <a:t>=</a:t>
                </a:r>
                <a:r>
                  <a:rPr lang="en-US" spc="-45" dirty="0"/>
                  <a:t> </a:t>
                </a:r>
                <a:r>
                  <a:rPr lang="en-US" i="1" spc="-5" dirty="0"/>
                  <a:t>a</a:t>
                </a:r>
                <a:r>
                  <a:rPr lang="en-US" i="1" spc="70" dirty="0"/>
                  <a:t> </a:t>
                </a:r>
                <a:r>
                  <a:rPr lang="en-US" i="1" spc="190" dirty="0"/>
                  <a:t>&lt;</a:t>
                </a:r>
                <a:r>
                  <a:rPr lang="en-US" i="1" spc="25" dirty="0"/>
                  <a:t> </a:t>
                </a:r>
                <a:r>
                  <a:rPr lang="en-US" i="1" spc="20" dirty="0"/>
                  <a:t>x</a:t>
                </a:r>
                <a:r>
                  <a:rPr lang="en-US" baseline="-25000" dirty="0"/>
                  <a:t>1</a:t>
                </a:r>
                <a:r>
                  <a:rPr lang="en-US" baseline="-11111" dirty="0"/>
                  <a:t> </a:t>
                </a:r>
                <a:r>
                  <a:rPr lang="en-US" i="1" spc="190" dirty="0"/>
                  <a:t>&lt;</a:t>
                </a:r>
                <a:r>
                  <a:rPr lang="en-US" i="1" spc="25" dirty="0"/>
                  <a:t> </a:t>
                </a:r>
                <a:r>
                  <a:rPr lang="en-US" i="1" spc="20" dirty="0"/>
                  <a:t>x</a:t>
                </a:r>
                <a:r>
                  <a:rPr lang="en-US" baseline="-25000" dirty="0"/>
                  <a:t>2</a:t>
                </a:r>
                <a:r>
                  <a:rPr lang="en-US" baseline="-11111" dirty="0"/>
                  <a:t> </a:t>
                </a:r>
                <a:r>
                  <a:rPr lang="en-US" i="1" spc="190" dirty="0"/>
                  <a:t>&lt;</a:t>
                </a:r>
                <a:r>
                  <a:rPr lang="en-US" i="1" spc="-5" dirty="0"/>
                  <a:t> </a:t>
                </a:r>
                <a:r>
                  <a:rPr lang="en-US" spc="-200" dirty="0"/>
                  <a:t>··</a:t>
                </a:r>
                <a:r>
                  <a:rPr lang="en-US" spc="-365" dirty="0"/>
                  <a:t>·</a:t>
                </a:r>
                <a:r>
                  <a:rPr lang="en-US" spc="-40" dirty="0"/>
                  <a:t> </a:t>
                </a:r>
                <a:r>
                  <a:rPr lang="en-US" i="1" spc="190" dirty="0"/>
                  <a:t>&lt;</a:t>
                </a:r>
                <a:r>
                  <a:rPr lang="en-US" i="1" spc="25" dirty="0"/>
                  <a:t> </a:t>
                </a:r>
                <a:r>
                  <a:rPr lang="en-US" i="1" spc="70" dirty="0" err="1"/>
                  <a:t>x</a:t>
                </a:r>
                <a:r>
                  <a:rPr lang="en-US" i="1" baseline="-25000" dirty="0" err="1"/>
                  <a:t>N</a:t>
                </a:r>
                <a:r>
                  <a:rPr lang="en-US" i="1" baseline="-11111" dirty="0"/>
                  <a:t> </a:t>
                </a:r>
                <a:r>
                  <a:rPr lang="en-US" spc="-25" dirty="0"/>
                  <a:t>=</a:t>
                </a:r>
                <a:r>
                  <a:rPr lang="en-US" spc="-40" dirty="0"/>
                  <a:t> </a:t>
                </a:r>
                <a:r>
                  <a:rPr lang="en-US" i="1" spc="-5" dirty="0"/>
                  <a:t>b </a:t>
                </a:r>
                <a:r>
                  <a:rPr lang="en-US" spc="-10" dirty="0">
                    <a:solidFill>
                      <a:schemeClr val="tx1"/>
                    </a:solidFill>
                  </a:rPr>
                  <a:t>o</a:t>
                </a:r>
                <a:r>
                  <a:rPr lang="en-US" spc="-5" dirty="0">
                    <a:solidFill>
                      <a:schemeClr val="tx1"/>
                    </a:solidFill>
                  </a:rPr>
                  <a:t>f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i="1"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brea</a:t>
                </a:r>
                <a:r>
                  <a:rPr lang="en-US" spc="-5" dirty="0">
                    <a:solidFill>
                      <a:schemeClr val="tx1"/>
                    </a:solidFill>
                  </a:rPr>
                  <a:t>k </a:t>
                </a:r>
                <a:r>
                  <a:rPr lang="en-US" spc="-10" dirty="0">
                    <a:solidFill>
                      <a:schemeClr val="tx1"/>
                    </a:solidFill>
                  </a:rPr>
                  <a:t>u</a:t>
                </a:r>
                <a:r>
                  <a:rPr lang="en-US" spc="-5" dirty="0">
                    <a:solidFill>
                      <a:schemeClr val="tx1"/>
                    </a:solidFill>
                  </a:rPr>
                  <a:t>p</a:t>
                </a:r>
                <a:r>
                  <a:rPr lang="en-US" spc="65" dirty="0">
                    <a:solidFill>
                      <a:schemeClr val="tx1"/>
                    </a:solidFill>
                  </a:rPr>
                  <a:t> </a:t>
                </a: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b</a:t>
                </a:r>
                <a:r>
                  <a:rPr lang="en-US" spc="-5" dirty="0">
                    <a:solidFill>
                      <a:schemeClr val="tx1"/>
                    </a:solidFill>
                  </a:rPr>
                  <a:t>)</a:t>
                </a:r>
                <a:r>
                  <a:rPr lang="en-US" spc="-30" dirty="0">
                    <a:solidFill>
                      <a:schemeClr val="tx1"/>
                    </a:solidFill>
                  </a:rPr>
                  <a:t> </a:t>
                </a:r>
                <a:r>
                  <a:rPr lang="en-US" spc="-185" dirty="0">
                    <a:solidFill>
                      <a:schemeClr val="tx1"/>
                    </a:solidFill>
                  </a:rPr>
                  <a:t>−</a:t>
                </a:r>
                <a:r>
                  <a:rPr lang="en-US" spc="-30" dirty="0">
                    <a:solidFill>
                      <a:schemeClr val="tx1"/>
                    </a:solidFill>
                  </a:rPr>
                  <a:t> </a:t>
                </a:r>
                <a:r>
                  <a:rPr lang="en-US" i="1" spc="-10" dirty="0">
                    <a:solidFill>
                      <a:schemeClr val="tx1"/>
                    </a:solidFill>
                  </a:rPr>
                  <a:t>F</a:t>
                </a:r>
                <a:r>
                  <a:rPr lang="en-US" i="1" spc="-16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 </a:t>
                </a:r>
                <a:r>
                  <a:rPr lang="en-US" spc="-10" dirty="0">
                    <a:solidFill>
                      <a:schemeClr val="tx1"/>
                    </a:solidFill>
                  </a:rPr>
                  <a:t>a</a:t>
                </a:r>
                <a:r>
                  <a:rPr lang="en-US" spc="-5" dirty="0">
                    <a:solidFill>
                      <a:schemeClr val="tx1"/>
                    </a:solidFill>
                  </a:rPr>
                  <a:t>s a s</a:t>
                </a:r>
                <a:r>
                  <a:rPr lang="en-US" spc="-10" dirty="0">
                    <a:solidFill>
                      <a:schemeClr val="tx1"/>
                    </a:solidFill>
                  </a:rPr>
                  <a:t>um</a:t>
                </a:r>
                <a:r>
                  <a:rPr lang="en-US" spc="-5"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change</a:t>
                </a:r>
                <a:r>
                  <a:rPr lang="en-US" spc="-5" dirty="0">
                    <a:solidFill>
                      <a:schemeClr val="tx1"/>
                    </a:solidFill>
                  </a:rPr>
                  <a:t>s</a:t>
                </a:r>
                <a:r>
                  <a:rPr lang="en-US"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nterval</a:t>
                </a:r>
                <a:r>
                  <a:rPr lang="en-US" spc="-5" dirty="0">
                    <a:solidFill>
                      <a:schemeClr val="tx1"/>
                    </a:solidFill>
                  </a:rPr>
                  <a:t>s </a:t>
                </a:r>
                <a:r>
                  <a:rPr lang="en-US" spc="20" dirty="0">
                    <a:solidFill>
                      <a:schemeClr val="tx1"/>
                    </a:solidFill>
                  </a:rPr>
                  <a:t>[</a:t>
                </a:r>
                <a:r>
                  <a:rPr lang="en-US" i="1" spc="10" dirty="0">
                    <a:solidFill>
                      <a:schemeClr val="tx1"/>
                    </a:solidFill>
                  </a:rPr>
                  <a:t>x</a:t>
                </a:r>
                <a:r>
                  <a:rPr lang="en-US" i="1" baseline="-25000" dirty="0">
                    <a:solidFill>
                      <a:schemeClr val="tx1"/>
                    </a:solidFill>
                  </a:rPr>
                  <a:t>i</a:t>
                </a:r>
                <a:r>
                  <a:rPr lang="en-US" i="1" spc="-172" baseline="-25000" dirty="0">
                    <a:solidFill>
                      <a:schemeClr val="tx1"/>
                    </a:solidFill>
                  </a:rPr>
                  <a:t> </a:t>
                </a:r>
                <a:r>
                  <a:rPr lang="en-US" spc="-209" baseline="-25000" dirty="0">
                    <a:solidFill>
                      <a:schemeClr val="tx1"/>
                    </a:solidFill>
                  </a:rPr>
                  <a:t>−</a:t>
                </a:r>
                <a:r>
                  <a:rPr lang="en-US" spc="75" baseline="-25000" dirty="0">
                    <a:solidFill>
                      <a:schemeClr val="tx1"/>
                    </a:solidFill>
                  </a:rPr>
                  <a:t>1</a:t>
                </a:r>
                <a:r>
                  <a:rPr lang="en-US" spc="-5" dirty="0">
                    <a:solidFill>
                      <a:schemeClr val="tx1"/>
                    </a:solidFill>
                  </a:rPr>
                  <a:t>,</a:t>
                </a:r>
                <a:r>
                  <a:rPr lang="en-US" spc="-60" dirty="0">
                    <a:solidFill>
                      <a:schemeClr val="tx1"/>
                    </a:solidFill>
                  </a:rPr>
                  <a:t> </a:t>
                </a:r>
                <a:r>
                  <a:rPr lang="en-US" i="1" spc="10" dirty="0">
                    <a:solidFill>
                      <a:schemeClr val="tx1"/>
                    </a:solidFill>
                  </a:rPr>
                  <a:t>x</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endParaRPr lang="en-US" dirty="0">
                  <a:solidFill>
                    <a:schemeClr val="tx1"/>
                  </a:solidFill>
                </a:endParaRPr>
              </a:p>
              <a:p>
                <a:pPr marL="0" indent="0" algn="ctr">
                  <a:lnSpc>
                    <a:spcPct val="100000"/>
                  </a:lnSpc>
                  <a:spcBef>
                    <a:spcPts val="750"/>
                  </a:spcBef>
                  <a:buNone/>
                </a:pP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b</a:t>
                </a:r>
                <a:r>
                  <a:rPr lang="en-US" spc="-5" dirty="0">
                    <a:solidFill>
                      <a:schemeClr val="tx1"/>
                    </a:solidFill>
                  </a:rPr>
                  <a:t>)</a:t>
                </a:r>
                <a:r>
                  <a:rPr lang="en-US" spc="-30" dirty="0">
                    <a:solidFill>
                      <a:schemeClr val="tx1"/>
                    </a:solidFill>
                  </a:rPr>
                  <a:t> </a:t>
                </a:r>
                <a:r>
                  <a:rPr lang="en-US" spc="-185" dirty="0">
                    <a:solidFill>
                      <a:schemeClr val="tx1"/>
                    </a:solidFill>
                  </a:rPr>
                  <a:t>−</a:t>
                </a:r>
                <a:r>
                  <a:rPr lang="en-US" spc="-25" dirty="0">
                    <a:solidFill>
                      <a:schemeClr val="tx1"/>
                    </a:solidFill>
                  </a:rPr>
                  <a:t> </a:t>
                </a:r>
                <a:r>
                  <a:rPr lang="en-US" i="1" spc="-10" dirty="0">
                    <a:solidFill>
                      <a:schemeClr val="tx1"/>
                    </a:solidFill>
                  </a:rPr>
                  <a:t>F</a:t>
                </a:r>
                <a:r>
                  <a:rPr lang="en-US" i="1" spc="-16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5" dirty="0">
                    <a:solidFill>
                      <a:schemeClr val="tx1"/>
                    </a:solidFill>
                  </a:rPr>
                  <a:t>(</a:t>
                </a: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b</a:t>
                </a:r>
                <a:r>
                  <a:rPr lang="en-US" spc="-5" dirty="0">
                    <a:solidFill>
                      <a:schemeClr val="tx1"/>
                    </a:solidFill>
                  </a:rPr>
                  <a:t>)</a:t>
                </a:r>
                <a:r>
                  <a:rPr lang="en-US" spc="-30" dirty="0">
                    <a:solidFill>
                      <a:schemeClr val="tx1"/>
                    </a:solidFill>
                  </a:rPr>
                  <a:t> </a:t>
                </a:r>
                <a:r>
                  <a:rPr lang="en-US" spc="-185" dirty="0">
                    <a:solidFill>
                      <a:schemeClr val="tx1"/>
                    </a:solidFill>
                  </a:rPr>
                  <a:t>−</a:t>
                </a:r>
                <a:r>
                  <a:rPr lang="en-US" spc="-25"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1</a:t>
                </a:r>
                <a:r>
                  <a:rPr lang="en-US" spc="-5" dirty="0">
                    <a:solidFill>
                      <a:schemeClr val="tx1"/>
                    </a:solidFill>
                  </a:rPr>
                  <a:t>))</a:t>
                </a:r>
                <a:r>
                  <a:rPr lang="en-US" spc="-30" dirty="0">
                    <a:solidFill>
                      <a:schemeClr val="tx1"/>
                    </a:solidFill>
                  </a:rPr>
                  <a:t> </a:t>
                </a:r>
                <a:r>
                  <a:rPr lang="en-US" spc="-25" dirty="0">
                    <a:solidFill>
                      <a:schemeClr val="tx1"/>
                    </a:solidFill>
                  </a:rPr>
                  <a:t>+</a:t>
                </a:r>
                <a:r>
                  <a:rPr lang="en-US" spc="-95" dirty="0">
                    <a:solidFill>
                      <a:schemeClr val="tx1"/>
                    </a:solidFill>
                  </a:rPr>
                  <a:t> </a:t>
                </a:r>
                <a:r>
                  <a:rPr lang="en-US" spc="55" dirty="0">
                    <a:solidFill>
                      <a:schemeClr val="tx1"/>
                    </a:solidFill>
                  </a:rPr>
                  <a:t>(</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1</a:t>
                </a:r>
                <a:r>
                  <a:rPr lang="en-US" spc="-5" dirty="0">
                    <a:solidFill>
                      <a:schemeClr val="tx1"/>
                    </a:solidFill>
                  </a:rPr>
                  <a:t>)</a:t>
                </a:r>
                <a:r>
                  <a:rPr lang="en-US" spc="-30" dirty="0">
                    <a:solidFill>
                      <a:schemeClr val="tx1"/>
                    </a:solidFill>
                  </a:rPr>
                  <a:t> </a:t>
                </a:r>
                <a:r>
                  <a:rPr lang="en-US" spc="-185" dirty="0">
                    <a:solidFill>
                      <a:schemeClr val="tx1"/>
                    </a:solidFill>
                  </a:rPr>
                  <a:t>−</a:t>
                </a:r>
                <a:r>
                  <a:rPr lang="en-US" spc="-25"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2</a:t>
                </a:r>
                <a:r>
                  <a:rPr lang="en-US" spc="-5" dirty="0">
                    <a:solidFill>
                      <a:schemeClr val="tx1"/>
                    </a:solidFill>
                  </a:rPr>
                  <a:t>)) </a:t>
                </a:r>
                <a:r>
                  <a:rPr lang="en-US" spc="-25" dirty="0">
                    <a:solidFill>
                      <a:schemeClr val="tx1"/>
                    </a:solidFill>
                  </a:rPr>
                  <a:t>+</a:t>
                </a:r>
                <a:r>
                  <a:rPr lang="en-US" spc="-95" dirty="0">
                    <a:solidFill>
                      <a:schemeClr val="tx1"/>
                    </a:solidFill>
                  </a:rPr>
                  <a:t> </a:t>
                </a:r>
                <a:r>
                  <a:rPr lang="en-US" spc="-200" dirty="0">
                    <a:solidFill>
                      <a:schemeClr val="tx1"/>
                    </a:solidFill>
                  </a:rPr>
                  <a:t>··</a:t>
                </a:r>
                <a:r>
                  <a:rPr lang="en-US" spc="-365" dirty="0">
                    <a:solidFill>
                      <a:schemeClr val="tx1"/>
                    </a:solidFill>
                  </a:rPr>
                  <a:t>·</a:t>
                </a:r>
                <a:r>
                  <a:rPr lang="en-US" spc="-95" dirty="0">
                    <a:solidFill>
                      <a:schemeClr val="tx1"/>
                    </a:solidFill>
                  </a:rPr>
                  <a:t>  </a:t>
                </a:r>
                <a:r>
                  <a:rPr lang="en-US" spc="-25" dirty="0">
                    <a:solidFill>
                      <a:schemeClr val="tx1"/>
                    </a:solidFill>
                  </a:rPr>
                  <a:t>+</a:t>
                </a:r>
                <a:r>
                  <a:rPr lang="en-US" spc="-95" dirty="0">
                    <a:solidFill>
                      <a:schemeClr val="tx1"/>
                    </a:solidFill>
                  </a:rPr>
                  <a:t> </a:t>
                </a:r>
                <a:r>
                  <a:rPr lang="en-US" spc="55" dirty="0">
                    <a:solidFill>
                      <a:schemeClr val="tx1"/>
                    </a:solidFill>
                  </a:rPr>
                  <a:t>(</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20" dirty="0">
                    <a:solidFill>
                      <a:schemeClr val="tx1"/>
                    </a:solidFill>
                  </a:rPr>
                  <a:t>x</a:t>
                </a:r>
                <a:r>
                  <a:rPr lang="en-US" spc="67" baseline="-25000" dirty="0">
                    <a:solidFill>
                      <a:schemeClr val="tx1"/>
                    </a:solidFill>
                  </a:rPr>
                  <a:t>2</a:t>
                </a:r>
                <a:r>
                  <a:rPr lang="en-US" spc="-5" dirty="0">
                    <a:solidFill>
                      <a:schemeClr val="tx1"/>
                    </a:solidFill>
                  </a:rPr>
                  <a:t>)</a:t>
                </a:r>
                <a:r>
                  <a:rPr lang="en-US" spc="-30" dirty="0">
                    <a:solidFill>
                      <a:schemeClr val="tx1"/>
                    </a:solidFill>
                  </a:rPr>
                  <a:t> </a:t>
                </a:r>
                <a:r>
                  <a:rPr lang="en-US" spc="-185" dirty="0">
                    <a:solidFill>
                      <a:schemeClr val="tx1"/>
                    </a:solidFill>
                  </a:rPr>
                  <a:t>−</a:t>
                </a:r>
                <a:r>
                  <a:rPr lang="en-US" spc="-30"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20" dirty="0">
                    <a:solidFill>
                      <a:schemeClr val="tx1"/>
                    </a:solidFill>
                  </a:rPr>
                  <a:t>x</a:t>
                </a:r>
                <a:r>
                  <a:rPr lang="en-US" spc="67" baseline="-25000" dirty="0">
                    <a:solidFill>
                      <a:schemeClr val="tx1"/>
                    </a:solidFill>
                  </a:rPr>
                  <a:t>1</a:t>
                </a:r>
                <a:r>
                  <a:rPr lang="en-US" spc="-5" dirty="0">
                    <a:solidFill>
                      <a:schemeClr val="tx1"/>
                    </a:solidFill>
                  </a:rPr>
                  <a:t>))</a:t>
                </a:r>
                <a:r>
                  <a:rPr lang="en-US" spc="-30" dirty="0">
                    <a:solidFill>
                      <a:schemeClr val="tx1"/>
                    </a:solidFill>
                  </a:rPr>
                  <a:t> </a:t>
                </a:r>
                <a:r>
                  <a:rPr lang="en-US" spc="-25" dirty="0">
                    <a:solidFill>
                      <a:schemeClr val="tx1"/>
                    </a:solidFill>
                  </a:rPr>
                  <a:t>+</a:t>
                </a:r>
                <a:r>
                  <a:rPr lang="en-US" spc="-95" dirty="0">
                    <a:solidFill>
                      <a:schemeClr val="tx1"/>
                    </a:solidFill>
                  </a:rPr>
                  <a:t> </a:t>
                </a:r>
                <a:r>
                  <a:rPr lang="en-US" spc="55" dirty="0">
                    <a:solidFill>
                      <a:schemeClr val="tx1"/>
                    </a:solidFill>
                  </a:rPr>
                  <a:t>(</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20" dirty="0">
                    <a:solidFill>
                      <a:schemeClr val="tx1"/>
                    </a:solidFill>
                  </a:rPr>
                  <a:t>x</a:t>
                </a:r>
                <a:r>
                  <a:rPr lang="en-US" spc="67" baseline="-25000" dirty="0">
                    <a:solidFill>
                      <a:schemeClr val="tx1"/>
                    </a:solidFill>
                  </a:rPr>
                  <a:t>1</a:t>
                </a:r>
                <a:r>
                  <a:rPr lang="en-US" spc="-5" dirty="0">
                    <a:solidFill>
                      <a:schemeClr val="tx1"/>
                    </a:solidFill>
                  </a:rPr>
                  <a:t>)</a:t>
                </a:r>
                <a:r>
                  <a:rPr lang="en-US" spc="-30" dirty="0">
                    <a:solidFill>
                      <a:schemeClr val="tx1"/>
                    </a:solidFill>
                  </a:rPr>
                  <a:t> </a:t>
                </a:r>
                <a:r>
                  <a:rPr lang="en-US" spc="-185" dirty="0">
                    <a:solidFill>
                      <a:schemeClr val="tx1"/>
                    </a:solidFill>
                  </a:rPr>
                  <a:t>−</a:t>
                </a:r>
                <a:r>
                  <a:rPr lang="en-US" spc="-25" dirty="0">
                    <a:solidFill>
                      <a:schemeClr val="tx1"/>
                    </a:solidFill>
                  </a:rPr>
                  <a:t> </a:t>
                </a:r>
                <a:r>
                  <a:rPr lang="en-US" i="1" spc="-10" dirty="0">
                    <a:solidFill>
                      <a:schemeClr val="tx1"/>
                    </a:solidFill>
                  </a:rPr>
                  <a:t>F</a:t>
                </a:r>
                <a:r>
                  <a:rPr lang="en-US" i="1" spc="-16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10" dirty="0">
                    <a:cs typeface="Times New Roman"/>
                  </a:rPr>
                  <a:t> </a:t>
                </a:r>
                <a:endParaRPr lang="en-US" i="1" spc="-10" dirty="0">
                  <a:latin typeface="Cambria Math" panose="02040503050406030204" pitchFamily="18" charset="0"/>
                  <a:cs typeface="Times New Roman"/>
                </a:endParaRPr>
              </a:p>
              <a:p>
                <a:pPr marL="0" indent="0" algn="ctr">
                  <a:lnSpc>
                    <a:spcPct val="100000"/>
                  </a:lnSpc>
                  <a:spcBef>
                    <a:spcPts val="750"/>
                  </a:spcBef>
                  <a:buNone/>
                </a:pPr>
                <a14:m>
                  <m:oMathPara xmlns:m="http://schemas.openxmlformats.org/officeDocument/2006/math">
                    <m:oMathParaPr>
                      <m:jc m:val="centerGroup"/>
                    </m:oMathParaPr>
                    <m:oMath xmlns:m="http://schemas.openxmlformats.org/officeDocument/2006/math">
                      <m:r>
                        <a:rPr lang="en-US" i="1" spc="-10">
                          <a:latin typeface="Cambria Math" panose="02040503050406030204" pitchFamily="18" charset="0"/>
                          <a:cs typeface="Times New Roman"/>
                        </a:rPr>
                        <m:t>=</m:t>
                      </m:r>
                      <m:nary>
                        <m:naryPr>
                          <m:chr m:val="∑"/>
                          <m:ctrlPr>
                            <a:rPr lang="en-US" i="1" spc="-10">
                              <a:latin typeface="Cambria Math" panose="02040503050406030204" pitchFamily="18" charset="0"/>
                              <a:cs typeface="Times New Roman"/>
                            </a:rPr>
                          </m:ctrlPr>
                        </m:naryPr>
                        <m:sub>
                          <m:r>
                            <m:rPr>
                              <m:brk m:alnAt="23"/>
                            </m:rPr>
                            <a:rPr lang="en-US" i="1" spc="-10">
                              <a:latin typeface="Cambria Math" panose="02040503050406030204" pitchFamily="18" charset="0"/>
                              <a:cs typeface="Times New Roman"/>
                            </a:rPr>
                            <m:t>𝑖</m:t>
                          </m:r>
                          <m:r>
                            <a:rPr lang="en-US" i="1" spc="-10">
                              <a:latin typeface="Cambria Math" panose="02040503050406030204" pitchFamily="18" charset="0"/>
                              <a:cs typeface="Times New Roman"/>
                            </a:rPr>
                            <m:t>=1</m:t>
                          </m:r>
                        </m:sub>
                        <m:sup>
                          <m:r>
                            <a:rPr lang="en-US" i="1" spc="-10">
                              <a:latin typeface="Cambria Math" panose="02040503050406030204" pitchFamily="18" charset="0"/>
                              <a:cs typeface="Times New Roman"/>
                            </a:rPr>
                            <m:t>𝑁</m:t>
                          </m:r>
                        </m:sup>
                        <m:e>
                          <m:r>
                            <a:rPr lang="en-US" i="1" spc="-10">
                              <a:latin typeface="Cambria Math" panose="02040503050406030204" pitchFamily="18" charset="0"/>
                              <a:cs typeface="Times New Roman"/>
                            </a:rPr>
                            <m:t>𝐹</m:t>
                          </m:r>
                          <m:d>
                            <m:dPr>
                              <m:ctrlPr>
                                <a:rPr lang="en-US" i="1" spc="-10">
                                  <a:latin typeface="Cambria Math" panose="02040503050406030204" pitchFamily="18" charset="0"/>
                                  <a:cs typeface="Times New Roman"/>
                                </a:rPr>
                              </m:ctrlPr>
                            </m:dPr>
                            <m:e>
                              <m:sSub>
                                <m:sSubPr>
                                  <m:ctrlPr>
                                    <a:rPr lang="en-US" i="1" spc="-10">
                                      <a:latin typeface="Cambria Math" panose="02040503050406030204" pitchFamily="18" charset="0"/>
                                      <a:cs typeface="Times New Roman"/>
                                    </a:rPr>
                                  </m:ctrlPr>
                                </m:sSubPr>
                                <m:e>
                                  <m:r>
                                    <a:rPr lang="en-US" i="1" spc="-10">
                                      <a:latin typeface="Cambria Math" panose="02040503050406030204" pitchFamily="18" charset="0"/>
                                      <a:cs typeface="Times New Roman"/>
                                    </a:rPr>
                                    <m:t>𝑥</m:t>
                                  </m:r>
                                </m:e>
                                <m:sub>
                                  <m:r>
                                    <a:rPr lang="en-US" i="1" spc="-10">
                                      <a:latin typeface="Cambria Math" panose="02040503050406030204" pitchFamily="18" charset="0"/>
                                      <a:cs typeface="Times New Roman"/>
                                    </a:rPr>
                                    <m:t>𝑖</m:t>
                                  </m:r>
                                </m:sub>
                              </m:sSub>
                            </m:e>
                          </m:d>
                          <m:r>
                            <a:rPr lang="en-US" i="1" spc="-10">
                              <a:latin typeface="Cambria Math" panose="02040503050406030204" pitchFamily="18" charset="0"/>
                              <a:cs typeface="Times New Roman"/>
                            </a:rPr>
                            <m:t>−</m:t>
                          </m:r>
                          <m:r>
                            <a:rPr lang="en-US" i="1" spc="-10">
                              <a:latin typeface="Cambria Math" panose="02040503050406030204" pitchFamily="18" charset="0"/>
                              <a:cs typeface="Times New Roman"/>
                            </a:rPr>
                            <m:t>𝐹</m:t>
                          </m:r>
                          <m:r>
                            <a:rPr lang="en-US" i="1" spc="-10">
                              <a:latin typeface="Cambria Math" panose="02040503050406030204" pitchFamily="18" charset="0"/>
                              <a:cs typeface="Times New Roman"/>
                            </a:rPr>
                            <m:t>(</m:t>
                          </m:r>
                          <m:sSub>
                            <m:sSubPr>
                              <m:ctrlPr>
                                <a:rPr lang="en-US" i="1" spc="-10">
                                  <a:latin typeface="Cambria Math" panose="02040503050406030204" pitchFamily="18" charset="0"/>
                                  <a:cs typeface="Times New Roman"/>
                                </a:rPr>
                              </m:ctrlPr>
                            </m:sSubPr>
                            <m:e>
                              <m:r>
                                <a:rPr lang="en-US" i="1" spc="-10">
                                  <a:latin typeface="Cambria Math" panose="02040503050406030204" pitchFamily="18" charset="0"/>
                                  <a:cs typeface="Times New Roman"/>
                                </a:rPr>
                                <m:t>𝑥</m:t>
                              </m:r>
                            </m:e>
                            <m:sub>
                              <m:r>
                                <a:rPr lang="en-US" i="1" spc="-10">
                                  <a:latin typeface="Cambria Math" panose="02040503050406030204" pitchFamily="18" charset="0"/>
                                  <a:cs typeface="Times New Roman"/>
                                </a:rPr>
                                <m:t>𝑖</m:t>
                              </m:r>
                              <m:r>
                                <a:rPr lang="en-US" i="1" spc="-10">
                                  <a:latin typeface="Cambria Math" panose="02040503050406030204" pitchFamily="18" charset="0"/>
                                  <a:cs typeface="Times New Roman"/>
                                </a:rPr>
                                <m:t>−1)</m:t>
                              </m:r>
                            </m:sub>
                          </m:sSub>
                        </m:e>
                      </m:nary>
                      <m:r>
                        <a:rPr lang="en-US" i="1" spc="-10">
                          <a:latin typeface="Cambria Math" panose="02040503050406030204" pitchFamily="18" charset="0"/>
                          <a:cs typeface="Times New Roman"/>
                        </a:rPr>
                        <m:t>)</m:t>
                      </m:r>
                    </m:oMath>
                  </m:oMathPara>
                </a14:m>
                <a:endParaRPr lang="en-US" dirty="0">
                  <a:solidFill>
                    <a:schemeClr val="tx1"/>
                  </a:solidFill>
                </a:endParaRPr>
              </a:p>
              <a:p>
                <a:pPr marL="0" indent="0">
                  <a:lnSpc>
                    <a:spcPct val="100000"/>
                  </a:lnSpc>
                  <a:spcBef>
                    <a:spcPts val="750"/>
                  </a:spcBef>
                  <a:buNone/>
                </a:pPr>
                <a:r>
                  <a:rPr lang="en-US" spc="-15" dirty="0">
                    <a:solidFill>
                      <a:schemeClr val="tx1"/>
                    </a:solidFill>
                  </a:rPr>
                  <a:t>O</a:t>
                </a:r>
                <a:r>
                  <a:rPr lang="en-US" spc="-5" dirty="0">
                    <a:solidFill>
                      <a:schemeClr val="tx1"/>
                    </a:solidFill>
                  </a:rPr>
                  <a:t>n</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r</a:t>
                </a:r>
                <a:r>
                  <a:rPr lang="en-US" spc="-10" dirty="0">
                    <a:solidFill>
                      <a:schemeClr val="tx1"/>
                    </a:solidFill>
                  </a:rPr>
                  <a:t>ight-han</a:t>
                </a:r>
                <a:r>
                  <a:rPr lang="en-US" spc="-5" dirty="0">
                    <a:solidFill>
                      <a:schemeClr val="tx1"/>
                    </a:solidFill>
                  </a:rPr>
                  <a:t>d</a:t>
                </a:r>
                <a:r>
                  <a:rPr lang="en-US" dirty="0">
                    <a:solidFill>
                      <a:schemeClr val="tx1"/>
                    </a:solidFill>
                  </a:rPr>
                  <a:t> </a:t>
                </a:r>
                <a:r>
                  <a:rPr lang="en-US" spc="-10" dirty="0">
                    <a:solidFill>
                      <a:schemeClr val="tx1"/>
                    </a:solidFill>
                  </a:rPr>
                  <a:t>side</a:t>
                </a:r>
                <a:r>
                  <a:rPr lang="en-US" spc="-5" dirty="0">
                    <a:solidFill>
                      <a:schemeClr val="tx1"/>
                    </a:solidFill>
                  </a:rPr>
                  <a:t>,</a:t>
                </a:r>
                <a:r>
                  <a:rPr lang="en-US" dirty="0">
                    <a:solidFill>
                      <a:schemeClr val="tx1"/>
                    </a:solidFill>
                  </a:rPr>
                  <a:t> </a:t>
                </a:r>
                <a:r>
                  <a:rPr lang="en-US" spc="-120" dirty="0">
                    <a:solidFill>
                      <a:schemeClr val="tx1"/>
                    </a:solidFill>
                  </a:rPr>
                  <a:t>−</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1</a:t>
                </a:r>
                <a:r>
                  <a:rPr lang="en-US" spc="-5" dirty="0">
                    <a:solidFill>
                      <a:schemeClr val="tx1"/>
                    </a:solidFill>
                  </a:rPr>
                  <a:t>)</a:t>
                </a:r>
                <a:r>
                  <a:rPr lang="en-US"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10" dirty="0">
                    <a:solidFill>
                      <a:schemeClr val="tx1"/>
                    </a:solidFill>
                  </a:rPr>
                  <a:t>cancele</a:t>
                </a:r>
                <a:r>
                  <a:rPr lang="en-US" spc="-5" dirty="0">
                    <a:solidFill>
                      <a:schemeClr val="tx1"/>
                    </a:solidFill>
                  </a:rPr>
                  <a:t>d</a:t>
                </a:r>
                <a:r>
                  <a:rPr lang="en-US" dirty="0">
                    <a:solidFill>
                      <a:schemeClr val="tx1"/>
                    </a:solidFill>
                  </a:rPr>
                  <a:t> </a:t>
                </a:r>
                <a:endParaRPr lang="en-US" spc="-25" dirty="0">
                  <a:solidFill>
                    <a:schemeClr val="tx1"/>
                  </a:solidFill>
                </a:endParaRPr>
              </a:p>
              <a:p>
                <a:pPr marL="0" indent="0">
                  <a:lnSpc>
                    <a:spcPct val="100000"/>
                  </a:lnSpc>
                  <a:spcBef>
                    <a:spcPts val="750"/>
                  </a:spcBef>
                  <a:buNone/>
                </a:pPr>
                <a:r>
                  <a:rPr lang="en-US" spc="-10" dirty="0">
                    <a:solidFill>
                      <a:schemeClr val="tx1"/>
                    </a:solidFill>
                  </a:rPr>
                  <a:t>b</a:t>
                </a:r>
                <a:r>
                  <a:rPr lang="en-US" spc="-5" dirty="0">
                    <a:solidFill>
                      <a:schemeClr val="tx1"/>
                    </a:solidFill>
                  </a:rPr>
                  <a:t>y</a:t>
                </a:r>
                <a:r>
                  <a:rPr lang="en-US"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1</a:t>
                </a:r>
                <a:r>
                  <a:rPr lang="en-US" spc="-5" dirty="0">
                    <a:solidFill>
                      <a:schemeClr val="tx1"/>
                    </a:solidFill>
                  </a:rPr>
                  <a:t>)</a:t>
                </a:r>
                <a:r>
                  <a:rPr lang="en-US" dirty="0">
                    <a:solidFill>
                      <a:schemeClr val="tx1"/>
                    </a:solidFill>
                  </a:rPr>
                  <a:t> </a:t>
                </a:r>
                <a:r>
                  <a:rPr lang="en-US" spc="-5" dirty="0">
                    <a:solidFill>
                      <a:schemeClr val="tx1"/>
                    </a:solidFill>
                  </a:rPr>
                  <a:t>in</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second</a:t>
                </a:r>
                <a:r>
                  <a:rPr lang="en-US" dirty="0">
                    <a:solidFill>
                      <a:schemeClr val="tx1"/>
                    </a:solidFill>
                  </a:rPr>
                  <a:t> </a:t>
                </a:r>
                <a:r>
                  <a:rPr lang="en-US" spc="-5" dirty="0">
                    <a:solidFill>
                      <a:schemeClr val="tx1"/>
                    </a:solidFill>
                  </a:rPr>
                  <a:t>term, </a:t>
                </a:r>
                <a:r>
                  <a:rPr lang="en-US" spc="-120" dirty="0">
                    <a:solidFill>
                      <a:schemeClr val="tx1"/>
                    </a:solidFill>
                  </a:rPr>
                  <a:t>−</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2</a:t>
                </a:r>
                <a:r>
                  <a:rPr lang="en-US" spc="-5" dirty="0">
                    <a:solidFill>
                      <a:schemeClr val="tx1"/>
                    </a:solidFill>
                  </a:rPr>
                  <a:t>)</a:t>
                </a:r>
                <a:r>
                  <a:rPr lang="en-US" spc="-10" dirty="0">
                    <a:solidFill>
                      <a:schemeClr val="tx1"/>
                    </a:solidFill>
                  </a:rPr>
                  <a:t> i</a:t>
                </a:r>
                <a:r>
                  <a:rPr lang="en-US" spc="-5" dirty="0">
                    <a:solidFill>
                      <a:schemeClr val="tx1"/>
                    </a:solidFill>
                  </a:rPr>
                  <a:t>s</a:t>
                </a:r>
                <a:r>
                  <a:rPr lang="en-US" spc="-10" dirty="0">
                    <a:solidFill>
                      <a:schemeClr val="tx1"/>
                    </a:solidFill>
                  </a:rPr>
                  <a:t> </a:t>
                </a:r>
              </a:p>
              <a:p>
                <a:pPr marL="0" indent="0">
                  <a:lnSpc>
                    <a:spcPct val="100000"/>
                  </a:lnSpc>
                  <a:spcBef>
                    <a:spcPts val="750"/>
                  </a:spcBef>
                  <a:buNone/>
                </a:pPr>
                <a:r>
                  <a:rPr lang="en-US" spc="-10" dirty="0">
                    <a:solidFill>
                      <a:schemeClr val="tx1"/>
                    </a:solidFill>
                  </a:rPr>
                  <a:t>cancele</a:t>
                </a:r>
                <a:r>
                  <a:rPr lang="en-US" spc="-5" dirty="0">
                    <a:solidFill>
                      <a:schemeClr val="tx1"/>
                    </a:solidFill>
                  </a:rPr>
                  <a:t>d </a:t>
                </a:r>
                <a:r>
                  <a:rPr lang="en-US" spc="-10" dirty="0">
                    <a:solidFill>
                      <a:schemeClr val="tx1"/>
                    </a:solidFill>
                  </a:rPr>
                  <a:t>b</a:t>
                </a:r>
                <a:r>
                  <a:rPr lang="en-US" spc="-5" dirty="0">
                    <a:solidFill>
                      <a:schemeClr val="tx1"/>
                    </a:solidFill>
                  </a:rPr>
                  <a:t>y</a:t>
                </a:r>
                <a:r>
                  <a:rPr lang="en-US" spc="60"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70" dirty="0" err="1">
                    <a:solidFill>
                      <a:schemeClr val="tx1"/>
                    </a:solidFill>
                  </a:rPr>
                  <a:t>x</a:t>
                </a:r>
                <a:r>
                  <a:rPr lang="en-US" i="1" baseline="-25000" dirty="0" err="1">
                    <a:solidFill>
                      <a:schemeClr val="tx1"/>
                    </a:solidFill>
                  </a:rPr>
                  <a:t>N</a:t>
                </a:r>
                <a:r>
                  <a:rPr lang="en-US" i="1" spc="-150" baseline="-25000" dirty="0">
                    <a:solidFill>
                      <a:schemeClr val="tx1"/>
                    </a:solidFill>
                  </a:rPr>
                  <a:t> </a:t>
                </a:r>
                <a:r>
                  <a:rPr lang="en-US" spc="-209" baseline="-25000" dirty="0">
                    <a:solidFill>
                      <a:schemeClr val="tx1"/>
                    </a:solidFill>
                  </a:rPr>
                  <a:t>−</a:t>
                </a:r>
                <a:r>
                  <a:rPr lang="en-US" spc="67" baseline="-25000" dirty="0">
                    <a:solidFill>
                      <a:schemeClr val="tx1"/>
                    </a:solidFill>
                  </a:rPr>
                  <a:t>2</a:t>
                </a:r>
                <a:r>
                  <a:rPr lang="en-US" spc="-5" dirty="0">
                    <a:solidFill>
                      <a:schemeClr val="tx1"/>
                    </a:solidFill>
                  </a:rPr>
                  <a:t>)</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the</a:t>
                </a:r>
                <a:r>
                  <a:rPr lang="en-US" spc="-10" dirty="0">
                    <a:solidFill>
                      <a:schemeClr val="tx1"/>
                    </a:solidFill>
                  </a:rPr>
                  <a:t> </a:t>
                </a:r>
                <a:r>
                  <a:rPr lang="en-US" spc="-5" dirty="0">
                    <a:solidFill>
                      <a:schemeClr val="tx1"/>
                    </a:solidFill>
                  </a:rPr>
                  <a:t>third</a:t>
                </a:r>
                <a:r>
                  <a:rPr lang="en-US" spc="-10" dirty="0">
                    <a:solidFill>
                      <a:schemeClr val="tx1"/>
                    </a:solidFill>
                  </a:rPr>
                  <a:t> </a:t>
                </a:r>
                <a:r>
                  <a:rPr lang="en-US" spc="-5" dirty="0">
                    <a:solidFill>
                      <a:schemeClr val="tx1"/>
                    </a:solidFill>
                  </a:rPr>
                  <a:t>term,</a:t>
                </a:r>
                <a:r>
                  <a:rPr lang="en-US" spc="-10" dirty="0">
                    <a:solidFill>
                      <a:schemeClr val="tx1"/>
                    </a:solidFill>
                  </a:rPr>
                  <a:t> </a:t>
                </a:r>
                <a:r>
                  <a:rPr lang="en-US" spc="-5" dirty="0">
                    <a:solidFill>
                      <a:schemeClr val="tx1"/>
                    </a:solidFill>
                  </a:rPr>
                  <a:t>and</a:t>
                </a:r>
                <a:r>
                  <a:rPr lang="en-US" spc="-10" dirty="0">
                    <a:solidFill>
                      <a:schemeClr val="tx1"/>
                    </a:solidFill>
                  </a:rPr>
                  <a:t> </a:t>
                </a:r>
                <a:r>
                  <a:rPr lang="en-US" spc="-5" dirty="0">
                    <a:solidFill>
                      <a:schemeClr val="tx1"/>
                    </a:solidFill>
                  </a:rPr>
                  <a:t>so</a:t>
                </a:r>
                <a:r>
                  <a:rPr lang="en-US" spc="-10" dirty="0">
                    <a:solidFill>
                      <a:schemeClr val="tx1"/>
                    </a:solidFill>
                  </a:rPr>
                  <a:t> </a:t>
                </a:r>
                <a:r>
                  <a:rPr lang="en-US" spc="-5" dirty="0">
                    <a:solidFill>
                      <a:schemeClr val="tx1"/>
                    </a:solidFill>
                  </a:rPr>
                  <a:t>on</a:t>
                </a:r>
                <a:r>
                  <a:rPr lang="en-US" spc="-10" dirty="0">
                    <a:solidFill>
                      <a:schemeClr val="tx1"/>
                    </a:solidFill>
                  </a:rPr>
                  <a:t> </a:t>
                </a:r>
              </a:p>
              <a:p>
                <a:pPr marL="0" indent="0">
                  <a:lnSpc>
                    <a:spcPct val="100000"/>
                  </a:lnSpc>
                  <a:spcBef>
                    <a:spcPts val="750"/>
                  </a:spcBef>
                  <a:buNone/>
                </a:pPr>
                <a:r>
                  <a:rPr lang="en-US" spc="-5" dirty="0">
                    <a:solidFill>
                      <a:schemeClr val="tx1"/>
                    </a:solidFill>
                  </a:rPr>
                  <a:t>(Figure</a:t>
                </a:r>
                <a:r>
                  <a:rPr lang="en-US" spc="-10" dirty="0">
                    <a:solidFill>
                      <a:schemeClr val="tx1"/>
                    </a:solidFill>
                  </a:rPr>
                  <a:t> 1).</a:t>
                </a: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1119" b="-2371"/>
                </a:stretch>
              </a:blipFill>
            </p:spPr>
            <p:txBody>
              <a:bodyPr/>
              <a:lstStyle/>
              <a:p>
                <a:r>
                  <a:rPr lang="en-US">
                    <a:noFill/>
                  </a:rPr>
                  <a:t> </a:t>
                </a:r>
              </a:p>
            </p:txBody>
          </p:sp>
        </mc:Fallback>
      </mc:AlternateContent>
      <p:pic>
        <p:nvPicPr>
          <p:cNvPr id="4" name="Picture 3" descr="A graph of y equals capital F of x in quadrant 1 shows function value differences that add up capital F of b minus capital F of b. &#10;The x axis is labeled with a equals x subscript 0, x subscript 1, x subscript 2, x subscript 3, and b equals x subscript 4. The y axis is labeled with capital F of a, capital F of x subscript 1, capital F of x subscript 2, capital F of x subscript 3, and capital F of b. The curve has positive slope and is concave up until (x subscript 2, capital F of x subscript 2), then it is concave down. Lines go to each of the points on the graph and between the points, the vertical distances are labeled, from bottom to top, with capital F of x subscript 1 minus capital F of a, capital F of x subscript 2 minus capital F of x subscript 1, capital F of x subscript 3 minus capital F of x subscript 2, and capital F of b minus capital F of x subscript 3. Next to this list is capital F of b minus capital F of a.">
            <a:extLst>
              <a:ext uri="{FF2B5EF4-FFF2-40B4-BE49-F238E27FC236}">
                <a16:creationId xmlns:a16="http://schemas.microsoft.com/office/drawing/2014/main" id="{5FD16388-54BD-46AE-B78B-B8A90B7FF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3488" y="3970116"/>
            <a:ext cx="5673777" cy="1772051"/>
          </a:xfrm>
          <a:prstGeom prst="rect">
            <a:avLst/>
          </a:prstGeom>
        </p:spPr>
      </p:pic>
    </p:spTree>
    <p:extLst>
      <p:ext uri="{BB962C8B-B14F-4D97-AF65-F5344CB8AC3E}">
        <p14:creationId xmlns:p14="http://schemas.microsoft.com/office/powerpoint/2010/main" val="2363837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(4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i="1" spc="-10" dirty="0">
                    <a:latin typeface="Times New Roman"/>
                    <a:cs typeface="Times New Roman"/>
                  </a:rPr>
                  <a:t>Ste</a:t>
                </a:r>
                <a:r>
                  <a:rPr lang="en-US" b="1" i="1" spc="-5" dirty="0">
                    <a:latin typeface="Times New Roman"/>
                    <a:cs typeface="Times New Roman"/>
                  </a:rPr>
                  <a:t>p </a:t>
                </a:r>
                <a:r>
                  <a:rPr lang="en-US" b="1" i="1" spc="-10" dirty="0">
                    <a:latin typeface="Times New Roman"/>
                    <a:cs typeface="Times New Roman"/>
                  </a:rPr>
                  <a:t>2</a:t>
                </a:r>
                <a:r>
                  <a:rPr lang="en-US" b="1" i="1" spc="-5" dirty="0">
                    <a:latin typeface="Times New Roman"/>
                    <a:cs typeface="Times New Roman"/>
                  </a:rPr>
                  <a:t>.</a:t>
                </a:r>
                <a:r>
                  <a:rPr lang="en-US" b="1" i="1" dirty="0">
                    <a:latin typeface="Times New Roman"/>
                    <a:cs typeface="Times New Roman"/>
                  </a:rPr>
                  <a:t> </a:t>
                </a:r>
                <a:r>
                  <a:rPr lang="en-US" b="1" spc="-10" dirty="0">
                    <a:latin typeface="Times New Roman"/>
                    <a:cs typeface="Times New Roman"/>
                  </a:rPr>
                  <a:t>Interpre</a:t>
                </a:r>
                <a:r>
                  <a:rPr lang="en-US" b="1" spc="-5" dirty="0">
                    <a:latin typeface="Times New Roman"/>
                    <a:cs typeface="Times New Roman"/>
                  </a:rPr>
                  <a:t>t</a:t>
                </a:r>
                <a:r>
                  <a:rPr lang="en-US" b="1" dirty="0">
                    <a:latin typeface="Times New Roman"/>
                    <a:cs typeface="Times New Roman"/>
                  </a:rPr>
                  <a:t> </a:t>
                </a:r>
                <a:r>
                  <a:rPr lang="en-US" b="1" spc="-15" dirty="0">
                    <a:latin typeface="Times New Roman"/>
                    <a:cs typeface="Times New Roman"/>
                  </a:rPr>
                  <a:t>Eq</a:t>
                </a:r>
                <a:r>
                  <a:rPr lang="en-US" b="1" spc="-5" dirty="0">
                    <a:latin typeface="Times New Roman"/>
                    <a:cs typeface="Times New Roman"/>
                  </a:rPr>
                  <a:t>. (</a:t>
                </a:r>
                <a:r>
                  <a:rPr lang="en-US" b="1" spc="-10" dirty="0">
                    <a:latin typeface="Times New Roman"/>
                    <a:cs typeface="Times New Roman"/>
                  </a:rPr>
                  <a:t>2</a:t>
                </a:r>
                <a:r>
                  <a:rPr lang="en-US" b="1" spc="-5" dirty="0">
                    <a:latin typeface="Times New Roman"/>
                    <a:cs typeface="Times New Roman"/>
                  </a:rPr>
                  <a:t>) </a:t>
                </a:r>
                <a:r>
                  <a:rPr lang="en-US" b="1" spc="-10" dirty="0">
                    <a:latin typeface="Times New Roman"/>
                    <a:cs typeface="Times New Roman"/>
                  </a:rPr>
                  <a:t>a</a:t>
                </a:r>
                <a:r>
                  <a:rPr lang="en-US" b="1" spc="-5" dirty="0">
                    <a:latin typeface="Times New Roman"/>
                    <a:cs typeface="Times New Roman"/>
                  </a:rPr>
                  <a:t>s a </a:t>
                </a:r>
                <a:r>
                  <a:rPr lang="en-US" b="1" spc="-15" dirty="0">
                    <a:latin typeface="Times New Roman"/>
                    <a:cs typeface="Times New Roman"/>
                  </a:rPr>
                  <a:t>Rieman</a:t>
                </a:r>
                <a:r>
                  <a:rPr lang="en-US" b="1" spc="-10" dirty="0">
                    <a:latin typeface="Times New Roman"/>
                    <a:cs typeface="Times New Roman"/>
                  </a:rPr>
                  <a:t>n</a:t>
                </a:r>
                <a:r>
                  <a:rPr lang="en-US" b="1" dirty="0">
                    <a:latin typeface="Times New Roman"/>
                    <a:cs typeface="Times New Roman"/>
                  </a:rPr>
                  <a:t> </a:t>
                </a:r>
                <a:r>
                  <a:rPr lang="en-US" b="1" spc="-10" dirty="0">
                    <a:latin typeface="Times New Roman"/>
                    <a:cs typeface="Times New Roman"/>
                  </a:rPr>
                  <a:t>sum.</a:t>
                </a:r>
                <a:endParaRPr lang="en-US" dirty="0">
                  <a:latin typeface="Times New Roman"/>
                  <a:cs typeface="Times New Roman"/>
                </a:endParaRPr>
              </a:p>
              <a:p>
                <a:pPr marL="0" indent="0">
                  <a:lnSpc>
                    <a:spcPct val="100000"/>
                  </a:lnSpc>
                  <a:buNone/>
                </a:pPr>
                <a:r>
                  <a:rPr lang="en-US" spc="-15"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Mea</a:t>
                </a:r>
                <a:r>
                  <a:rPr lang="en-US" spc="-5" dirty="0">
                    <a:latin typeface="Times New Roman"/>
                    <a:cs typeface="Times New Roman"/>
                  </a:rPr>
                  <a:t>n </a:t>
                </a:r>
                <a:r>
                  <a:rPr lang="en-US" spc="-10" dirty="0">
                    <a:latin typeface="Times New Roman"/>
                    <a:cs typeface="Times New Roman"/>
                  </a:rPr>
                  <a:t>Valu</a:t>
                </a:r>
                <a:r>
                  <a:rPr lang="en-US" spc="-5" dirty="0">
                    <a:latin typeface="Times New Roman"/>
                    <a:cs typeface="Times New Roman"/>
                  </a:rPr>
                  <a:t>e </a:t>
                </a:r>
                <a:r>
                  <a:rPr lang="en-US" spc="-10" dirty="0">
                    <a:latin typeface="Times New Roman"/>
                    <a:cs typeface="Times New Roman"/>
                  </a:rPr>
                  <a:t>Theorem</a:t>
                </a:r>
                <a:r>
                  <a:rPr lang="en-US" dirty="0">
                    <a:latin typeface="Times New Roman"/>
                    <a:cs typeface="Times New Roman"/>
                  </a:rPr>
                  <a:t> </a:t>
                </a:r>
                <a:r>
                  <a:rPr lang="en-US" spc="-10" dirty="0">
                    <a:latin typeface="Times New Roman"/>
                    <a:cs typeface="Times New Roman"/>
                  </a:rPr>
                  <a:t>tell</a:t>
                </a:r>
                <a:r>
                  <a:rPr lang="en-US" spc="-5" dirty="0">
                    <a:latin typeface="Times New Roman"/>
                    <a:cs typeface="Times New Roman"/>
                  </a:rPr>
                  <a:t>s </a:t>
                </a:r>
                <a:r>
                  <a:rPr lang="en-US" spc="-10" dirty="0">
                    <a:latin typeface="Times New Roman"/>
                    <a:cs typeface="Times New Roman"/>
                  </a:rPr>
                  <a:t>u</a:t>
                </a:r>
                <a:r>
                  <a:rPr lang="en-US" spc="-5" dirty="0">
                    <a:latin typeface="Times New Roman"/>
                    <a:cs typeface="Times New Roman"/>
                  </a:rPr>
                  <a:t>s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ther</a:t>
                </a:r>
                <a:r>
                  <a:rPr lang="en-US" spc="-5" dirty="0">
                    <a:latin typeface="Times New Roman"/>
                    <a:cs typeface="Times New Roman"/>
                  </a:rPr>
                  <a:t>e is a </a:t>
                </a:r>
                <a:r>
                  <a:rPr lang="en-US" spc="-10" dirty="0">
                    <a:latin typeface="Times New Roman"/>
                    <a:cs typeface="Times New Roman"/>
                  </a:rPr>
                  <a:t>poin</a:t>
                </a:r>
                <a:r>
                  <a:rPr lang="en-US" spc="-5" dirty="0">
                    <a:latin typeface="Times New Roman"/>
                    <a:cs typeface="Times New Roman"/>
                  </a:rPr>
                  <a:t>t</a:t>
                </a:r>
                <a:r>
                  <a:rPr lang="en-US" dirty="0">
                    <a:latin typeface="Times New Roman"/>
                    <a:cs typeface="Times New Roman"/>
                  </a:rPr>
                  <a:t> </a:t>
                </a:r>
                <a:r>
                  <a:rPr lang="en-US" i="1" spc="5" dirty="0">
                    <a:latin typeface="Times New Roman"/>
                    <a:cs typeface="Times New Roman"/>
                  </a:rPr>
                  <a:t>c</a:t>
                </a:r>
                <a:r>
                  <a:rPr lang="en-US" spc="-307" baseline="25925" dirty="0">
                    <a:latin typeface="Lucida Sans Unicode"/>
                    <a:cs typeface="Lucida Sans Unicode"/>
                  </a:rPr>
                  <a:t>∗</a:t>
                </a:r>
                <a:r>
                  <a:rPr lang="en-US" spc="89" baseline="25925" dirty="0">
                    <a:latin typeface="Lucida Sans Unicode"/>
                    <a:cs typeface="Lucida Sans Unicode"/>
                  </a:rPr>
                  <a:t> </a:t>
                </a:r>
                <a:r>
                  <a:rPr lang="en-US" spc="-5" dirty="0">
                    <a:latin typeface="Times New Roman"/>
                    <a:cs typeface="Times New Roman"/>
                  </a:rPr>
                  <a:t>in </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i="1" spc="-172" baseline="-25000" dirty="0">
                    <a:latin typeface="Times New Roman"/>
                    <a:cs typeface="Times New Roman"/>
                  </a:rPr>
                  <a:t> </a:t>
                </a:r>
                <a:r>
                  <a:rPr lang="en-US" spc="-209" baseline="-25000" dirty="0">
                    <a:latin typeface="Lucida Sans Unicode"/>
                    <a:cs typeface="Lucida Sans Unicode"/>
                  </a:rPr>
                  <a:t>−</a:t>
                </a:r>
                <a:r>
                  <a:rPr lang="en-US" spc="75" baseline="-25000" dirty="0">
                    <a:latin typeface="Times New Roman"/>
                    <a:cs typeface="Times New Roman"/>
                  </a:rPr>
                  <a:t>1</a:t>
                </a:r>
                <a:r>
                  <a:rPr lang="en-US" spc="-5" dirty="0">
                    <a:latin typeface="Times New Roman"/>
                    <a:cs typeface="Times New Roman"/>
                  </a:rPr>
                  <a:t>,</a:t>
                </a:r>
                <a:r>
                  <a:rPr lang="en-US" spc="-60" dirty="0">
                    <a:latin typeface="Times New Roman"/>
                    <a:cs typeface="Times New Roman"/>
                  </a:rPr>
                  <a:t> </a:t>
                </a:r>
                <a:r>
                  <a:rPr lang="en-US" i="1" spc="10" dirty="0">
                    <a:latin typeface="Times New Roman"/>
                    <a:cs typeface="Times New Roman"/>
                  </a:rPr>
                  <a:t>x</a:t>
                </a:r>
                <a:r>
                  <a:rPr lang="en-US" i="1" baseline="-25000" dirty="0">
                    <a:latin typeface="Times New Roman"/>
                    <a:cs typeface="Times New Roman"/>
                  </a:rPr>
                  <a:t>i</a:t>
                </a:r>
                <a:r>
                  <a:rPr lang="en-US" i="1" spc="-97" baseline="-11111" dirty="0">
                    <a:latin typeface="Times New Roman"/>
                    <a:cs typeface="Times New Roman"/>
                  </a:rPr>
                  <a:t> </a:t>
                </a:r>
                <a:r>
                  <a:rPr lang="en-US" spc="-5"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 </a:t>
                </a:r>
                <a:r>
                  <a:rPr lang="en-US" spc="-10" dirty="0">
                    <a:latin typeface="Times New Roman"/>
                    <a:cs typeface="Times New Roman"/>
                  </a:rPr>
                  <a:t>that</a:t>
                </a:r>
                <a:endParaRPr lang="en-US" dirty="0">
                  <a:latin typeface="Times New Roman"/>
                  <a:cs typeface="Times New Roman"/>
                </a:endParaRPr>
              </a:p>
              <a:p>
                <a:pPr marL="36900" indent="0" algn="ctr">
                  <a:lnSpc>
                    <a:spcPct val="100000"/>
                  </a:lnSpc>
                  <a:buNone/>
                </a:pPr>
                <a:r>
                  <a:rPr lang="en-US" i="1" spc="-10" dirty="0">
                    <a:latin typeface="Times New Roman"/>
                    <a:cs typeface="Times New Roman"/>
                  </a:rPr>
                  <a:t>F</a:t>
                </a:r>
                <a:r>
                  <a:rPr lang="en-US" i="1" spc="-160" dirty="0">
                    <a:latin typeface="Times New Roman"/>
                    <a:cs typeface="Times New Roman"/>
                  </a:rPr>
                  <a:t> </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i="1" spc="-97" baseline="-11111" dirty="0">
                    <a:latin typeface="Times New Roman"/>
                    <a:cs typeface="Times New Roman"/>
                  </a:rPr>
                  <a:t> </a:t>
                </a:r>
                <a:r>
                  <a:rPr lang="en-US" spc="-5" dirty="0">
                    <a:latin typeface="Times New Roman"/>
                    <a:cs typeface="Times New Roman"/>
                  </a:rPr>
                  <a:t>)</a:t>
                </a:r>
                <a:r>
                  <a:rPr lang="en-US" spc="-30" dirty="0">
                    <a:latin typeface="Times New Roman"/>
                    <a:cs typeface="Times New Roman"/>
                  </a:rPr>
                  <a:t> </a:t>
                </a:r>
                <a:r>
                  <a:rPr lang="en-US" spc="-185" dirty="0">
                    <a:latin typeface="Lucida Sans Unicode"/>
                    <a:cs typeface="Lucida Sans Unicode"/>
                  </a:rPr>
                  <a:t>−</a:t>
                </a:r>
                <a:r>
                  <a:rPr lang="en-US" spc="-30" dirty="0">
                    <a:latin typeface="Lucida Sans Unicode"/>
                    <a:cs typeface="Lucida Sans Unicode"/>
                  </a:rPr>
                  <a:t> </a:t>
                </a:r>
                <a:r>
                  <a:rPr lang="en-US" i="1" spc="-10" dirty="0">
                    <a:latin typeface="Times New Roman"/>
                    <a:cs typeface="Times New Roman"/>
                  </a:rPr>
                  <a:t>F</a:t>
                </a:r>
                <a:r>
                  <a:rPr lang="en-US" i="1" spc="-160" dirty="0">
                    <a:latin typeface="Times New Roman"/>
                    <a:cs typeface="Times New Roman"/>
                  </a:rPr>
                  <a:t> </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i="1" spc="-172" baseline="-25000" dirty="0">
                    <a:latin typeface="Times New Roman"/>
                    <a:cs typeface="Times New Roman"/>
                  </a:rPr>
                  <a:t> </a:t>
                </a:r>
                <a:r>
                  <a:rPr lang="en-US" spc="-209" baseline="-25000" dirty="0">
                    <a:latin typeface="Lucida Sans Unicode"/>
                    <a:cs typeface="Lucida Sans Unicode"/>
                  </a:rPr>
                  <a:t>−</a:t>
                </a:r>
                <a:r>
                  <a:rPr lang="en-US" spc="67" baseline="-25000" dirty="0">
                    <a:latin typeface="Times New Roman"/>
                    <a:cs typeface="Times New Roman"/>
                  </a:rPr>
                  <a:t>1</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25" dirty="0">
                    <a:latin typeface="Lucida Sans Unicode"/>
                    <a:cs typeface="Lucida Sans Unicode"/>
                  </a:rPr>
                  <a:t> </a:t>
                </a:r>
                <a14:m>
                  <m:oMath xmlns:m="http://schemas.openxmlformats.org/officeDocument/2006/math">
                    <m:r>
                      <a:rPr lang="en-US" b="0" i="1" spc="-10" dirty="0" smtClean="0">
                        <a:latin typeface="Cambria Math" panose="02040503050406030204" pitchFamily="18" charset="0"/>
                        <a:cs typeface="Times New Roman"/>
                      </a:rPr>
                      <m:t>𝐹</m:t>
                    </m:r>
                    <m:r>
                      <a:rPr lang="en-US" b="0" i="1" spc="-10" dirty="0" smtClean="0">
                        <a:latin typeface="Cambria Math" panose="02040503050406030204" pitchFamily="18" charset="0"/>
                        <a:cs typeface="Times New Roman"/>
                      </a:rPr>
                      <m:t>′</m:t>
                    </m:r>
                  </m:oMath>
                </a14:m>
                <a:r>
                  <a:rPr lang="en-US" spc="-5" dirty="0">
                    <a:latin typeface="Times New Roman"/>
                    <a:cs typeface="Times New Roman"/>
                  </a:rPr>
                  <a:t>(</a:t>
                </a:r>
                <a14:m>
                  <m:oMath xmlns:m="http://schemas.openxmlformats.org/officeDocument/2006/math">
                    <m:sSubSup>
                      <m:sSubSupPr>
                        <m:ctrlPr>
                          <a:rPr lang="en-US" i="1" spc="-5" smtClean="0">
                            <a:latin typeface="Cambria Math" panose="02040503050406030204" pitchFamily="18" charset="0"/>
                            <a:cs typeface="Times New Roman"/>
                          </a:rPr>
                        </m:ctrlPr>
                      </m:sSubSupPr>
                      <m:e>
                        <m:r>
                          <a:rPr lang="en-US" b="0" i="1" spc="-5" smtClean="0">
                            <a:latin typeface="Cambria Math" panose="02040503050406030204" pitchFamily="18" charset="0"/>
                            <a:cs typeface="Times New Roman"/>
                          </a:rPr>
                          <m:t>𝑐</m:t>
                        </m:r>
                      </m:e>
                      <m:sub>
                        <m:r>
                          <a:rPr lang="en-US" b="0" i="1" spc="-5" smtClean="0">
                            <a:latin typeface="Cambria Math" panose="02040503050406030204" pitchFamily="18" charset="0"/>
                            <a:cs typeface="Times New Roman"/>
                          </a:rPr>
                          <m:t>𝑖</m:t>
                        </m:r>
                      </m:sub>
                      <m:sup>
                        <m:r>
                          <a:rPr lang="en-US" b="0" i="1" spc="-5" smtClean="0">
                            <a:latin typeface="Cambria Math" panose="02040503050406030204" pitchFamily="18" charset="0"/>
                            <a:cs typeface="Times New Roman"/>
                          </a:rPr>
                          <m:t>∗</m:t>
                        </m:r>
                      </m:sup>
                    </m:sSubSup>
                  </m:oMath>
                </a14:m>
                <a:r>
                  <a:rPr lang="en-US" spc="-5" dirty="0">
                    <a:latin typeface="Times New Roman"/>
                    <a:cs typeface="Times New Roman"/>
                  </a:rPr>
                  <a:t>)</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i="1" baseline="-11111" dirty="0">
                    <a:latin typeface="Times New Roman"/>
                    <a:cs typeface="Times New Roman"/>
                  </a:rPr>
                  <a:t> </a:t>
                </a:r>
                <a:r>
                  <a:rPr lang="en-US" spc="-185" dirty="0">
                    <a:latin typeface="Lucida Sans Unicode"/>
                    <a:cs typeface="Lucida Sans Unicode"/>
                  </a:rPr>
                  <a:t>−</a:t>
                </a:r>
                <a:r>
                  <a:rPr lang="en-US" spc="-70" dirty="0">
                    <a:latin typeface="Lucida Sans Unicode"/>
                    <a:cs typeface="Lucida Sans Unicode"/>
                  </a:rPr>
                  <a:t> </a:t>
                </a:r>
                <a:r>
                  <a:rPr lang="en-US" i="1" spc="10" dirty="0">
                    <a:latin typeface="Times New Roman"/>
                    <a:cs typeface="Times New Roman"/>
                  </a:rPr>
                  <a:t>x</a:t>
                </a:r>
                <a:r>
                  <a:rPr lang="en-US" i="1" baseline="-25000" dirty="0">
                    <a:latin typeface="Times New Roman"/>
                    <a:cs typeface="Times New Roman"/>
                  </a:rPr>
                  <a:t>i</a:t>
                </a:r>
                <a:r>
                  <a:rPr lang="en-US" i="1" spc="-172" baseline="-25000" dirty="0">
                    <a:latin typeface="Times New Roman"/>
                    <a:cs typeface="Times New Roman"/>
                  </a:rPr>
                  <a:t> </a:t>
                </a:r>
                <a:r>
                  <a:rPr lang="en-US" spc="-209" baseline="-25000" dirty="0">
                    <a:latin typeface="Lucida Sans Unicode"/>
                    <a:cs typeface="Lucida Sans Unicode"/>
                  </a:rPr>
                  <a:t>−</a:t>
                </a:r>
                <a:r>
                  <a:rPr lang="en-US" spc="75" baseline="-25000" dirty="0">
                    <a:latin typeface="Times New Roman"/>
                    <a:cs typeface="Times New Roman"/>
                  </a:rPr>
                  <a:t>1</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14:m>
                  <m:oMath xmlns:m="http://schemas.openxmlformats.org/officeDocument/2006/math">
                    <m:sSubSup>
                      <m:sSubSupPr>
                        <m:ctrlPr>
                          <a:rPr lang="en-US" i="1" spc="-5">
                            <a:latin typeface="Cambria Math" panose="02040503050406030204" pitchFamily="18" charset="0"/>
                            <a:cs typeface="Times New Roman"/>
                          </a:rPr>
                        </m:ctrlPr>
                      </m:sSubSupPr>
                      <m:e>
                        <m:r>
                          <a:rPr lang="en-US" i="1" spc="-5">
                            <a:latin typeface="Cambria Math" panose="02040503050406030204" pitchFamily="18" charset="0"/>
                            <a:cs typeface="Times New Roman"/>
                          </a:rPr>
                          <m:t>𝑐</m:t>
                        </m:r>
                      </m:e>
                      <m:sub>
                        <m:r>
                          <a:rPr lang="en-US" i="1" spc="-5">
                            <a:latin typeface="Cambria Math" panose="02040503050406030204" pitchFamily="18" charset="0"/>
                            <a:cs typeface="Times New Roman"/>
                          </a:rPr>
                          <m:t>𝑖</m:t>
                        </m:r>
                      </m:sub>
                      <m:sup>
                        <m:r>
                          <a:rPr lang="en-US" i="1" spc="-5">
                            <a:latin typeface="Cambria Math" panose="02040503050406030204" pitchFamily="18" charset="0"/>
                            <a:cs typeface="Times New Roman"/>
                          </a:rPr>
                          <m:t>∗</m:t>
                        </m:r>
                      </m:sup>
                    </m:sSubSup>
                  </m:oMath>
                </a14:m>
                <a:r>
                  <a:rPr lang="en-US" spc="-5" dirty="0">
                    <a:latin typeface="Times New Roman"/>
                    <a:cs typeface="Times New Roman"/>
                  </a:rPr>
                  <a:t>)</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i="1" baseline="-11111" dirty="0">
                    <a:latin typeface="Times New Roman"/>
                    <a:cs typeface="Times New Roman"/>
                  </a:rPr>
                  <a:t> </a:t>
                </a:r>
                <a:r>
                  <a:rPr lang="en-US" spc="-185" dirty="0">
                    <a:latin typeface="Lucida Sans Unicode"/>
                    <a:cs typeface="Lucida Sans Unicode"/>
                  </a:rPr>
                  <a:t>−</a:t>
                </a:r>
                <a:r>
                  <a:rPr lang="en-US" spc="-70" dirty="0">
                    <a:latin typeface="Lucida Sans Unicode"/>
                    <a:cs typeface="Lucida Sans Unicode"/>
                  </a:rPr>
                  <a:t> </a:t>
                </a:r>
                <a:r>
                  <a:rPr lang="en-US" i="1" spc="10" dirty="0">
                    <a:latin typeface="Times New Roman"/>
                    <a:cs typeface="Times New Roman"/>
                  </a:rPr>
                  <a:t>x</a:t>
                </a:r>
                <a:r>
                  <a:rPr lang="en-US" i="1" baseline="-25000" dirty="0">
                    <a:latin typeface="Times New Roman"/>
                    <a:cs typeface="Times New Roman"/>
                  </a:rPr>
                  <a:t>i</a:t>
                </a:r>
                <a:r>
                  <a:rPr lang="en-US" i="1" spc="-172" baseline="-25000" dirty="0">
                    <a:latin typeface="Times New Roman"/>
                    <a:cs typeface="Times New Roman"/>
                  </a:rPr>
                  <a:t> </a:t>
                </a:r>
                <a:r>
                  <a:rPr lang="en-US" spc="-209" baseline="-25000" dirty="0">
                    <a:latin typeface="Lucida Sans Unicode"/>
                    <a:cs typeface="Lucida Sans Unicode"/>
                  </a:rPr>
                  <a:t>−</a:t>
                </a:r>
                <a:r>
                  <a:rPr lang="en-US" spc="75" baseline="-25000" dirty="0">
                    <a:latin typeface="Times New Roman"/>
                    <a:cs typeface="Times New Roman"/>
                  </a:rPr>
                  <a:t>1</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14:m>
                  <m:oMath xmlns:m="http://schemas.openxmlformats.org/officeDocument/2006/math">
                    <m:sSubSup>
                      <m:sSubSupPr>
                        <m:ctrlPr>
                          <a:rPr lang="en-US" i="1" spc="-5">
                            <a:latin typeface="Cambria Math" panose="02040503050406030204" pitchFamily="18" charset="0"/>
                            <a:cs typeface="Times New Roman"/>
                          </a:rPr>
                        </m:ctrlPr>
                      </m:sSubSupPr>
                      <m:e>
                        <m:r>
                          <a:rPr lang="en-US" i="1" spc="-5">
                            <a:latin typeface="Cambria Math" panose="02040503050406030204" pitchFamily="18" charset="0"/>
                            <a:cs typeface="Times New Roman"/>
                          </a:rPr>
                          <m:t>𝑐</m:t>
                        </m:r>
                      </m:e>
                      <m:sub>
                        <m:r>
                          <a:rPr lang="en-US" i="1" spc="-5">
                            <a:latin typeface="Cambria Math" panose="02040503050406030204" pitchFamily="18" charset="0"/>
                            <a:cs typeface="Times New Roman"/>
                          </a:rPr>
                          <m:t>𝑖</m:t>
                        </m:r>
                      </m:sub>
                      <m:sup>
                        <m:r>
                          <a:rPr lang="en-US" i="1" spc="-5">
                            <a:latin typeface="Cambria Math" panose="02040503050406030204" pitchFamily="18" charset="0"/>
                            <a:cs typeface="Times New Roman"/>
                          </a:rPr>
                          <m:t>∗</m:t>
                        </m:r>
                      </m:sup>
                    </m:sSubSup>
                  </m:oMath>
                </a14:m>
                <a:r>
                  <a:rPr lang="en-US" spc="-5" dirty="0">
                    <a:latin typeface="Times New Roman"/>
                    <a:cs typeface="Times New Roman"/>
                  </a:rPr>
                  <a:t>)</a:t>
                </a:r>
                <a:r>
                  <a:rPr lang="en-US" spc="-85" dirty="0">
                    <a:latin typeface="Times New Roman"/>
                    <a:cs typeface="Times New Roman"/>
                  </a:rPr>
                  <a:t> </a:t>
                </a:r>
                <a:r>
                  <a:rPr lang="el-GR" spc="-35" dirty="0">
                    <a:latin typeface="Cambria Math" panose="02040503050406030204" pitchFamily="18" charset="0"/>
                    <a:ea typeface="Cambria Math" panose="02040503050406030204" pitchFamily="18" charset="0"/>
                    <a:cs typeface="Arial"/>
                  </a:rPr>
                  <a:t>∆</a:t>
                </a:r>
                <a:r>
                  <a:rPr lang="en-US" i="1" spc="10" dirty="0">
                    <a:latin typeface="Times New Roman"/>
                    <a:cs typeface="Times New Roman"/>
                  </a:rPr>
                  <a:t>x</a:t>
                </a:r>
                <a:r>
                  <a:rPr lang="en-US" i="1" spc="10" baseline="-25000" dirty="0">
                    <a:latin typeface="Times New Roman"/>
                    <a:cs typeface="Times New Roman"/>
                  </a:rPr>
                  <a:t>i </a:t>
                </a:r>
                <a:endParaRPr lang="en-US" i="1" spc="10" dirty="0">
                  <a:latin typeface="Times New Roman"/>
                  <a:cs typeface="Times New Roman"/>
                </a:endParaRPr>
              </a:p>
              <a:p>
                <a:pPr marL="36900" indent="0">
                  <a:lnSpc>
                    <a:spcPct val="100000"/>
                  </a:lnSpc>
                  <a:buNone/>
                </a:pPr>
                <a:r>
                  <a:rPr lang="en-US" spc="10" dirty="0">
                    <a:latin typeface="Times New Roman"/>
                    <a:cs typeface="Times New Roman"/>
                  </a:rPr>
                  <a:t>Therefore, </a:t>
                </a:r>
                <a14:m>
                  <m:oMath xmlns:m="http://schemas.openxmlformats.org/officeDocument/2006/math">
                    <m:r>
                      <a:rPr lang="en-US" b="0" i="1" spc="10" smtClean="0">
                        <a:latin typeface="Cambria Math" panose="02040503050406030204" pitchFamily="18" charset="0"/>
                        <a:cs typeface="Times New Roman"/>
                      </a:rPr>
                      <m:t>𝐹</m:t>
                    </m:r>
                    <m:d>
                      <m:dPr>
                        <m:ctrlPr>
                          <a:rPr lang="en-US" b="0" i="1" spc="10" smtClean="0">
                            <a:latin typeface="Cambria Math" panose="02040503050406030204" pitchFamily="18" charset="0"/>
                            <a:cs typeface="Times New Roman"/>
                          </a:rPr>
                        </m:ctrlPr>
                      </m:dPr>
                      <m:e>
                        <m:r>
                          <a:rPr lang="en-US" b="0" i="1" spc="10" smtClean="0">
                            <a:latin typeface="Cambria Math" panose="02040503050406030204" pitchFamily="18" charset="0"/>
                            <a:cs typeface="Times New Roman"/>
                          </a:rPr>
                          <m:t>𝑏</m:t>
                        </m:r>
                      </m:e>
                    </m:d>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𝐹</m:t>
                    </m:r>
                    <m:d>
                      <m:dPr>
                        <m:ctrlPr>
                          <a:rPr lang="en-US" b="0" i="1" spc="10" smtClean="0">
                            <a:latin typeface="Cambria Math" panose="02040503050406030204" pitchFamily="18" charset="0"/>
                            <a:cs typeface="Times New Roman"/>
                          </a:rPr>
                        </m:ctrlPr>
                      </m:dPr>
                      <m:e>
                        <m:r>
                          <a:rPr lang="en-US" b="0" i="1" spc="10" smtClean="0">
                            <a:latin typeface="Cambria Math" panose="02040503050406030204" pitchFamily="18" charset="0"/>
                            <a:cs typeface="Times New Roman"/>
                          </a:rPr>
                          <m:t>𝑎</m:t>
                        </m:r>
                      </m:e>
                    </m:d>
                    <m:r>
                      <a:rPr lang="en-US" b="0" i="1" spc="10" smtClean="0">
                        <a:latin typeface="Cambria Math" panose="02040503050406030204" pitchFamily="18" charset="0"/>
                        <a:cs typeface="Times New Roman"/>
                      </a:rPr>
                      <m:t>=</m:t>
                    </m:r>
                    <m:nary>
                      <m:naryPr>
                        <m:chr m:val="∑"/>
                        <m:ctrlPr>
                          <a:rPr lang="en-US" i="1" spc="-10">
                            <a:latin typeface="Cambria Math" panose="02040503050406030204" pitchFamily="18" charset="0"/>
                            <a:cs typeface="Times New Roman"/>
                          </a:rPr>
                        </m:ctrlPr>
                      </m:naryPr>
                      <m:sub>
                        <m:r>
                          <m:rPr>
                            <m:brk m:alnAt="23"/>
                          </m:rPr>
                          <a:rPr lang="en-US" i="1" spc="-10">
                            <a:latin typeface="Cambria Math" panose="02040503050406030204" pitchFamily="18" charset="0"/>
                            <a:cs typeface="Times New Roman"/>
                          </a:rPr>
                          <m:t>𝑖</m:t>
                        </m:r>
                        <m:r>
                          <a:rPr lang="en-US" i="1" spc="-10">
                            <a:latin typeface="Cambria Math" panose="02040503050406030204" pitchFamily="18" charset="0"/>
                            <a:cs typeface="Times New Roman"/>
                          </a:rPr>
                          <m:t>=1</m:t>
                        </m:r>
                      </m:sub>
                      <m:sup>
                        <m:r>
                          <a:rPr lang="en-US" i="1" spc="-10">
                            <a:latin typeface="Cambria Math" panose="02040503050406030204" pitchFamily="18" charset="0"/>
                            <a:cs typeface="Times New Roman"/>
                          </a:rPr>
                          <m:t>𝑁</m:t>
                        </m:r>
                      </m:sup>
                      <m:e>
                        <m:r>
                          <a:rPr lang="en-US" i="1" spc="-10">
                            <a:latin typeface="Cambria Math" panose="02040503050406030204" pitchFamily="18" charset="0"/>
                            <a:cs typeface="Times New Roman"/>
                          </a:rPr>
                          <m:t>𝐹</m:t>
                        </m:r>
                        <m:d>
                          <m:dPr>
                            <m:ctrlPr>
                              <a:rPr lang="en-US" i="1" spc="-10">
                                <a:latin typeface="Cambria Math" panose="02040503050406030204" pitchFamily="18" charset="0"/>
                                <a:cs typeface="Times New Roman"/>
                              </a:rPr>
                            </m:ctrlPr>
                          </m:dPr>
                          <m:e>
                            <m:sSub>
                              <m:sSubPr>
                                <m:ctrlPr>
                                  <a:rPr lang="en-US" i="1" spc="-10">
                                    <a:latin typeface="Cambria Math" panose="02040503050406030204" pitchFamily="18" charset="0"/>
                                    <a:cs typeface="Times New Roman"/>
                                  </a:rPr>
                                </m:ctrlPr>
                              </m:sSubPr>
                              <m:e>
                                <m:r>
                                  <a:rPr lang="en-US" i="1" spc="-10">
                                    <a:latin typeface="Cambria Math" panose="02040503050406030204" pitchFamily="18" charset="0"/>
                                    <a:cs typeface="Times New Roman"/>
                                  </a:rPr>
                                  <m:t>𝑥</m:t>
                                </m:r>
                              </m:e>
                              <m:sub>
                                <m:r>
                                  <a:rPr lang="en-US" i="1" spc="-10">
                                    <a:latin typeface="Cambria Math" panose="02040503050406030204" pitchFamily="18" charset="0"/>
                                    <a:cs typeface="Times New Roman"/>
                                  </a:rPr>
                                  <m:t>𝑖</m:t>
                                </m:r>
                              </m:sub>
                            </m:sSub>
                          </m:e>
                        </m:d>
                        <m:r>
                          <a:rPr lang="en-US" i="1" spc="-10">
                            <a:latin typeface="Cambria Math" panose="02040503050406030204" pitchFamily="18" charset="0"/>
                            <a:cs typeface="Times New Roman"/>
                          </a:rPr>
                          <m:t>−</m:t>
                        </m:r>
                        <m:r>
                          <a:rPr lang="en-US" i="1" spc="-10">
                            <a:latin typeface="Cambria Math" panose="02040503050406030204" pitchFamily="18" charset="0"/>
                            <a:cs typeface="Times New Roman"/>
                          </a:rPr>
                          <m:t>𝐹</m:t>
                        </m:r>
                        <m:r>
                          <a:rPr lang="en-US" i="1" spc="-10">
                            <a:latin typeface="Cambria Math" panose="02040503050406030204" pitchFamily="18" charset="0"/>
                            <a:cs typeface="Times New Roman"/>
                          </a:rPr>
                          <m:t>(</m:t>
                        </m:r>
                        <m:sSub>
                          <m:sSubPr>
                            <m:ctrlPr>
                              <a:rPr lang="en-US" i="1" spc="-10">
                                <a:latin typeface="Cambria Math" panose="02040503050406030204" pitchFamily="18" charset="0"/>
                                <a:cs typeface="Times New Roman"/>
                              </a:rPr>
                            </m:ctrlPr>
                          </m:sSubPr>
                          <m:e>
                            <m:r>
                              <a:rPr lang="en-US" i="1" spc="-10">
                                <a:latin typeface="Cambria Math" panose="02040503050406030204" pitchFamily="18" charset="0"/>
                                <a:cs typeface="Times New Roman"/>
                              </a:rPr>
                              <m:t>𝑥</m:t>
                            </m:r>
                          </m:e>
                          <m:sub>
                            <m:r>
                              <a:rPr lang="en-US" i="1" spc="-10">
                                <a:latin typeface="Cambria Math" panose="02040503050406030204" pitchFamily="18" charset="0"/>
                                <a:cs typeface="Times New Roman"/>
                              </a:rPr>
                              <m:t>𝑖</m:t>
                            </m:r>
                            <m:r>
                              <a:rPr lang="en-US" i="1" spc="-10">
                                <a:latin typeface="Cambria Math" panose="02040503050406030204" pitchFamily="18" charset="0"/>
                                <a:cs typeface="Times New Roman"/>
                              </a:rPr>
                              <m:t>−1</m:t>
                            </m:r>
                          </m:sub>
                        </m:sSub>
                      </m:e>
                    </m:nary>
                    <m:r>
                      <a:rPr lang="en-US" i="1" spc="-10">
                        <a:latin typeface="Cambria Math" panose="02040503050406030204" pitchFamily="18" charset="0"/>
                        <a:cs typeface="Times New Roman"/>
                      </a:rPr>
                      <m:t>)</m:t>
                    </m:r>
                    <m:r>
                      <a:rPr lang="en-US" b="0" i="1" spc="-10" smtClean="0">
                        <a:latin typeface="Cambria Math" panose="02040503050406030204" pitchFamily="18" charset="0"/>
                        <a:cs typeface="Times New Roman"/>
                      </a:rPr>
                      <m:t>=</m:t>
                    </m:r>
                    <m:nary>
                      <m:naryPr>
                        <m:chr m:val="∑"/>
                        <m:ctrlPr>
                          <a:rPr lang="en-US" b="0" i="1" spc="10" smtClean="0">
                            <a:latin typeface="Cambria Math" panose="02040503050406030204" pitchFamily="18" charset="0"/>
                            <a:cs typeface="Times New Roman"/>
                          </a:rPr>
                        </m:ctrlPr>
                      </m:naryPr>
                      <m:sub>
                        <m:r>
                          <m:rPr>
                            <m:brk m:alnAt="23"/>
                          </m:rPr>
                          <a:rPr lang="en-US" b="0" i="1" spc="10" smtClean="0">
                            <a:latin typeface="Cambria Math" panose="02040503050406030204" pitchFamily="18" charset="0"/>
                            <a:cs typeface="Times New Roman"/>
                          </a:rPr>
                          <m:t>𝑖</m:t>
                        </m:r>
                        <m:r>
                          <a:rPr lang="en-US" b="0" i="1" spc="10" smtClean="0">
                            <a:latin typeface="Cambria Math" panose="02040503050406030204" pitchFamily="18" charset="0"/>
                            <a:cs typeface="Times New Roman"/>
                          </a:rPr>
                          <m:t>=1</m:t>
                        </m:r>
                      </m:sub>
                      <m:sup>
                        <m:r>
                          <a:rPr lang="en-US" b="0" i="1" spc="10" smtClean="0">
                            <a:latin typeface="Cambria Math" panose="02040503050406030204" pitchFamily="18" charset="0"/>
                            <a:cs typeface="Times New Roman"/>
                          </a:rPr>
                          <m:t>𝑁</m:t>
                        </m:r>
                      </m:sup>
                      <m:e>
                        <m:r>
                          <a:rPr lang="en-US" b="0" i="1" spc="10" smtClean="0">
                            <a:latin typeface="Cambria Math" panose="02040503050406030204" pitchFamily="18" charset="0"/>
                            <a:cs typeface="Times New Roman"/>
                          </a:rPr>
                          <m:t>𝑓</m:t>
                        </m:r>
                        <m:r>
                          <a:rPr lang="en-US" b="0" i="1" spc="10" smtClean="0">
                            <a:latin typeface="Cambria Math" panose="02040503050406030204" pitchFamily="18" charset="0"/>
                            <a:cs typeface="Times New Roman"/>
                          </a:rPr>
                          <m:t>(</m:t>
                        </m:r>
                        <m:sSubSup>
                          <m:sSubSupPr>
                            <m:ctrlPr>
                              <a:rPr lang="en-US" b="0" i="1" spc="10" smtClean="0">
                                <a:latin typeface="Cambria Math" panose="02040503050406030204" pitchFamily="18" charset="0"/>
                                <a:cs typeface="Times New Roman"/>
                              </a:rPr>
                            </m:ctrlPr>
                          </m:sSubSupPr>
                          <m:e>
                            <m:r>
                              <a:rPr lang="en-US" b="0" i="1" spc="10" smtClean="0">
                                <a:latin typeface="Cambria Math" panose="02040503050406030204" pitchFamily="18" charset="0"/>
                                <a:cs typeface="Times New Roman"/>
                              </a:rPr>
                              <m:t>𝑐</m:t>
                            </m:r>
                          </m:e>
                          <m:sub>
                            <m:r>
                              <a:rPr lang="en-US" b="0" i="1" spc="10" smtClean="0">
                                <a:latin typeface="Cambria Math" panose="02040503050406030204" pitchFamily="18" charset="0"/>
                                <a:cs typeface="Times New Roman"/>
                              </a:rPr>
                              <m:t>𝑖</m:t>
                            </m:r>
                          </m:sub>
                          <m:sup>
                            <m:r>
                              <a:rPr lang="en-US" b="0" i="1" spc="10" smtClean="0">
                                <a:latin typeface="Cambria Math" panose="02040503050406030204" pitchFamily="18" charset="0"/>
                                <a:cs typeface="Times New Roman"/>
                              </a:rPr>
                              <m:t>∗</m:t>
                            </m:r>
                          </m:sup>
                        </m:sSubSup>
                        <m:r>
                          <a:rPr lang="en-US" b="0" i="1" spc="10" smtClean="0">
                            <a:latin typeface="Cambria Math" panose="02040503050406030204" pitchFamily="18" charset="0"/>
                            <a:cs typeface="Times New Roman"/>
                          </a:rPr>
                          <m:t>)</m:t>
                        </m:r>
                        <m:r>
                          <a:rPr lang="en-US" b="0" i="1" spc="10" smtClean="0">
                            <a:latin typeface="Cambria Math" panose="02040503050406030204" pitchFamily="18" charset="0"/>
                            <a:ea typeface="Cambria Math" panose="02040503050406030204" pitchFamily="18" charset="0"/>
                            <a:cs typeface="Times New Roman"/>
                          </a:rPr>
                          <m:t>∆</m:t>
                        </m:r>
                        <m:sSub>
                          <m:sSubPr>
                            <m:ctrlPr>
                              <a:rPr lang="en-US" b="0" i="1" spc="10" smtClean="0">
                                <a:latin typeface="Cambria Math" panose="02040503050406030204" pitchFamily="18" charset="0"/>
                                <a:ea typeface="Cambria Math" panose="02040503050406030204" pitchFamily="18" charset="0"/>
                                <a:cs typeface="Times New Roman"/>
                              </a:rPr>
                            </m:ctrlPr>
                          </m:sSubPr>
                          <m:e>
                            <m:r>
                              <a:rPr lang="en-US" b="0" i="1" spc="10" smtClean="0">
                                <a:latin typeface="Cambria Math" panose="02040503050406030204" pitchFamily="18" charset="0"/>
                                <a:ea typeface="Cambria Math" panose="02040503050406030204" pitchFamily="18" charset="0"/>
                                <a:cs typeface="Times New Roman"/>
                              </a:rPr>
                              <m:t>𝑥</m:t>
                            </m:r>
                          </m:e>
                          <m:sub>
                            <m:r>
                              <a:rPr lang="en-US" b="0" i="1" spc="10" smtClean="0">
                                <a:latin typeface="Cambria Math" panose="02040503050406030204" pitchFamily="18" charset="0"/>
                                <a:ea typeface="Cambria Math" panose="02040503050406030204" pitchFamily="18" charset="0"/>
                                <a:cs typeface="Times New Roman"/>
                              </a:rPr>
                              <m:t>𝑖</m:t>
                            </m:r>
                          </m:sub>
                        </m:sSub>
                      </m:e>
                    </m:nary>
                  </m:oMath>
                </a14:m>
                <a:r>
                  <a:rPr lang="en-US" i="1" spc="10"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 </a:t>
                </a:r>
                <a:r>
                  <a:rPr lang="en-US" spc="-10" dirty="0">
                    <a:latin typeface="Times New Roman"/>
                    <a:cs typeface="Times New Roman"/>
                  </a:rPr>
                  <a:t>sum</a:t>
                </a:r>
                <a:r>
                  <a:rPr lang="en-US" spc="-5" dirty="0">
                    <a:latin typeface="Times New Roman"/>
                    <a:cs typeface="Times New Roman"/>
                  </a:rPr>
                  <a:t> is t</a:t>
                </a:r>
                <a:r>
                  <a:rPr lang="en-US" spc="-10" dirty="0">
                    <a:latin typeface="Times New Roman"/>
                    <a:cs typeface="Times New Roman"/>
                  </a:rPr>
                  <a:t>h</a:t>
                </a:r>
                <a:r>
                  <a:rPr lang="en-US" spc="-5" dirty="0">
                    <a:latin typeface="Times New Roman"/>
                    <a:cs typeface="Times New Roman"/>
                  </a:rPr>
                  <a:t>e </a:t>
                </a:r>
                <a:r>
                  <a:rPr lang="en-US" spc="-15" dirty="0">
                    <a:latin typeface="Times New Roman"/>
                    <a:cs typeface="Times New Roman"/>
                  </a:rPr>
                  <a:t>Rieman</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sum</a:t>
                </a:r>
                <a:r>
                  <a:rPr lang="en-US" spc="80" dirty="0">
                    <a:latin typeface="Times New Roman"/>
                    <a:cs typeface="Times New Roman"/>
                  </a:rPr>
                  <a:t> </a:t>
                </a:r>
                <a:r>
                  <a:rPr lang="en-US" i="1" spc="30" dirty="0">
                    <a:latin typeface="Times New Roman"/>
                    <a:cs typeface="Times New Roman"/>
                  </a:rPr>
                  <a:t>R</a:t>
                </a:r>
                <a:r>
                  <a:rPr lang="en-US" spc="-5" dirty="0">
                    <a:latin typeface="Times New Roman"/>
                    <a:cs typeface="Times New Roman"/>
                  </a:rPr>
                  <a:t>(</a:t>
                </a:r>
                <a:r>
                  <a:rPr lang="en-US" spc="-3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spc="-90" dirty="0">
                    <a:latin typeface="Times New Roman"/>
                    <a:cs typeface="Times New Roman"/>
                  </a:rPr>
                  <a:t> </a:t>
                </a:r>
                <a:r>
                  <a:rPr lang="en-US" i="1" spc="75" dirty="0">
                    <a:latin typeface="Times New Roman"/>
                    <a:cs typeface="Times New Roman"/>
                  </a:rPr>
                  <a:t>C</a:t>
                </a:r>
                <a:r>
                  <a:rPr lang="en-US" spc="-232" baseline="25925" dirty="0">
                    <a:latin typeface="Lucida Sans Unicode"/>
                    <a:cs typeface="Lucida Sans Unicode"/>
                  </a:rPr>
                  <a:t>∗</a:t>
                </a:r>
                <a:r>
                  <a:rPr lang="en-US" spc="-5" dirty="0">
                    <a:latin typeface="Times New Roman"/>
                    <a:cs typeface="Times New Roman"/>
                  </a:rPr>
                  <a:t>) with sample points </a:t>
                </a:r>
                <a:r>
                  <a:rPr lang="en-US" i="1" spc="75" dirty="0">
                    <a:latin typeface="Times New Roman"/>
                    <a:cs typeface="Times New Roman"/>
                  </a:rPr>
                  <a:t>C</a:t>
                </a:r>
                <a:r>
                  <a:rPr lang="en-US" spc="-307" baseline="25925" dirty="0">
                    <a:latin typeface="Lucida Sans Unicode"/>
                    <a:cs typeface="Lucida Sans Unicode"/>
                  </a:rPr>
                  <a:t>∗</a:t>
                </a:r>
                <a:r>
                  <a:rPr lang="en-US" spc="127" baseline="25925" dirty="0">
                    <a:latin typeface="Lucida Sans Unicode"/>
                    <a:cs typeface="Lucida Sans Unicode"/>
                  </a:rPr>
                  <a:t> </a:t>
                </a:r>
                <a:r>
                  <a:rPr lang="en-US" spc="-25" dirty="0">
                    <a:latin typeface="Lucida Sans Unicode"/>
                    <a:cs typeface="Lucida Sans Unicode"/>
                  </a:rPr>
                  <a:t>=</a:t>
                </a:r>
                <a:r>
                  <a:rPr lang="en-US" spc="-40" dirty="0">
                    <a:latin typeface="Lucida Sans Unicode"/>
                    <a:cs typeface="Lucida Sans Unicode"/>
                  </a:rPr>
                  <a:t> </a:t>
                </a:r>
                <a:r>
                  <a:rPr lang="en-US" spc="40" dirty="0">
                    <a:latin typeface="Lucida Sans Unicode"/>
                    <a:cs typeface="Lucida Sans Unicode"/>
                  </a:rPr>
                  <a:t>{</a:t>
                </a:r>
                <a14:m>
                  <m:oMath xmlns:m="http://schemas.openxmlformats.org/officeDocument/2006/math">
                    <m:sSubSup>
                      <m:sSubSupPr>
                        <m:ctrlPr>
                          <a:rPr lang="en-US" i="1" spc="-5">
                            <a:latin typeface="Cambria Math" panose="02040503050406030204" pitchFamily="18" charset="0"/>
                            <a:cs typeface="Times New Roman"/>
                          </a:rPr>
                        </m:ctrlPr>
                      </m:sSubSupPr>
                      <m:e>
                        <m:r>
                          <a:rPr lang="en-US" i="1" spc="-5">
                            <a:latin typeface="Cambria Math" panose="02040503050406030204" pitchFamily="18" charset="0"/>
                            <a:cs typeface="Times New Roman"/>
                          </a:rPr>
                          <m:t>𝑐</m:t>
                        </m:r>
                      </m:e>
                      <m:sub>
                        <m:r>
                          <a:rPr lang="en-US" i="1" spc="-5">
                            <a:latin typeface="Cambria Math" panose="02040503050406030204" pitchFamily="18" charset="0"/>
                            <a:cs typeface="Times New Roman"/>
                          </a:rPr>
                          <m:t>𝑖</m:t>
                        </m:r>
                      </m:sub>
                      <m:sup>
                        <m:r>
                          <a:rPr lang="en-US" i="1" spc="-5">
                            <a:latin typeface="Cambria Math" panose="02040503050406030204" pitchFamily="18" charset="0"/>
                            <a:cs typeface="Times New Roman"/>
                          </a:rPr>
                          <m:t>∗</m:t>
                        </m:r>
                      </m:sup>
                    </m:sSubSup>
                  </m:oMath>
                </a14:m>
                <a:r>
                  <a:rPr lang="en-US" spc="40" dirty="0">
                    <a:latin typeface="Lucida Sans Unicode"/>
                    <a:cs typeface="Lucida Sans Unicode"/>
                  </a:rPr>
                  <a:t>}</a:t>
                </a:r>
                <a:r>
                  <a:rPr lang="en-US" spc="-5" dirty="0">
                    <a:latin typeface="Times New Roman"/>
                    <a:cs typeface="Times New Roman"/>
                  </a:rPr>
                  <a:t>.</a:t>
                </a:r>
                <a:endParaRPr lang="en-US" dirty="0">
                  <a:latin typeface="Times New Roman"/>
                  <a:cs typeface="Times New Roman"/>
                </a:endParaRPr>
              </a:p>
              <a:p>
                <a:pPr marL="11429" indent="0">
                  <a:lnSpc>
                    <a:spcPct val="100000"/>
                  </a:lnSpc>
                  <a:spcBef>
                    <a:spcPts val="204"/>
                  </a:spcBef>
                  <a:buNone/>
                  <a:tabLst>
                    <a:tab pos="4180204" algn="l"/>
                  </a:tabLst>
                </a:pPr>
                <a:r>
                  <a:rPr lang="en-US" spc="-15" dirty="0">
                    <a:latin typeface="Times New Roman"/>
                    <a:cs typeface="Times New Roman"/>
                  </a:rPr>
                  <a:t>Now</a:t>
                </a:r>
                <a:r>
                  <a:rPr lang="en-US" spc="-5" dirty="0">
                    <a:latin typeface="Times New Roman"/>
                    <a:cs typeface="Times New Roman"/>
                  </a:rPr>
                  <a:t>,</a:t>
                </a:r>
                <a:r>
                  <a:rPr lang="en-US" dirty="0">
                    <a:latin typeface="Times New Roman"/>
                    <a:cs typeface="Times New Roman"/>
                  </a:rPr>
                  <a:t> </a:t>
                </a:r>
                <a:r>
                  <a:rPr lang="en-US" i="1" spc="-5" dirty="0">
                    <a:latin typeface="Times New Roman"/>
                    <a:cs typeface="Times New Roman"/>
                  </a:rPr>
                  <a:t>f</a:t>
                </a:r>
                <a:r>
                  <a:rPr lang="en-US" i="1" dirty="0">
                    <a:latin typeface="Times New Roman"/>
                    <a:cs typeface="Times New Roman"/>
                  </a:rPr>
                  <a:t> </a:t>
                </a:r>
                <a:r>
                  <a:rPr lang="en-US" spc="-5" dirty="0">
                    <a:latin typeface="Times New Roman"/>
                    <a:cs typeface="Times New Roman"/>
                  </a:rPr>
                  <a:t>is</a:t>
                </a:r>
                <a:r>
                  <a:rPr lang="en-US" spc="-65" dirty="0">
                    <a:latin typeface="Times New Roman"/>
                    <a:cs typeface="Times New Roman"/>
                  </a:rPr>
                  <a:t> </a:t>
                </a:r>
                <a:r>
                  <a:rPr lang="en-US" spc="-5" dirty="0">
                    <a:latin typeface="Times New Roman"/>
                    <a:cs typeface="Times New Roman"/>
                  </a:rPr>
                  <a:t>integrable</a:t>
                </a:r>
                <a:r>
                  <a:rPr lang="en-US" spc="-60" dirty="0">
                    <a:latin typeface="Times New Roman"/>
                    <a:cs typeface="Times New Roman"/>
                  </a:rPr>
                  <a:t> </a:t>
                </a:r>
                <a:r>
                  <a:rPr lang="en-US" spc="-5" dirty="0">
                    <a:latin typeface="Times New Roman"/>
                    <a:cs typeface="Times New Roman"/>
                  </a:rPr>
                  <a:t>(Section</a:t>
                </a:r>
                <a:r>
                  <a:rPr lang="en-US" spc="-60" dirty="0">
                    <a:latin typeface="Times New Roman"/>
                    <a:cs typeface="Times New Roman"/>
                  </a:rPr>
                  <a:t> </a:t>
                </a:r>
                <a:r>
                  <a:rPr lang="en-US" spc="-10" dirty="0">
                    <a:latin typeface="Times New Roman"/>
                    <a:cs typeface="Times New Roman"/>
                  </a:rPr>
                  <a:t>5</a:t>
                </a:r>
                <a:r>
                  <a:rPr lang="en-US" spc="-5" dirty="0">
                    <a:latin typeface="Times New Roman"/>
                    <a:cs typeface="Times New Roman"/>
                  </a:rPr>
                  <a:t>.2),</a:t>
                </a:r>
                <a:r>
                  <a:rPr lang="en-US" spc="-65" dirty="0">
                    <a:latin typeface="Times New Roman"/>
                    <a:cs typeface="Times New Roman"/>
                  </a:rPr>
                  <a:t> </a:t>
                </a:r>
                <a:r>
                  <a:rPr lang="en-US" spc="-5" dirty="0">
                    <a:latin typeface="Times New Roman"/>
                    <a:cs typeface="Times New Roman"/>
                  </a:rPr>
                  <a:t>so</a:t>
                </a:r>
                <a:r>
                  <a:rPr lang="en-US" spc="15" dirty="0">
                    <a:latin typeface="Times New Roman"/>
                    <a:cs typeface="Times New Roman"/>
                  </a:rPr>
                  <a:t> </a:t>
                </a:r>
                <a:r>
                  <a:rPr lang="en-US" i="1" spc="30" dirty="0">
                    <a:latin typeface="Times New Roman"/>
                    <a:cs typeface="Times New Roman"/>
                  </a:rPr>
                  <a:t>R</a:t>
                </a:r>
                <a:r>
                  <a:rPr lang="en-US" spc="-5" dirty="0">
                    <a:latin typeface="Times New Roman"/>
                    <a:cs typeface="Times New Roman"/>
                  </a:rPr>
                  <a:t>(</a:t>
                </a:r>
                <a:r>
                  <a:rPr lang="en-US" spc="-3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spc="-90" dirty="0">
                    <a:latin typeface="Times New Roman"/>
                    <a:cs typeface="Times New Roman"/>
                  </a:rPr>
                  <a:t> </a:t>
                </a:r>
                <a:r>
                  <a:rPr lang="en-US" i="1" spc="75" dirty="0">
                    <a:latin typeface="Times New Roman"/>
                    <a:cs typeface="Times New Roman"/>
                  </a:rPr>
                  <a:t>C</a:t>
                </a:r>
                <a:r>
                  <a:rPr lang="en-US" spc="-232" baseline="25925" dirty="0">
                    <a:latin typeface="Lucida Sans Unicode"/>
                    <a:cs typeface="Lucida Sans Unicode"/>
                  </a:rPr>
                  <a:t>∗</a:t>
                </a:r>
                <a:r>
                  <a:rPr lang="en-US" spc="-5" dirty="0">
                    <a:latin typeface="Times New Roman"/>
                    <a:cs typeface="Times New Roman"/>
                  </a:rPr>
                  <a:t>)</a:t>
                </a:r>
                <a:r>
                  <a:rPr lang="en-US" spc="-65" dirty="0">
                    <a:latin typeface="Times New Roman"/>
                    <a:cs typeface="Times New Roman"/>
                  </a:rPr>
                  <a:t> </a:t>
                </a:r>
                <a:r>
                  <a:rPr lang="en-US" spc="-10" dirty="0">
                    <a:latin typeface="Times New Roman"/>
                    <a:cs typeface="Times New Roman"/>
                  </a:rPr>
                  <a:t>approache</a:t>
                </a:r>
                <a:r>
                  <a:rPr lang="en-US" spc="-5" dirty="0">
                    <a:latin typeface="Times New Roman"/>
                    <a:cs typeface="Times New Roman"/>
                  </a:rPr>
                  <a:t>s </a:t>
                </a:r>
                <a14:m>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e>
                        <m:r>
                          <a:rPr lang="en-US" b="0" i="1" smtClean="0">
                            <a:latin typeface="Cambria Math" panose="02040503050406030204" pitchFamily="18" charset="0"/>
                            <a:cs typeface="Times New Roman"/>
                          </a:rPr>
                          <m:t>𝑓</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oMath>
                </a14:m>
                <a:r>
                  <a:rPr lang="en-US" i="1" spc="-15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norm</a:t>
                </a:r>
                <a:r>
                  <a:rPr lang="en-US" spc="25" dirty="0">
                    <a:latin typeface="Times New Roman"/>
                    <a:cs typeface="Times New Roman"/>
                  </a:rPr>
                  <a:t> </a:t>
                </a:r>
                <a14:m>
                  <m:oMath xmlns:m="http://schemas.openxmlformats.org/officeDocument/2006/math">
                    <m:r>
                      <a:rPr lang="en-US" b="0" i="1" spc="25" smtClean="0">
                        <a:latin typeface="Cambria Math" panose="02040503050406030204" pitchFamily="18" charset="0"/>
                        <a:cs typeface="Times New Roman"/>
                      </a:rPr>
                      <m:t>|</m:t>
                    </m:r>
                    <m:d>
                      <m:dPr>
                        <m:begChr m:val="|"/>
                        <m:endChr m:val="|"/>
                        <m:ctrlPr>
                          <a:rPr lang="en-US" b="0" i="1" spc="25" smtClean="0">
                            <a:latin typeface="Cambria Math" panose="02040503050406030204" pitchFamily="18" charset="0"/>
                            <a:cs typeface="Times New Roman"/>
                          </a:rPr>
                        </m:ctrlPr>
                      </m:dPr>
                      <m:e>
                        <m:r>
                          <a:rPr lang="en-US" b="0" i="1" spc="25" smtClean="0">
                            <a:latin typeface="Cambria Math" panose="02040503050406030204" pitchFamily="18" charset="0"/>
                            <a:cs typeface="Times New Roman"/>
                          </a:rPr>
                          <m:t>𝑃</m:t>
                        </m:r>
                      </m:e>
                    </m:d>
                    <m:r>
                      <a:rPr lang="en-US" b="0" i="1" spc="25" smtClean="0">
                        <a:latin typeface="Cambria Math" panose="02040503050406030204" pitchFamily="18" charset="0"/>
                        <a:cs typeface="Times New Roman"/>
                      </a:rPr>
                      <m:t>|</m:t>
                    </m:r>
                  </m:oMath>
                </a14:m>
                <a:r>
                  <a:rPr lang="en-US" spc="-40" dirty="0">
                    <a:latin typeface="Lucida Sans Unicode"/>
                    <a:cs typeface="Lucida Sans Unicode"/>
                  </a:rPr>
                  <a:t> </a:t>
                </a:r>
                <a:r>
                  <a:rPr lang="en-US" spc="-10" dirty="0">
                    <a:latin typeface="Times New Roman"/>
                    <a:cs typeface="Times New Roman"/>
                  </a:rPr>
                  <a:t>tend</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25" dirty="0">
                    <a:latin typeface="Times New Roman"/>
                    <a:cs typeface="Times New Roman"/>
                  </a:rPr>
                  <a:t> </a:t>
                </a:r>
                <a:r>
                  <a:rPr lang="en-US" spc="-10" dirty="0">
                    <a:latin typeface="Times New Roman"/>
                    <a:cs typeface="Times New Roman"/>
                  </a:rPr>
                  <a:t>zero</a:t>
                </a:r>
                <a:r>
                  <a:rPr lang="en-US" spc="-5" dirty="0">
                    <a:latin typeface="Times New Roman"/>
                    <a:cs typeface="Times New Roman"/>
                  </a:rPr>
                  <a:t>.</a:t>
                </a:r>
                <a:r>
                  <a:rPr lang="en-US" spc="25" dirty="0">
                    <a:latin typeface="Times New Roman"/>
                    <a:cs typeface="Times New Roman"/>
                  </a:rPr>
                  <a:t> </a:t>
                </a:r>
                <a:r>
                  <a:rPr lang="en-US" spc="-15" dirty="0">
                    <a:latin typeface="Times New Roman"/>
                    <a:cs typeface="Times New Roman"/>
                  </a:rPr>
                  <a:t>O</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othe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hand</a:t>
                </a:r>
                <a:r>
                  <a:rPr lang="en-US" spc="-5" dirty="0">
                    <a:latin typeface="Times New Roman"/>
                    <a:cs typeface="Times New Roman"/>
                  </a:rPr>
                  <a:t>,</a:t>
                </a:r>
                <a:r>
                  <a:rPr lang="en-US" spc="105" dirty="0">
                    <a:latin typeface="Times New Roman"/>
                    <a:cs typeface="Times New Roman"/>
                  </a:rPr>
                  <a:t> </a:t>
                </a:r>
                <a:r>
                  <a:rPr lang="en-US" i="1" spc="30" dirty="0">
                    <a:latin typeface="Times New Roman"/>
                    <a:cs typeface="Times New Roman"/>
                  </a:rPr>
                  <a:t>R</a:t>
                </a:r>
                <a:r>
                  <a:rPr lang="en-US" spc="-5" dirty="0">
                    <a:latin typeface="Times New Roman"/>
                    <a:cs typeface="Times New Roman"/>
                  </a:rPr>
                  <a:t>(</a:t>
                </a:r>
                <a:r>
                  <a:rPr lang="en-US" spc="-3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spc="-90" dirty="0">
                    <a:latin typeface="Times New Roman"/>
                    <a:cs typeface="Times New Roman"/>
                  </a:rPr>
                  <a:t> </a:t>
                </a:r>
                <a:r>
                  <a:rPr lang="en-US" i="1" spc="75" dirty="0">
                    <a:latin typeface="Times New Roman"/>
                    <a:cs typeface="Times New Roman"/>
                  </a:rPr>
                  <a:t>C</a:t>
                </a:r>
                <a:r>
                  <a:rPr lang="en-US" spc="-232" baseline="25925" dirty="0">
                    <a:latin typeface="Lucida Sans Unicode"/>
                    <a:cs typeface="Lucida Sans Unicode"/>
                  </a:rPr>
                  <a:t>∗</a:t>
                </a:r>
                <a:r>
                  <a:rPr lang="en-US" spc="-5" dirty="0">
                    <a:latin typeface="Times New Roman"/>
                    <a:cs typeface="Times New Roman"/>
                  </a:rPr>
                  <a:t>)</a:t>
                </a:r>
                <a:r>
                  <a:rPr lang="en-US" spc="25"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i="1" spc="-10" dirty="0">
                    <a:latin typeface="Times New Roman"/>
                    <a:cs typeface="Times New Roman"/>
                  </a:rPr>
                  <a:t>equa</a:t>
                </a:r>
                <a:r>
                  <a:rPr lang="en-US" i="1" spc="-5" dirty="0">
                    <a:latin typeface="Times New Roman"/>
                    <a:cs typeface="Times New Roman"/>
                  </a:rPr>
                  <a:t>l</a:t>
                </a:r>
                <a:r>
                  <a:rPr lang="en-US" i="1" spc="25" dirty="0">
                    <a:latin typeface="Times New Roman"/>
                    <a:cs typeface="Times New Roman"/>
                  </a:rPr>
                  <a:t> </a:t>
                </a:r>
                <a:r>
                  <a:rPr lang="en-US" spc="-5" dirty="0">
                    <a:latin typeface="Times New Roman"/>
                    <a:cs typeface="Times New Roman"/>
                  </a:rPr>
                  <a:t>to</a:t>
                </a:r>
                <a:r>
                  <a:rPr lang="en-US" spc="90"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b</a:t>
                </a:r>
                <a:r>
                  <a:rPr lang="en-US" spc="-5" dirty="0">
                    <a:latin typeface="Times New Roman"/>
                    <a:cs typeface="Times New Roman"/>
                  </a:rPr>
                  <a:t>)</a:t>
                </a:r>
                <a:r>
                  <a:rPr lang="en-US" spc="-30" dirty="0">
                    <a:latin typeface="Times New Roman"/>
                    <a:cs typeface="Times New Roman"/>
                  </a:rPr>
                  <a:t> </a:t>
                </a:r>
                <a:r>
                  <a:rPr lang="en-US" spc="-185" dirty="0">
                    <a:latin typeface="Lucida Sans Unicode"/>
                    <a:cs typeface="Lucida Sans Unicode"/>
                  </a:rPr>
                  <a:t>−</a:t>
                </a:r>
                <a:r>
                  <a:rPr lang="en-US" spc="-25" dirty="0">
                    <a:latin typeface="Lucida Sans Unicode"/>
                    <a:cs typeface="Lucida Sans Unicode"/>
                  </a:rPr>
                  <a:t> </a:t>
                </a:r>
                <a:r>
                  <a:rPr lang="en-US" i="1" spc="-10" dirty="0">
                    <a:latin typeface="Times New Roman"/>
                    <a:cs typeface="Times New Roman"/>
                  </a:rPr>
                  <a:t>F</a:t>
                </a:r>
                <a:r>
                  <a:rPr lang="en-US" i="1" spc="-160"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 </a:t>
                </a:r>
                <a:r>
                  <a:rPr lang="en-US" spc="-10" dirty="0">
                    <a:latin typeface="Times New Roman"/>
                    <a:cs typeface="Times New Roman"/>
                  </a:rPr>
                  <a:t>ou</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particula</a:t>
                </a:r>
                <a:r>
                  <a:rPr lang="en-US" spc="-5" dirty="0">
                    <a:latin typeface="Times New Roman"/>
                    <a:cs typeface="Times New Roman"/>
                  </a:rPr>
                  <a:t>r </a:t>
                </a:r>
                <a:r>
                  <a:rPr lang="en-US" spc="-10" dirty="0">
                    <a:latin typeface="Times New Roman"/>
                    <a:cs typeface="Times New Roman"/>
                  </a:rPr>
                  <a:t>choic</a:t>
                </a:r>
                <a:r>
                  <a:rPr lang="en-US" spc="-5" dirty="0">
                    <a:latin typeface="Times New Roman"/>
                    <a:cs typeface="Times New Roman"/>
                  </a:rPr>
                  <a:t>e </a:t>
                </a:r>
                <a:r>
                  <a:rPr lang="en-US" i="1" spc="75" dirty="0">
                    <a:latin typeface="Times New Roman"/>
                    <a:cs typeface="Times New Roman"/>
                  </a:rPr>
                  <a:t>C</a:t>
                </a:r>
                <a:r>
                  <a:rPr lang="en-US" spc="-307" baseline="25925" dirty="0">
                    <a:latin typeface="Lucida Sans Unicode"/>
                    <a:cs typeface="Lucida Sans Unicode"/>
                  </a:rPr>
                  <a:t>∗</a:t>
                </a:r>
                <a:r>
                  <a:rPr lang="en-US" spc="89" baseline="25925" dirty="0">
                    <a:latin typeface="Lucida Sans Unicode"/>
                    <a:cs typeface="Lucida Sans Unicode"/>
                  </a:rPr>
                  <a:t> </a:t>
                </a:r>
                <a:r>
                  <a:rPr lang="en-US" spc="-5" dirty="0">
                    <a:latin typeface="Times New Roman"/>
                    <a:cs typeface="Times New Roman"/>
                  </a:rPr>
                  <a:t>of sample points. This proves</a:t>
                </a:r>
                <a:r>
                  <a:rPr lang="en-US" dirty="0">
                    <a:latin typeface="Times New Roman"/>
                    <a:cs typeface="Times New Roman"/>
                  </a:rPr>
                  <a:t> </a:t>
                </a:r>
                <a:r>
                  <a:rPr lang="en-US" spc="-5" dirty="0">
                    <a:latin typeface="Times New Roman"/>
                    <a:cs typeface="Times New Roman"/>
                  </a:rPr>
                  <a:t>the desired result:</a:t>
                </a:r>
              </a:p>
              <a:p>
                <a:pPr marL="11429" indent="0">
                  <a:lnSpc>
                    <a:spcPct val="100000"/>
                  </a:lnSpc>
                  <a:spcBef>
                    <a:spcPts val="204"/>
                  </a:spcBef>
                  <a:buNone/>
                  <a:tabLst>
                    <a:tab pos="4180204" algn="l"/>
                  </a:tabLst>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e>
                          <m:r>
                            <a:rPr lang="en-US" b="0" i="1" smtClean="0">
                              <a:latin typeface="Cambria Math" panose="02040503050406030204" pitchFamily="18" charset="0"/>
                              <a:cs typeface="Times New Roman"/>
                            </a:rPr>
                            <m:t>𝑓</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limLow>
                            <m:limLowPr>
                              <m:ctrlPr>
                                <a:rPr lang="en-US" b="0" i="1" smtClean="0">
                                  <a:latin typeface="Cambria Math" panose="02040503050406030204" pitchFamily="18" charset="0"/>
                                  <a:cs typeface="Times New Roman"/>
                                </a:rPr>
                              </m:ctrlPr>
                            </m:limLowPr>
                            <m:e>
                              <m:r>
                                <m:rPr>
                                  <m:sty m:val="p"/>
                                </m:rPr>
                                <a:rPr lang="en-US" b="0" i="0" smtClean="0">
                                  <a:latin typeface="Cambria Math" panose="02040503050406030204" pitchFamily="18" charset="0"/>
                                  <a:cs typeface="Times New Roman"/>
                                </a:rPr>
                                <m:t>lim</m:t>
                              </m:r>
                            </m:e>
                            <m:lim>
                              <m:r>
                                <a:rPr lang="en-US" b="0" i="1" smtClean="0">
                                  <a:latin typeface="Cambria Math" panose="02040503050406030204" pitchFamily="18" charset="0"/>
                                  <a:cs typeface="Times New Roman"/>
                                </a:rPr>
                                <m:t>|</m:t>
                              </m:r>
                              <m:d>
                                <m:dPr>
                                  <m:begChr m:val="|"/>
                                  <m:endChr m:val="|"/>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𝑃</m:t>
                                  </m:r>
                                </m:e>
                              </m:d>
                              <m: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→0</m:t>
                              </m:r>
                            </m:lim>
                          </m:limLow>
                        </m:fName>
                        <m:e>
                          <m:r>
                            <m:rPr>
                              <m:nor/>
                            </m:rPr>
                            <a:rPr lang="en-US" i="1" spc="30" dirty="0">
                              <a:latin typeface="Times New Roman"/>
                              <a:cs typeface="Times New Roman"/>
                            </a:rPr>
                            <m:t>R</m:t>
                          </m:r>
                          <m:r>
                            <m:rPr>
                              <m:nor/>
                            </m:rPr>
                            <a:rPr lang="en-US" spc="-5" dirty="0">
                              <a:latin typeface="Times New Roman"/>
                              <a:cs typeface="Times New Roman"/>
                            </a:rPr>
                            <m:t>(</m:t>
                          </m:r>
                          <m:r>
                            <m:rPr>
                              <m:nor/>
                            </m:rPr>
                            <a:rPr lang="en-US" spc="-35" dirty="0">
                              <a:latin typeface="Times New Roman"/>
                              <a:cs typeface="Times New Roman"/>
                            </a:rPr>
                            <m:t> </m:t>
                          </m:r>
                          <m:r>
                            <m:rPr>
                              <m:nor/>
                            </m:rPr>
                            <a:rPr lang="en-US" i="1" spc="-5" dirty="0">
                              <a:latin typeface="Times New Roman"/>
                              <a:cs typeface="Times New Roman"/>
                            </a:rPr>
                            <m:t>f</m:t>
                          </m:r>
                          <m:r>
                            <m:rPr>
                              <m:nor/>
                            </m:rPr>
                            <a:rPr lang="en-US" i="1" spc="-45" dirty="0">
                              <a:latin typeface="Times New Roman"/>
                              <a:cs typeface="Times New Roman"/>
                            </a:rPr>
                            <m:t> </m:t>
                          </m:r>
                          <m:r>
                            <m:rPr>
                              <m:nor/>
                            </m:rPr>
                            <a:rPr lang="en-US" spc="-5" dirty="0">
                              <a:latin typeface="Times New Roman"/>
                              <a:cs typeface="Times New Roman"/>
                            </a:rPr>
                            <m:t>,</m:t>
                          </m:r>
                          <m:r>
                            <m:rPr>
                              <m:nor/>
                            </m:rPr>
                            <a:rPr lang="en-US" dirty="0">
                              <a:latin typeface="Times New Roman"/>
                              <a:cs typeface="Times New Roman"/>
                            </a:rPr>
                            <m:t> </m:t>
                          </m:r>
                          <m:r>
                            <m:rPr>
                              <m:nor/>
                            </m:rPr>
                            <a:rPr lang="en-US" i="1" spc="70" dirty="0">
                              <a:latin typeface="Times New Roman"/>
                              <a:cs typeface="Times New Roman"/>
                            </a:rPr>
                            <m:t>P</m:t>
                          </m:r>
                          <m:r>
                            <m:rPr>
                              <m:nor/>
                            </m:rPr>
                            <a:rPr lang="en-US" spc="-5" dirty="0">
                              <a:latin typeface="Times New Roman"/>
                              <a:cs typeface="Times New Roman"/>
                            </a:rPr>
                            <m:t>,</m:t>
                          </m:r>
                          <m:r>
                            <m:rPr>
                              <m:nor/>
                            </m:rPr>
                            <a:rPr lang="en-US" spc="-90" dirty="0">
                              <a:latin typeface="Times New Roman"/>
                              <a:cs typeface="Times New Roman"/>
                            </a:rPr>
                            <m:t> </m:t>
                          </m:r>
                          <m:r>
                            <m:rPr>
                              <m:nor/>
                            </m:rPr>
                            <a:rPr lang="en-US" i="1" spc="75" dirty="0">
                              <a:latin typeface="Times New Roman"/>
                              <a:cs typeface="Times New Roman"/>
                            </a:rPr>
                            <m:t>C</m:t>
                          </m:r>
                          <m:r>
                            <m:rPr>
                              <m:nor/>
                            </m:rPr>
                            <a:rPr lang="en-US" spc="-232" baseline="25925" dirty="0">
                              <a:latin typeface="Lucida Sans Unicode"/>
                              <a:cs typeface="Lucida Sans Unicode"/>
                            </a:rPr>
                            <m:t>∗</m:t>
                          </m:r>
                          <m:r>
                            <m:rPr>
                              <m:nor/>
                            </m:rPr>
                            <a:rPr lang="en-US" spc="-5" dirty="0">
                              <a:latin typeface="Times New Roman"/>
                              <a:cs typeface="Times New Roman"/>
                            </a:rPr>
                            <m:t>)</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𝐹</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𝑏</m:t>
                          </m:r>
                        </m:e>
                      </m: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𝐹</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𝑎</m:t>
                      </m:r>
                      <m:r>
                        <a:rPr lang="en-US" b="0" i="1" smtClean="0">
                          <a:latin typeface="Cambria Math" panose="02040503050406030204" pitchFamily="18" charset="0"/>
                          <a:cs typeface="Times New Roman"/>
                        </a:rPr>
                        <m:t>)</m:t>
                      </m:r>
                    </m:oMath>
                  </m:oMathPara>
                </a14:m>
                <a:endParaRPr lang="en-US"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2073052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(5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tabLst>
                    <a:tab pos="1037590" algn="l"/>
                    <a:tab pos="2752725" algn="l"/>
                  </a:tabLst>
                </a:pPr>
                <a:r>
                  <a:rPr lang="en-US" spc="-10" dirty="0">
                    <a:solidFill>
                      <a:schemeClr val="tx1"/>
                    </a:solidFill>
                  </a:rPr>
                  <a:t>FTC</a:t>
                </a:r>
                <a:r>
                  <a:rPr lang="en-US" spc="65" dirty="0">
                    <a:solidFill>
                      <a:schemeClr val="tx1"/>
                    </a:solidFill>
                  </a:rPr>
                  <a:t> </a:t>
                </a:r>
                <a:r>
                  <a:rPr lang="en-US" spc="-5" dirty="0">
                    <a:solidFill>
                      <a:schemeClr val="tx1"/>
                    </a:solidFill>
                  </a:rPr>
                  <a:t>I</a:t>
                </a:r>
                <a:r>
                  <a:rPr lang="en-US" spc="65" dirty="0">
                    <a:solidFill>
                      <a:schemeClr val="tx1"/>
                    </a:solidFill>
                  </a:rPr>
                  <a:t> </a:t>
                </a:r>
                <a:r>
                  <a:rPr lang="en-US" spc="-5" dirty="0">
                    <a:solidFill>
                      <a:schemeClr val="tx1"/>
                    </a:solidFill>
                  </a:rPr>
                  <a:t>tells</a:t>
                </a:r>
                <a:r>
                  <a:rPr lang="en-US" spc="65" dirty="0">
                    <a:solidFill>
                      <a:schemeClr val="tx1"/>
                    </a:solidFill>
                  </a:rPr>
                  <a:t> </a:t>
                </a:r>
                <a:r>
                  <a:rPr lang="en-US" spc="-5" dirty="0">
                    <a:solidFill>
                      <a:schemeClr val="tx1"/>
                    </a:solidFill>
                  </a:rPr>
                  <a:t>us</a:t>
                </a:r>
                <a:r>
                  <a:rPr lang="en-US" spc="65" dirty="0">
                    <a:solidFill>
                      <a:schemeClr val="tx1"/>
                    </a:solidFill>
                  </a:rPr>
                  <a:t> </a:t>
                </a:r>
                <a:r>
                  <a:rPr lang="en-US" spc="-5" dirty="0">
                    <a:solidFill>
                      <a:schemeClr val="tx1"/>
                    </a:solidFill>
                  </a:rPr>
                  <a:t>that</a:t>
                </a:r>
                <a:r>
                  <a:rPr lang="en-US" spc="65" dirty="0">
                    <a:solidFill>
                      <a:schemeClr val="tx1"/>
                    </a:solidFill>
                  </a:rPr>
                  <a:t> </a:t>
                </a:r>
                <a:r>
                  <a:rPr lang="en-US" spc="-5" dirty="0">
                    <a:solidFill>
                      <a:schemeClr val="tx1"/>
                    </a:solidFill>
                  </a:rPr>
                  <a:t>if</a:t>
                </a:r>
                <a:r>
                  <a:rPr lang="en-US" spc="65" dirty="0">
                    <a:solidFill>
                      <a:schemeClr val="tx1"/>
                    </a:solidFill>
                  </a:rPr>
                  <a:t> </a:t>
                </a:r>
                <a:r>
                  <a:rPr lang="en-US" spc="-10" dirty="0">
                    <a:solidFill>
                      <a:schemeClr val="tx1"/>
                    </a:solidFill>
                  </a:rPr>
                  <a:t>we</a:t>
                </a:r>
                <a:r>
                  <a:rPr lang="en-US" spc="65" dirty="0">
                    <a:solidFill>
                      <a:schemeClr val="tx1"/>
                    </a:solidFill>
                  </a:rPr>
                  <a:t> </a:t>
                </a:r>
                <a:r>
                  <a:rPr lang="en-US" spc="-5" dirty="0">
                    <a:solidFill>
                      <a:schemeClr val="tx1"/>
                    </a:solidFill>
                  </a:rPr>
                  <a:t>can</a:t>
                </a:r>
                <a:r>
                  <a:rPr lang="en-US" spc="65" dirty="0">
                    <a:solidFill>
                      <a:schemeClr val="tx1"/>
                    </a:solidFill>
                  </a:rPr>
                  <a:t> </a:t>
                </a:r>
                <a:r>
                  <a:rPr lang="en-US" spc="-5" dirty="0">
                    <a:solidFill>
                      <a:schemeClr val="tx1"/>
                    </a:solidFill>
                  </a:rPr>
                  <a:t>find</a:t>
                </a:r>
                <a:r>
                  <a:rPr lang="en-US" spc="65" dirty="0">
                    <a:solidFill>
                      <a:schemeClr val="tx1"/>
                    </a:solidFill>
                  </a:rPr>
                  <a:t> </a:t>
                </a:r>
                <a:r>
                  <a:rPr lang="en-US" spc="-5" dirty="0">
                    <a:solidFill>
                      <a:schemeClr val="tx1"/>
                    </a:solidFill>
                  </a:rPr>
                  <a:t>an</a:t>
                </a:r>
                <a:r>
                  <a:rPr lang="en-US" spc="65" dirty="0">
                    <a:solidFill>
                      <a:schemeClr val="tx1"/>
                    </a:solidFill>
                  </a:rPr>
                  <a:t> </a:t>
                </a:r>
                <a:r>
                  <a:rPr lang="en-US" spc="-5" dirty="0">
                    <a:solidFill>
                      <a:schemeClr val="tx1"/>
                    </a:solidFill>
                  </a:rPr>
                  <a:t>antiderivative</a:t>
                </a:r>
                <a:r>
                  <a:rPr lang="en-US" spc="6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spc="65"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ca</a:t>
                </a:r>
                <a:r>
                  <a:rPr lang="en-US" spc="-5" dirty="0">
                    <a:solidFill>
                      <a:schemeClr val="tx1"/>
                    </a:solidFill>
                  </a:rPr>
                  <a:t>n</a:t>
                </a:r>
                <a:r>
                  <a:rPr lang="en-US" spc="65" dirty="0">
                    <a:solidFill>
                      <a:schemeClr val="tx1"/>
                    </a:solidFill>
                  </a:rPr>
                  <a:t> </a:t>
                </a:r>
                <a:r>
                  <a:rPr lang="en-US" spc="-10" dirty="0">
                    <a:solidFill>
                      <a:schemeClr val="tx1"/>
                    </a:solidFill>
                  </a:rPr>
                  <a:t>comput</a:t>
                </a:r>
                <a:r>
                  <a:rPr lang="en-US" spc="-5" dirty="0">
                    <a:solidFill>
                      <a:schemeClr val="tx1"/>
                    </a:solidFill>
                  </a:rPr>
                  <a:t>e</a:t>
                </a:r>
                <a:r>
                  <a:rPr lang="en-US" spc="70"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definite</a:t>
                </a:r>
                <a:r>
                  <a:rPr lang="en-US" spc="90" dirty="0">
                    <a:solidFill>
                      <a:schemeClr val="tx1"/>
                    </a:solidFill>
                  </a:rPr>
                  <a:t> </a:t>
                </a:r>
                <a:r>
                  <a:rPr lang="en-US" spc="-5" dirty="0">
                    <a:solidFill>
                      <a:schemeClr val="tx1"/>
                    </a:solidFill>
                  </a:rPr>
                  <a:t>integral</a:t>
                </a:r>
                <a:r>
                  <a:rPr lang="en-US" spc="90" dirty="0">
                    <a:solidFill>
                      <a:schemeClr val="tx1"/>
                    </a:solidFill>
                  </a:rPr>
                  <a:t> </a:t>
                </a:r>
                <a:r>
                  <a:rPr lang="en-US" spc="-5" dirty="0">
                    <a:solidFill>
                      <a:schemeClr val="tx1"/>
                    </a:solidFill>
                  </a:rPr>
                  <a:t>easily,</a:t>
                </a:r>
                <a:r>
                  <a:rPr lang="en-US" spc="90" dirty="0">
                    <a:solidFill>
                      <a:schemeClr val="tx1"/>
                    </a:solidFill>
                  </a:rPr>
                  <a:t> </a:t>
                </a:r>
                <a:r>
                  <a:rPr lang="en-US" spc="-15" dirty="0">
                    <a:solidFill>
                      <a:schemeClr val="tx1"/>
                    </a:solidFill>
                  </a:rPr>
                  <a:t>w</a:t>
                </a:r>
                <a:r>
                  <a:rPr lang="en-US" spc="-5" dirty="0">
                    <a:solidFill>
                      <a:schemeClr val="tx1"/>
                    </a:solidFill>
                  </a:rPr>
                  <a:t>ithout</a:t>
                </a:r>
                <a:r>
                  <a:rPr lang="en-US" spc="90" dirty="0">
                    <a:solidFill>
                      <a:schemeClr val="tx1"/>
                    </a:solidFill>
                  </a:rPr>
                  <a:t> </a:t>
                </a:r>
                <a:r>
                  <a:rPr lang="en-US" spc="-5" dirty="0">
                    <a:solidFill>
                      <a:schemeClr val="tx1"/>
                    </a:solidFill>
                  </a:rPr>
                  <a:t>calculating</a:t>
                </a:r>
                <a:r>
                  <a:rPr lang="en-US" spc="90" dirty="0">
                    <a:solidFill>
                      <a:schemeClr val="tx1"/>
                    </a:solidFill>
                  </a:rPr>
                  <a:t> </a:t>
                </a:r>
                <a:r>
                  <a:rPr lang="en-US" spc="-5" dirty="0">
                    <a:solidFill>
                      <a:schemeClr val="tx1"/>
                    </a:solidFill>
                  </a:rPr>
                  <a:t>any</a:t>
                </a:r>
                <a:r>
                  <a:rPr lang="en-US" spc="90" dirty="0">
                    <a:solidFill>
                      <a:schemeClr val="tx1"/>
                    </a:solidFill>
                  </a:rPr>
                  <a:t> </a:t>
                </a:r>
                <a:r>
                  <a:rPr lang="en-US" spc="-5" dirty="0">
                    <a:solidFill>
                      <a:schemeClr val="tx1"/>
                    </a:solidFill>
                  </a:rPr>
                  <a:t>limits.</a:t>
                </a:r>
                <a:r>
                  <a:rPr lang="en-US" spc="90" dirty="0">
                    <a:solidFill>
                      <a:schemeClr val="tx1"/>
                    </a:solidFill>
                  </a:rPr>
                  <a:t> </a:t>
                </a:r>
                <a:r>
                  <a:rPr lang="en-US" spc="-5" dirty="0">
                    <a:solidFill>
                      <a:schemeClr val="tx1"/>
                    </a:solidFill>
                  </a:rPr>
                  <a:t>It</a:t>
                </a:r>
                <a:r>
                  <a:rPr lang="en-US" spc="90" dirty="0">
                    <a:solidFill>
                      <a:schemeClr val="tx1"/>
                    </a:solidFill>
                  </a:rPr>
                  <a:t> </a:t>
                </a:r>
                <a:r>
                  <a:rPr lang="en-US" spc="-5" dirty="0">
                    <a:solidFill>
                      <a:schemeClr val="tx1"/>
                    </a:solidFill>
                  </a:rPr>
                  <a:t>is</a:t>
                </a:r>
                <a:r>
                  <a:rPr lang="en-US" spc="90" dirty="0">
                    <a:solidFill>
                      <a:schemeClr val="tx1"/>
                    </a:solidFill>
                  </a:rPr>
                  <a:t> </a:t>
                </a:r>
                <a:r>
                  <a:rPr lang="en-US" spc="-5" dirty="0">
                    <a:solidFill>
                      <a:schemeClr val="tx1"/>
                    </a:solidFill>
                  </a:rPr>
                  <a:t>for</a:t>
                </a:r>
                <a:r>
                  <a:rPr lang="en-US" spc="90" dirty="0">
                    <a:solidFill>
                      <a:schemeClr val="tx1"/>
                    </a:solidFill>
                  </a:rPr>
                  <a:t> </a:t>
                </a:r>
                <a:r>
                  <a:rPr lang="en-US" spc="-5" dirty="0">
                    <a:solidFill>
                      <a:schemeClr val="tx1"/>
                    </a:solidFill>
                  </a:rPr>
                  <a:t>this</a:t>
                </a:r>
                <a:r>
                  <a:rPr lang="en-US" spc="90" dirty="0">
                    <a:solidFill>
                      <a:schemeClr val="tx1"/>
                    </a:solidFill>
                  </a:rPr>
                  <a:t> </a:t>
                </a:r>
                <a:r>
                  <a:rPr lang="en-US" spc="-5" dirty="0">
                    <a:solidFill>
                      <a:schemeClr val="tx1"/>
                    </a:solidFill>
                  </a:rPr>
                  <a:t>reason</a:t>
                </a:r>
                <a:r>
                  <a:rPr lang="en-US" spc="90" dirty="0">
                    <a:solidFill>
                      <a:schemeClr val="tx1"/>
                    </a:solidFill>
                  </a:rPr>
                  <a:t> </a:t>
                </a:r>
                <a:r>
                  <a:rPr lang="en-US" spc="-5" dirty="0">
                    <a:solidFill>
                      <a:schemeClr val="tx1"/>
                    </a:solidFill>
                  </a:rPr>
                  <a:t>that</a:t>
                </a:r>
                <a:r>
                  <a:rPr lang="en-US" spc="90" dirty="0">
                    <a:solidFill>
                      <a:schemeClr val="tx1"/>
                    </a:solidFill>
                  </a:rPr>
                  <a:t> </a:t>
                </a:r>
                <a:r>
                  <a:rPr lang="en-US" spc="-10" dirty="0">
                    <a:solidFill>
                      <a:schemeClr val="tx1"/>
                    </a:solidFill>
                  </a:rPr>
                  <a:t>we</a:t>
                </a:r>
                <a:r>
                  <a:rPr lang="en-US" spc="90" dirty="0">
                    <a:solidFill>
                      <a:schemeClr val="tx1"/>
                    </a:solidFill>
                  </a:rPr>
                  <a:t> </a:t>
                </a:r>
                <a:r>
                  <a:rPr lang="en-US" spc="-5" dirty="0">
                    <a:solidFill>
                      <a:schemeClr val="tx1"/>
                    </a:solidFill>
                  </a:rPr>
                  <a:t>use the</a:t>
                </a:r>
                <a:r>
                  <a:rPr lang="en-US" spc="40" dirty="0">
                    <a:solidFill>
                      <a:schemeClr val="tx1"/>
                    </a:solidFill>
                  </a:rPr>
                  <a:t> </a:t>
                </a:r>
                <a:r>
                  <a:rPr lang="en-US" spc="-5" dirty="0">
                    <a:solidFill>
                      <a:schemeClr val="tx1"/>
                    </a:solidFill>
                  </a:rPr>
                  <a:t>integral</a:t>
                </a:r>
                <a:r>
                  <a:rPr lang="en-US" spc="40" dirty="0">
                    <a:solidFill>
                      <a:schemeClr val="tx1"/>
                    </a:solidFill>
                  </a:rPr>
                  <a:t> </a:t>
                </a:r>
                <a:r>
                  <a:rPr lang="en-US" spc="-5" dirty="0">
                    <a:solidFill>
                      <a:schemeClr val="tx1"/>
                    </a:solidFill>
                  </a:rPr>
                  <a:t>sign for</a:t>
                </a:r>
                <a:r>
                  <a:rPr lang="en-US" spc="40" dirty="0">
                    <a:solidFill>
                      <a:schemeClr val="tx1"/>
                    </a:solidFill>
                  </a:rPr>
                  <a:t> </a:t>
                </a:r>
                <a:r>
                  <a:rPr lang="en-US" spc="-5" dirty="0">
                    <a:solidFill>
                      <a:schemeClr val="tx1"/>
                    </a:solidFill>
                  </a:rPr>
                  <a:t>both</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definite</a:t>
                </a:r>
                <a:r>
                  <a:rPr lang="en-US" spc="40" dirty="0">
                    <a:solidFill>
                      <a:schemeClr val="tx1"/>
                    </a:solidFill>
                  </a:rPr>
                  <a:t> </a:t>
                </a:r>
                <a:r>
                  <a:rPr lang="en-US" spc="-5" dirty="0">
                    <a:solidFill>
                      <a:schemeClr val="tx1"/>
                    </a:solidFill>
                  </a:rPr>
                  <a:t>integral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𝑑𝑥</m:t>
                    </m:r>
                  </m:oMath>
                </a14:m>
                <a:r>
                  <a:rPr lang="en-US" i="1" spc="-12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indefinite</a:t>
                </a:r>
                <a:r>
                  <a:rPr lang="en-US" spc="40" dirty="0">
                    <a:solidFill>
                      <a:schemeClr val="tx1"/>
                    </a:solidFill>
                  </a:rPr>
                  <a:t> </a:t>
                </a:r>
                <a:r>
                  <a:rPr lang="en-US" spc="-5" dirty="0">
                    <a:solidFill>
                      <a:schemeClr val="tx1"/>
                    </a:solidFill>
                  </a:rPr>
                  <a:t>integral (antiderivative)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𝑑𝑥</m:t>
                    </m:r>
                  </m:oMath>
                </a14:m>
                <a:r>
                  <a:rPr lang="en-US" dirty="0">
                    <a:solidFill>
                      <a:schemeClr val="tx1"/>
                    </a:solidFill>
                  </a:rPr>
                  <a:t>.</a:t>
                </a:r>
              </a:p>
              <a:p>
                <a:pPr marL="0" indent="0">
                  <a:lnSpc>
                    <a:spcPct val="100000"/>
                  </a:lnSpc>
                  <a:buNone/>
                  <a:tabLst>
                    <a:tab pos="1037590" algn="l"/>
                    <a:tab pos="2752725" algn="l"/>
                  </a:tabLst>
                </a:pPr>
                <a:endParaRPr lang="en-US" dirty="0"/>
              </a:p>
              <a:p>
                <a:pPr marL="0" indent="0">
                  <a:lnSpc>
                    <a:spcPct val="100000"/>
                  </a:lnSpc>
                  <a:buNone/>
                  <a:tabLst>
                    <a:tab pos="1037590" algn="l"/>
                    <a:tab pos="2752725" algn="l"/>
                  </a:tabLst>
                </a:pPr>
                <a:r>
                  <a:rPr lang="en-US" b="1" u="sng" spc="20" dirty="0"/>
                  <a:t>NOTATIO</a:t>
                </a:r>
                <a:r>
                  <a:rPr lang="en-US" b="1" u="sng" spc="-25" dirty="0"/>
                  <a:t>N</a:t>
                </a:r>
                <a:r>
                  <a:rPr lang="en-US" b="1" spc="-25" dirty="0"/>
                  <a:t>: </a:t>
                </a:r>
                <a:r>
                  <a:rPr lang="en-US" i="1" spc="-10" dirty="0"/>
                  <a:t>F</a:t>
                </a:r>
                <a:r>
                  <a:rPr lang="en-US" i="1" spc="-160" dirty="0"/>
                  <a:t> </a:t>
                </a:r>
                <a:r>
                  <a:rPr lang="en-US" spc="-5" dirty="0"/>
                  <a:t>(</a:t>
                </a:r>
                <a:r>
                  <a:rPr lang="en-US" i="1" spc="5" dirty="0"/>
                  <a:t>b</a:t>
                </a:r>
                <a:r>
                  <a:rPr lang="en-US" spc="-5" dirty="0"/>
                  <a:t>)</a:t>
                </a:r>
                <a:r>
                  <a:rPr lang="en-US" spc="-30" dirty="0"/>
                  <a:t> </a:t>
                </a:r>
                <a:r>
                  <a:rPr lang="en-US" spc="-185" dirty="0"/>
                  <a:t>−</a:t>
                </a:r>
                <a:r>
                  <a:rPr lang="en-US" spc="-30" dirty="0"/>
                  <a:t> </a:t>
                </a:r>
                <a:r>
                  <a:rPr lang="en-US" i="1" spc="-10" dirty="0"/>
                  <a:t>F</a:t>
                </a:r>
                <a:r>
                  <a:rPr lang="en-US" i="1" spc="-160" dirty="0"/>
                  <a:t> </a:t>
                </a:r>
                <a:r>
                  <a:rPr lang="en-US" spc="-10" dirty="0"/>
                  <a:t>(</a:t>
                </a:r>
                <a:r>
                  <a:rPr lang="en-US" i="1" spc="35" dirty="0"/>
                  <a:t>a</a:t>
                </a:r>
                <a:r>
                  <a:rPr lang="en-US" spc="-5" dirty="0"/>
                  <a:t>) </a:t>
                </a:r>
                <a:r>
                  <a:rPr lang="en-US" spc="-10" dirty="0"/>
                  <a:t>i</a:t>
                </a:r>
                <a:r>
                  <a:rPr lang="en-US" spc="-5" dirty="0"/>
                  <a:t>s </a:t>
                </a:r>
                <a:r>
                  <a:rPr lang="en-US" spc="-10" dirty="0"/>
                  <a:t>denote</a:t>
                </a:r>
                <a:r>
                  <a:rPr lang="en-US" spc="-5" dirty="0"/>
                  <a:t>d</a:t>
                </a:r>
                <a:r>
                  <a:rPr lang="en-US" dirty="0"/>
                  <a:t> </a:t>
                </a:r>
                <a14:m>
                  <m:oMath xmlns:m="http://schemas.openxmlformats.org/officeDocument/2006/math">
                    <m:r>
                      <a:rPr lang="en-US" b="0" i="1" spc="-60" smtClean="0">
                        <a:latin typeface="Cambria Math" panose="02040503050406030204" pitchFamily="18" charset="0"/>
                        <a:cs typeface="Times New Roman"/>
                      </a:rPr>
                      <m:t>𝐹</m:t>
                    </m:r>
                    <m:r>
                      <a:rPr lang="en-US" b="0" i="1" spc="-60" smtClean="0">
                        <a:latin typeface="Cambria Math" panose="02040503050406030204" pitchFamily="18" charset="0"/>
                        <a:cs typeface="Times New Roman"/>
                      </a:rPr>
                      <m:t>(</m:t>
                    </m:r>
                    <m:r>
                      <a:rPr lang="en-US" b="0" i="1" spc="-60" smtClean="0">
                        <a:latin typeface="Cambria Math" panose="02040503050406030204" pitchFamily="18" charset="0"/>
                        <a:cs typeface="Times New Roman"/>
                      </a:rPr>
                      <m:t>𝑥</m:t>
                    </m:r>
                    <m:r>
                      <a:rPr lang="en-US" b="0" i="1" spc="-60" smtClean="0">
                        <a:latin typeface="Cambria Math" panose="02040503050406030204" pitchFamily="18" charset="0"/>
                        <a:cs typeface="Times New Roman"/>
                      </a:rPr>
                      <m:t>)</m:t>
                    </m:r>
                    <m:sSubSup>
                      <m:sSubSupPr>
                        <m:ctrlPr>
                          <a:rPr lang="en-US" b="0" i="1" spc="-60" smtClean="0">
                            <a:latin typeface="Cambria Math" panose="02040503050406030204" pitchFamily="18" charset="0"/>
                            <a:cs typeface="Times New Roman"/>
                          </a:rPr>
                        </m:ctrlPr>
                      </m:sSubSupPr>
                      <m:e>
                        <m:r>
                          <a:rPr lang="en-US" b="0" i="1" spc="-60" smtClean="0">
                            <a:latin typeface="Cambria Math" panose="02040503050406030204" pitchFamily="18" charset="0"/>
                            <a:cs typeface="Times New Roman"/>
                          </a:rPr>
                          <m:t>|</m:t>
                        </m:r>
                      </m:e>
                      <m:sub>
                        <m:r>
                          <a:rPr lang="en-US" b="0" i="1" spc="-60" smtClean="0">
                            <a:latin typeface="Cambria Math" panose="02040503050406030204" pitchFamily="18" charset="0"/>
                            <a:cs typeface="Times New Roman"/>
                          </a:rPr>
                          <m:t>𝑎</m:t>
                        </m:r>
                      </m:sub>
                      <m:sup>
                        <m:r>
                          <a:rPr lang="en-US" b="0" i="1" spc="-60" smtClean="0">
                            <a:latin typeface="Cambria Math" panose="02040503050406030204" pitchFamily="18" charset="0"/>
                            <a:cs typeface="Times New Roman"/>
                          </a:rPr>
                          <m:t>𝑏</m:t>
                        </m:r>
                      </m:sup>
                    </m:sSubSup>
                  </m:oMath>
                </a14:m>
                <a:r>
                  <a:rPr lang="en-US" spc="-5" dirty="0"/>
                  <a:t>. In t</a:t>
                </a:r>
                <a:r>
                  <a:rPr lang="en-US" spc="-10" dirty="0"/>
                  <a:t>hi</a:t>
                </a:r>
                <a:r>
                  <a:rPr lang="en-US" spc="-5" dirty="0"/>
                  <a:t>s </a:t>
                </a:r>
                <a:r>
                  <a:rPr lang="en-US" spc="-10" dirty="0"/>
                  <a:t>notation</a:t>
                </a:r>
                <a:r>
                  <a:rPr lang="en-US" spc="-5" dirty="0"/>
                  <a:t>,</a:t>
                </a:r>
                <a:r>
                  <a:rPr lang="en-US" dirty="0"/>
                  <a:t> </a:t>
                </a:r>
                <a:r>
                  <a:rPr lang="en-US" spc="-10" dirty="0"/>
                  <a:t>th</a:t>
                </a:r>
                <a:r>
                  <a:rPr lang="en-US" spc="-5" dirty="0"/>
                  <a:t>e </a:t>
                </a:r>
                <a:r>
                  <a:rPr lang="en-US" spc="-15" dirty="0"/>
                  <a:t>FT</a:t>
                </a:r>
                <a:r>
                  <a:rPr lang="en-US" spc="-10" dirty="0"/>
                  <a:t>C</a:t>
                </a:r>
                <a:r>
                  <a:rPr lang="en-US" spc="-5" dirty="0"/>
                  <a:t> </a:t>
                </a:r>
                <a:r>
                  <a:rPr lang="en-US" spc="-10" dirty="0"/>
                  <a:t>reads</a:t>
                </a:r>
              </a:p>
              <a:p>
                <a:pPr marL="0" indent="0" algn="ctr">
                  <a:lnSpc>
                    <a:spcPct val="100000"/>
                  </a:lnSpc>
                  <a:buNone/>
                  <a:tabLst>
                    <a:tab pos="1037590" algn="l"/>
                    <a:tab pos="2752725" algn="l"/>
                  </a:tabLst>
                </a:pPr>
                <a14:m>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e>
                        <m:r>
                          <a:rPr lang="en-US" b="0" i="1" smtClean="0">
                            <a:latin typeface="Cambria Math" panose="02040503050406030204" pitchFamily="18" charset="0"/>
                            <a:cs typeface="Times New Roman"/>
                          </a:rPr>
                          <m:t>𝑓</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𝐹</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sSubSup>
                  </m:oMath>
                </a14:m>
                <a:r>
                  <a:rPr lang="en-US" dirty="0"/>
                  <a:t>, where </a:t>
                </a:r>
                <a14:m>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𝑓</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𝐹</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endParaRPr lang="en-US" dirty="0"/>
              </a:p>
              <a:p>
                <a:pPr marL="0" indent="0">
                  <a:lnSpc>
                    <a:spcPct val="100000"/>
                  </a:lnSpc>
                  <a:buNone/>
                  <a:tabLst>
                    <a:tab pos="1037590" algn="l"/>
                    <a:tab pos="2752725" algn="l"/>
                  </a:tabLst>
                </a:pPr>
                <a:endParaRPr lang="en-US" dirty="0">
                  <a:solidFill>
                    <a:schemeClr val="tx1"/>
                  </a:solidFill>
                </a:endParaRPr>
              </a:p>
              <a:p>
                <a:pPr marL="12700" marR="5080" indent="227329">
                  <a:lnSpc>
                    <a:spcPct val="100000"/>
                  </a:lnSpc>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161616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764079" cy="4370567"/>
              </a:xfrm>
            </p:spPr>
            <p:txBody>
              <a:bodyPr>
                <a:noAutofit/>
              </a:bodyPr>
              <a:lstStyle/>
              <a:p>
                <a:pPr marL="3690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 </a:t>
                </a:r>
                <a:r>
                  <a:rPr lang="en-US" spc="-120" dirty="0"/>
                  <a:t>We c</a:t>
                </a:r>
                <a:r>
                  <a:rPr lang="en-US" spc="-10" dirty="0"/>
                  <a:t>alculat</a:t>
                </a:r>
                <a:r>
                  <a:rPr lang="en-US" spc="-5" dirty="0"/>
                  <a:t>e</a:t>
                </a:r>
                <a:r>
                  <a:rPr lang="en-US" spc="80" dirty="0"/>
                  <a:t> </a:t>
                </a:r>
                <a:r>
                  <a:rPr lang="en-US" i="1" spc="-5" dirty="0"/>
                  <a:t>R</a:t>
                </a:r>
                <a:r>
                  <a:rPr lang="en-US" baseline="-11111" dirty="0"/>
                  <a:t>4 </a:t>
                </a:r>
                <a:r>
                  <a:rPr lang="en-US" spc="-10" dirty="0"/>
                  <a:t>an</a:t>
                </a:r>
                <a:r>
                  <a:rPr lang="en-US" spc="-5" dirty="0"/>
                  <a:t>d</a:t>
                </a:r>
                <a:r>
                  <a:rPr lang="en-US" spc="80" dirty="0"/>
                  <a:t> </a:t>
                </a:r>
                <a:r>
                  <a:rPr lang="en-US" i="1" spc="-5" dirty="0"/>
                  <a:t>R</a:t>
                </a:r>
                <a:r>
                  <a:rPr lang="en-US" baseline="-11111" dirty="0"/>
                  <a:t>6 </a:t>
                </a:r>
                <a:r>
                  <a:rPr lang="en-US" spc="-5" dirty="0"/>
                  <a:t>for</a:t>
                </a:r>
                <a:r>
                  <a:rPr lang="en-US"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i="1" spc="-165" dirty="0"/>
                  <a:t> </a:t>
                </a:r>
                <a:r>
                  <a:rPr lang="en-US" baseline="25925" dirty="0"/>
                  <a:t>2 </a:t>
                </a:r>
                <a:r>
                  <a:rPr lang="en-US" spc="-10" dirty="0"/>
                  <a:t>o</a:t>
                </a:r>
                <a:r>
                  <a:rPr lang="en-US" spc="-5" dirty="0"/>
                  <a:t>n </a:t>
                </a:r>
                <a:r>
                  <a:rPr lang="en-US" spc="-10" dirty="0"/>
                  <a:t>th</a:t>
                </a:r>
                <a:r>
                  <a:rPr lang="en-US" spc="-5" dirty="0"/>
                  <a:t>e i</a:t>
                </a:r>
                <a:r>
                  <a:rPr lang="en-US" spc="-10" dirty="0"/>
                  <a:t>nterva</a:t>
                </a:r>
                <a:r>
                  <a:rPr lang="en-US" spc="-5" dirty="0"/>
                  <a:t>l [1,</a:t>
                </a:r>
                <a:r>
                  <a:rPr lang="en-US" spc="-85" dirty="0"/>
                  <a:t> </a:t>
                </a:r>
                <a:r>
                  <a:rPr lang="en-US" spc="-10" dirty="0"/>
                  <a:t>3</a:t>
                </a:r>
                <a:r>
                  <a:rPr lang="en-US" spc="-5" dirty="0"/>
                  <a:t>]. For </a:t>
                </a:r>
                <a:r>
                  <a:rPr lang="en-US" i="1" spc="-5" dirty="0"/>
                  <a:t>R</a:t>
                </a:r>
                <a:r>
                  <a:rPr lang="en-US" spc="-5" baseline="-25000" dirty="0"/>
                  <a:t>4</a:t>
                </a:r>
                <a:r>
                  <a:rPr lang="en-US" spc="-5" dirty="0"/>
                  <a:t>, we </a:t>
                </a:r>
                <a:r>
                  <a:rPr lang="en-US" spc="-10" dirty="0"/>
                  <a:t>d</a:t>
                </a:r>
                <a:r>
                  <a:rPr lang="en-US" spc="-5" dirty="0"/>
                  <a:t>ivide</a:t>
                </a:r>
                <a:r>
                  <a:rPr lang="en-US" dirty="0"/>
                  <a:t> </a:t>
                </a:r>
                <a:r>
                  <a:rPr lang="en-US" spc="-5" dirty="0"/>
                  <a:t>[1,</a:t>
                </a:r>
                <a:r>
                  <a:rPr lang="en-US" spc="-85" dirty="0"/>
                  <a:t> </a:t>
                </a:r>
                <a:r>
                  <a:rPr lang="en-US" spc="-10" dirty="0"/>
                  <a:t>3</a:t>
                </a:r>
                <a:r>
                  <a:rPr lang="en-US" spc="-5" dirty="0"/>
                  <a:t>]</a:t>
                </a:r>
                <a:r>
                  <a:rPr lang="en-US" dirty="0"/>
                  <a:t> </a:t>
                </a:r>
                <a:r>
                  <a:rPr lang="en-US" spc="-5" dirty="0"/>
                  <a:t>into</a:t>
                </a:r>
                <a:r>
                  <a:rPr lang="en-US" dirty="0"/>
                  <a:t> </a:t>
                </a:r>
                <a:r>
                  <a:rPr lang="en-US" spc="-5" dirty="0"/>
                  <a:t>four</a:t>
                </a:r>
                <a:r>
                  <a:rPr lang="en-US" dirty="0"/>
                  <a:t> </a:t>
                </a:r>
                <a:r>
                  <a:rPr lang="en-US" spc="-5" dirty="0"/>
                  <a:t>subintervals</a:t>
                </a:r>
                <a:r>
                  <a:rPr lang="en-US" dirty="0"/>
                  <a:t> </a:t>
                </a:r>
                <a:r>
                  <a:rPr lang="en-US" spc="-10" dirty="0"/>
                  <a:t>o</a:t>
                </a:r>
                <a:r>
                  <a:rPr lang="en-US" spc="-5" dirty="0"/>
                  <a:t>f</a:t>
                </a:r>
                <a:r>
                  <a:rPr lang="en-US" dirty="0"/>
                  <a:t> </a:t>
                </a:r>
                <a:r>
                  <a:rPr lang="en-US" spc="-15" dirty="0"/>
                  <a:t>w</a:t>
                </a:r>
                <a:r>
                  <a:rPr lang="en-US" spc="-5" dirty="0"/>
                  <a:t>idth</a:t>
                </a:r>
                <a:r>
                  <a:rPr lang="en-US" dirty="0"/>
                  <a:t> </a:t>
                </a:r>
                <a14:m>
                  <m:oMath xmlns:m="http://schemas.openxmlformats.org/officeDocument/2006/math">
                    <m:r>
                      <m:rPr>
                        <m:sty m:val="p"/>
                      </m:rPr>
                      <a:rPr lang="en-US" i="0" spc="-35" dirty="0" smtClean="0">
                        <a:latin typeface="Cambria Math" panose="02040503050406030204" pitchFamily="18" charset="0"/>
                        <a:cs typeface="Arial"/>
                      </a:rPr>
                      <m:t>Δ</m:t>
                    </m:r>
                    <m:r>
                      <a:rPr lang="en-US" i="1" spc="-5" dirty="0" err="1">
                        <a:latin typeface="Cambria Math" panose="02040503050406030204" pitchFamily="18" charset="0"/>
                        <a:cs typeface="Times New Roman"/>
                      </a:rPr>
                      <m:t>𝑥</m:t>
                    </m:r>
                    <m:r>
                      <a:rPr lang="en-US" i="1" spc="114" dirty="0">
                        <a:latin typeface="Cambria Math" panose="02040503050406030204" pitchFamily="18" charset="0"/>
                        <a:cs typeface="Times New Roman"/>
                      </a:rPr>
                      <m:t> </m:t>
                    </m:r>
                    <m:r>
                      <a:rPr lang="en-US" i="1" spc="-25" dirty="0">
                        <a:latin typeface="Cambria Math" panose="02040503050406030204" pitchFamily="18" charset="0"/>
                        <a:cs typeface="Lucida Sans Unicode"/>
                      </a:rPr>
                      <m:t>=</m:t>
                    </m:r>
                    <m:r>
                      <a:rPr lang="en-US" b="0" i="1" spc="-25" dirty="0" smtClean="0">
                        <a:latin typeface="Cambria Math" panose="02040503050406030204" pitchFamily="18" charset="0"/>
                        <a:cs typeface="Lucida Sans Unicode"/>
                      </a:rPr>
                      <m:t> </m:t>
                    </m:r>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3 − 1</m:t>
                        </m:r>
                      </m:num>
                      <m:den>
                        <m:r>
                          <a:rPr lang="en-US" b="0" i="1" spc="-25" dirty="0" smtClean="0">
                            <a:latin typeface="Cambria Math" panose="02040503050406030204" pitchFamily="18" charset="0"/>
                            <a:cs typeface="Lucida Sans Unicode"/>
                          </a:rPr>
                          <m:t>4</m:t>
                        </m:r>
                      </m:den>
                    </m:f>
                    <m:r>
                      <a:rPr lang="en-US" i="1" dirty="0">
                        <a:latin typeface="Cambria Math" panose="02040503050406030204" pitchFamily="18" charset="0"/>
                        <a:cs typeface="Lucida Sans Unicode"/>
                      </a:rPr>
                      <m:t>	</m:t>
                    </m:r>
                    <m:r>
                      <a:rPr lang="en-US" i="1" spc="-25" dirty="0">
                        <a:latin typeface="Cambria Math" panose="02040503050406030204" pitchFamily="18" charset="0"/>
                        <a:cs typeface="Lucida Sans Unicode"/>
                      </a:rPr>
                      <m:t>=</m:t>
                    </m:r>
                    <m:f>
                      <m:fPr>
                        <m:ctrlPr>
                          <a:rPr lang="en-US"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1</m:t>
                        </m:r>
                      </m:num>
                      <m:den>
                        <m:r>
                          <a:rPr lang="en-US" b="0" i="1" spc="-25" dirty="0" smtClean="0">
                            <a:latin typeface="Cambria Math" panose="02040503050406030204" pitchFamily="18" charset="0"/>
                            <a:cs typeface="Lucida Sans Unicode"/>
                          </a:rPr>
                          <m:t>2</m:t>
                        </m:r>
                      </m:den>
                    </m:f>
                  </m:oMath>
                </a14:m>
                <a:r>
                  <a:rPr lang="en-US" spc="-104" baseline="-25925" dirty="0"/>
                  <a:t> </a:t>
                </a:r>
                <a:r>
                  <a:rPr lang="en-US" spc="-5" dirty="0"/>
                  <a:t>.</a:t>
                </a:r>
                <a:r>
                  <a:rPr lang="en-US" dirty="0"/>
                  <a:t> </a:t>
                </a:r>
                <a:r>
                  <a:rPr lang="en-US" spc="-15" dirty="0"/>
                  <a:t>Th</a:t>
                </a:r>
                <a:r>
                  <a:rPr lang="en-US" spc="-5" dirty="0"/>
                  <a:t>e </a:t>
                </a:r>
                <a:r>
                  <a:rPr lang="en-US" spc="-10" dirty="0"/>
                  <a:t>righ</a:t>
                </a:r>
                <a:r>
                  <a:rPr lang="en-US" spc="-5" dirty="0"/>
                  <a:t>t</a:t>
                </a:r>
                <a:r>
                  <a:rPr lang="en-US" spc="114" dirty="0"/>
                  <a:t> </a:t>
                </a:r>
                <a:r>
                  <a:rPr lang="en-US" spc="-10" dirty="0"/>
                  <a:t>endpoint</a:t>
                </a:r>
                <a:r>
                  <a:rPr lang="en-US" spc="-5" dirty="0"/>
                  <a:t>s</a:t>
                </a:r>
                <a:r>
                  <a:rPr lang="en-US" spc="114" dirty="0"/>
                  <a:t> </a:t>
                </a:r>
                <a:r>
                  <a:rPr lang="en-US" spc="-10" dirty="0"/>
                  <a:t>ar</a:t>
                </a:r>
                <a:r>
                  <a:rPr lang="en-US" spc="-5" dirty="0"/>
                  <a:t>e</a:t>
                </a:r>
                <a:r>
                  <a:rPr lang="en-US" spc="114" dirty="0"/>
                  <a:t> </a:t>
                </a:r>
                <a:r>
                  <a:rPr lang="en-US" spc="-10" dirty="0"/>
                  <a:t>th</a:t>
                </a:r>
                <a:r>
                  <a:rPr lang="en-US" spc="-5" dirty="0"/>
                  <a:t>e</a:t>
                </a:r>
                <a:r>
                  <a:rPr lang="en-US" spc="114" dirty="0"/>
                  <a:t> </a:t>
                </a:r>
                <a:r>
                  <a:rPr lang="en-US" spc="-10" dirty="0"/>
                  <a:t>number</a:t>
                </a:r>
                <a:r>
                  <a:rPr lang="en-US" spc="-5" dirty="0"/>
                  <a:t>s</a:t>
                </a:r>
                <a:r>
                  <a:rPr lang="en-US" dirty="0"/>
                  <a:t> </a:t>
                </a:r>
                <a:r>
                  <a:rPr lang="en-US" i="1" spc="-5" dirty="0"/>
                  <a:t>x</a:t>
                </a:r>
                <a:r>
                  <a:rPr lang="en-US" i="1" dirty="0"/>
                  <a:t> </a:t>
                </a:r>
                <a:r>
                  <a:rPr lang="en-US" spc="-25" dirty="0"/>
                  <a:t>=</a:t>
                </a:r>
                <a:r>
                  <a:rPr lang="en-US" spc="-45" dirty="0"/>
                  <a:t> </a:t>
                </a:r>
                <a:r>
                  <a:rPr lang="en-US" i="1" spc="-5" dirty="0"/>
                  <a:t>a</a:t>
                </a:r>
                <a:r>
                  <a:rPr lang="en-US" i="1" spc="15" dirty="0"/>
                  <a:t> </a:t>
                </a:r>
                <a:r>
                  <a:rPr lang="en-US" spc="-25" dirty="0"/>
                  <a:t>+</a:t>
                </a:r>
                <a:r>
                  <a:rPr lang="en-US" spc="65" dirty="0"/>
                  <a:t> </a:t>
                </a:r>
                <a:r>
                  <a:rPr lang="en-US" i="1" spc="-5" dirty="0" err="1"/>
                  <a:t>j</a:t>
                </a:r>
                <a:r>
                  <a:rPr lang="en-US" spc="-35" dirty="0" err="1"/>
                  <a:t>Δ</a:t>
                </a:r>
                <a:r>
                  <a:rPr lang="en-US" i="1" spc="-5" dirty="0" err="1"/>
                  <a:t>x</a:t>
                </a:r>
                <a:r>
                  <a:rPr lang="en-US" i="1" spc="114" dirty="0"/>
                  <a:t> </a:t>
                </a:r>
                <a:r>
                  <a:rPr lang="en-US" spc="-25" dirty="0"/>
                  <a:t>=</a:t>
                </a:r>
                <a:r>
                  <a:rPr lang="en-US" spc="-40" dirty="0"/>
                  <a:t> </a:t>
                </a:r>
                <a:r>
                  <a:rPr lang="en-US" spc="-5" dirty="0"/>
                  <a:t>1</a:t>
                </a:r>
                <a:r>
                  <a:rPr lang="en-US" spc="-30" dirty="0"/>
                  <a:t> </a:t>
                </a:r>
                <a:r>
                  <a:rPr lang="en-US" spc="-25" dirty="0"/>
                  <a:t>+</a:t>
                </a:r>
                <a:r>
                  <a:rPr lang="en-US" spc="65" dirty="0"/>
                  <a:t> </a:t>
                </a:r>
                <a:r>
                  <a:rPr lang="en-US" i="1" spc="-5" dirty="0"/>
                  <a:t>j</a:t>
                </a:r>
                <a:r>
                  <a:rPr lang="en-US" spc="-25" dirty="0"/>
                  <a:t> </a:t>
                </a:r>
                <a14:m>
                  <m:oMath xmlns:m="http://schemas.openxmlformats.org/officeDocument/2006/math">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1</m:t>
                        </m:r>
                      </m:num>
                      <m:den>
                        <m:r>
                          <a:rPr lang="en-US" i="1" spc="-25" dirty="0">
                            <a:latin typeface="Cambria Math" panose="02040503050406030204" pitchFamily="18" charset="0"/>
                            <a:cs typeface="Lucida Sans Unicode"/>
                          </a:rPr>
                          <m:t>2</m:t>
                        </m:r>
                      </m:den>
                    </m:f>
                    <m:r>
                      <a:rPr lang="en-US" i="1" spc="-25" dirty="0" smtClean="0">
                        <a:latin typeface="Cambria Math" panose="02040503050406030204" pitchFamily="18" charset="0"/>
                        <a:cs typeface="Lucida Sans Unicode"/>
                      </a:rPr>
                      <m:t> </m:t>
                    </m:r>
                  </m:oMath>
                </a14:m>
                <a:r>
                  <a:rPr lang="en-US" spc="-5" dirty="0"/>
                  <a:t>for</a:t>
                </a:r>
                <a:r>
                  <a:rPr lang="en-US" dirty="0"/>
                  <a:t> </a:t>
                </a:r>
                <a:r>
                  <a:rPr lang="en-US" i="1" spc="-5" dirty="0"/>
                  <a:t>j</a:t>
                </a:r>
                <a:r>
                  <a:rPr lang="en-US" i="1" spc="120" dirty="0"/>
                  <a:t> </a:t>
                </a:r>
                <a:r>
                  <a:rPr lang="en-US" spc="-25" dirty="0"/>
                  <a:t>=</a:t>
                </a:r>
                <a:r>
                  <a:rPr lang="en-US" spc="-40" dirty="0"/>
                  <a:t> </a:t>
                </a:r>
                <a:r>
                  <a:rPr lang="en-US" spc="-10" dirty="0"/>
                  <a:t>1</a:t>
                </a:r>
                <a:r>
                  <a:rPr lang="en-US" spc="-5" dirty="0"/>
                  <a:t>,</a:t>
                </a:r>
                <a:r>
                  <a:rPr lang="en-US" spc="-85" dirty="0"/>
                  <a:t> </a:t>
                </a:r>
                <a:r>
                  <a:rPr lang="en-US" spc="-10" dirty="0"/>
                  <a:t>2</a:t>
                </a:r>
                <a:r>
                  <a:rPr lang="en-US" spc="-5" dirty="0"/>
                  <a:t>,</a:t>
                </a:r>
                <a:r>
                  <a:rPr lang="en-US" spc="-85" dirty="0"/>
                  <a:t> </a:t>
                </a:r>
                <a:r>
                  <a:rPr lang="en-US" spc="-10" dirty="0"/>
                  <a:t>3</a:t>
                </a:r>
                <a:r>
                  <a:rPr lang="en-US" spc="-5" dirty="0"/>
                  <a:t>,</a:t>
                </a:r>
                <a:r>
                  <a:rPr lang="en-US" spc="-85" dirty="0"/>
                  <a:t> </a:t>
                </a:r>
                <a:r>
                  <a:rPr lang="en-US" spc="-10" dirty="0"/>
                  <a:t>4</a:t>
                </a:r>
                <a:r>
                  <a:rPr lang="en-US" spc="-5" dirty="0"/>
                  <a:t>.</a:t>
                </a:r>
                <a:r>
                  <a:rPr lang="en-US" spc="114" dirty="0"/>
                  <a:t> </a:t>
                </a:r>
                <a:r>
                  <a:rPr lang="en-US" spc="-15" dirty="0"/>
                  <a:t>They are spaced at intervals of </a:t>
                </a:r>
                <a14:m>
                  <m:oMath xmlns:m="http://schemas.openxmlformats.org/officeDocument/2006/math">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1</m:t>
                        </m:r>
                      </m:num>
                      <m:den>
                        <m:r>
                          <a:rPr lang="en-US" i="1" spc="-25" dirty="0">
                            <a:latin typeface="Cambria Math" panose="02040503050406030204" pitchFamily="18" charset="0"/>
                            <a:cs typeface="Lucida Sans Unicode"/>
                          </a:rPr>
                          <m:t>2</m:t>
                        </m:r>
                      </m:den>
                    </m:f>
                  </m:oMath>
                </a14:m>
                <a:r>
                  <a:rPr lang="en-US" spc="-15" dirty="0"/>
                  <a:t> beginning at 3, so, as we see in Figure 5(A), the right endpoints are </a:t>
                </a:r>
                <a14:m>
                  <m:oMath xmlns:m="http://schemas.openxmlformats.org/officeDocument/2006/math">
                    <m:f>
                      <m:fPr>
                        <m:ctrlPr>
                          <a:rPr lang="en-US"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3</m:t>
                        </m:r>
                      </m:num>
                      <m:den>
                        <m:r>
                          <a:rPr lang="en-US" i="1" spc="-25" dirty="0">
                            <a:latin typeface="Cambria Math" panose="02040503050406030204" pitchFamily="18" charset="0"/>
                            <a:cs typeface="Lucida Sans Unicode"/>
                          </a:rPr>
                          <m:t>2</m:t>
                        </m:r>
                      </m:den>
                    </m:f>
                  </m:oMath>
                </a14:m>
                <a:r>
                  <a:rPr lang="en-US" spc="-15" dirty="0"/>
                  <a:t> , </a:t>
                </a:r>
                <a14:m>
                  <m:oMath xmlns:m="http://schemas.openxmlformats.org/officeDocument/2006/math">
                    <m:f>
                      <m:fPr>
                        <m:ctrlPr>
                          <a:rPr lang="en-US" i="1" spc="-25" dirty="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4</m:t>
                        </m:r>
                      </m:num>
                      <m:den>
                        <m:r>
                          <a:rPr lang="en-US" i="1" spc="-25" dirty="0">
                            <a:latin typeface="Cambria Math" panose="02040503050406030204" pitchFamily="18" charset="0"/>
                            <a:cs typeface="Lucida Sans Unicode"/>
                          </a:rPr>
                          <m:t>2</m:t>
                        </m:r>
                      </m:den>
                    </m:f>
                  </m:oMath>
                </a14:m>
                <a:r>
                  <a:rPr lang="en-US" spc="-15" dirty="0"/>
                  <a:t> , </a:t>
                </a:r>
                <a14:m>
                  <m:oMath xmlns:m="http://schemas.openxmlformats.org/officeDocument/2006/math">
                    <m:f>
                      <m:fPr>
                        <m:ctrlPr>
                          <a:rPr lang="en-US" i="1" spc="-25" dirty="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5</m:t>
                        </m:r>
                      </m:num>
                      <m:den>
                        <m:r>
                          <a:rPr lang="en-US" i="1" spc="-25" dirty="0">
                            <a:latin typeface="Cambria Math" panose="02040503050406030204" pitchFamily="18" charset="0"/>
                            <a:cs typeface="Lucida Sans Unicode"/>
                          </a:rPr>
                          <m:t>2</m:t>
                        </m:r>
                      </m:den>
                    </m:f>
                  </m:oMath>
                </a14:m>
                <a:r>
                  <a:rPr lang="en-US" spc="-15" dirty="0"/>
                  <a:t> , </a:t>
                </a:r>
                <a14:m>
                  <m:oMath xmlns:m="http://schemas.openxmlformats.org/officeDocument/2006/math">
                    <m:f>
                      <m:fPr>
                        <m:ctrlPr>
                          <a:rPr lang="en-US" i="1" spc="-25" dirty="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6</m:t>
                        </m:r>
                      </m:num>
                      <m:den>
                        <m:r>
                          <a:rPr lang="en-US" i="1" spc="-25" dirty="0">
                            <a:latin typeface="Cambria Math" panose="02040503050406030204" pitchFamily="18" charset="0"/>
                            <a:cs typeface="Lucida Sans Unicode"/>
                          </a:rPr>
                          <m:t>2</m:t>
                        </m:r>
                      </m:den>
                    </m:f>
                  </m:oMath>
                </a14:m>
                <a:r>
                  <a:rPr lang="en-US" spc="-15" dirty="0"/>
                  <a:t> . </a:t>
                </a:r>
                <a:r>
                  <a:rPr lang="en-US" i="1" spc="-15" dirty="0"/>
                  <a:t>R</a:t>
                </a:r>
                <a:r>
                  <a:rPr lang="en-US" i="1" spc="-15" baseline="-25000" dirty="0"/>
                  <a:t>4</a:t>
                </a:r>
                <a:r>
                  <a:rPr lang="en-US" spc="-15" dirty="0"/>
                  <a:t> is </a:t>
                </a:r>
                <a:r>
                  <a:rPr lang="en-US" spc="-15" dirty="0" err="1"/>
                  <a:t>Δ</a:t>
                </a:r>
                <a:r>
                  <a:rPr lang="en-US" i="1" spc="-15" dirty="0" err="1"/>
                  <a:t>x</a:t>
                </a:r>
                <a:r>
                  <a:rPr lang="en-US" spc="-15" dirty="0"/>
                  <a:t> times the sum of the function values at the right endpoints: </a:t>
                </a:r>
              </a:p>
              <a:p>
                <a:pPr marL="36900" indent="0">
                  <a:lnSpc>
                    <a:spcPct val="100000"/>
                  </a:lnSpc>
                  <a:buNone/>
                </a:pPr>
                <a:endParaRPr lang="en-US" i="1" spc="-15" dirty="0">
                  <a:latin typeface="Cambria Math" panose="02040503050406030204" pitchFamily="18" charset="0"/>
                  <a:cs typeface="Times New Roman"/>
                </a:endParaRPr>
              </a:p>
              <a:p>
                <a:pPr marL="36900" indent="0">
                  <a:lnSpc>
                    <a:spcPct val="100000"/>
                  </a:lnSpc>
                  <a:buNone/>
                </a:pPr>
                <a14:m>
                  <m:oMathPara xmlns:m="http://schemas.openxmlformats.org/officeDocument/2006/math">
                    <m:oMathParaPr>
                      <m:jc m:val="left"/>
                    </m:oMathParaPr>
                    <m:oMath xmlns:m="http://schemas.openxmlformats.org/officeDocument/2006/math">
                      <m:sSub>
                        <m:sSubPr>
                          <m:ctrlPr>
                            <a:rPr lang="en-US" i="1" spc="-15" smtClean="0">
                              <a:latin typeface="Cambria Math" panose="02040503050406030204" pitchFamily="18" charset="0"/>
                              <a:cs typeface="Times New Roman"/>
                            </a:rPr>
                          </m:ctrlPr>
                        </m:sSubPr>
                        <m:e>
                          <m:r>
                            <a:rPr lang="en-US" b="0" i="1" spc="-15" smtClean="0">
                              <a:latin typeface="Cambria Math" panose="02040503050406030204" pitchFamily="18" charset="0"/>
                              <a:cs typeface="Times New Roman"/>
                            </a:rPr>
                            <m:t>𝑅</m:t>
                          </m:r>
                        </m:e>
                        <m:sub>
                          <m:r>
                            <a:rPr lang="en-US" b="0" i="1" spc="-15" smtClean="0">
                              <a:latin typeface="Cambria Math" panose="02040503050406030204" pitchFamily="18" charset="0"/>
                              <a:cs typeface="Times New Roman"/>
                            </a:rPr>
                            <m:t>4</m:t>
                          </m:r>
                        </m:sub>
                      </m:sSub>
                      <m:r>
                        <a:rPr lang="en-US" b="0" i="1" spc="-15" smtClean="0">
                          <a:latin typeface="Cambria Math" panose="02040503050406030204" pitchFamily="18" charset="0"/>
                          <a:cs typeface="Times New Roman"/>
                        </a:rPr>
                        <m:t>=</m:t>
                      </m:r>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1</m:t>
                          </m:r>
                        </m:num>
                        <m:den>
                          <m:r>
                            <a:rPr lang="en-US" i="1" spc="-25" dirty="0">
                              <a:latin typeface="Cambria Math" panose="02040503050406030204" pitchFamily="18" charset="0"/>
                              <a:cs typeface="Lucida Sans Unicode"/>
                            </a:rPr>
                            <m:t>2</m:t>
                          </m:r>
                        </m:den>
                      </m:f>
                      <m:d>
                        <m:dPr>
                          <m:ctrlPr>
                            <a:rPr lang="en-US" b="0" i="1" spc="-25" dirty="0" smtClean="0">
                              <a:latin typeface="Cambria Math" panose="02040503050406030204" pitchFamily="18" charset="0"/>
                              <a:cs typeface="Lucida Sans Unicode"/>
                            </a:rPr>
                          </m:ctrlPr>
                        </m:dPr>
                        <m:e>
                          <m:r>
                            <a:rPr lang="en-US" b="0" i="1" spc="-25" dirty="0" smtClean="0">
                              <a:latin typeface="Cambria Math" panose="02040503050406030204" pitchFamily="18" charset="0"/>
                              <a:cs typeface="Lucida Sans Unicode"/>
                            </a:rPr>
                            <m:t>𝑓</m:t>
                          </m:r>
                          <m:d>
                            <m:dPr>
                              <m:ctrlPr>
                                <a:rPr lang="en-US" b="0" i="1" spc="-25" dirty="0" smtClean="0">
                                  <a:latin typeface="Cambria Math" panose="02040503050406030204" pitchFamily="18" charset="0"/>
                                  <a:cs typeface="Lucida Sans Unicode"/>
                                </a:rPr>
                              </m:ctrlPr>
                            </m:dPr>
                            <m:e>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3</m:t>
                                  </m:r>
                                </m:num>
                                <m:den>
                                  <m:r>
                                    <a:rPr lang="en-US" i="1" spc="-25" dirty="0">
                                      <a:latin typeface="Cambria Math" panose="02040503050406030204" pitchFamily="18" charset="0"/>
                                      <a:cs typeface="Lucida Sans Unicode"/>
                                    </a:rPr>
                                    <m:t>2</m:t>
                                  </m:r>
                                </m:den>
                              </m:f>
                            </m:e>
                          </m:d>
                          <m:r>
                            <a:rPr lang="en-US" b="0" i="1" spc="-25" dirty="0" smtClean="0">
                              <a:latin typeface="Cambria Math" panose="02040503050406030204" pitchFamily="18" charset="0"/>
                              <a:cs typeface="Lucida Sans Unicode"/>
                            </a:rPr>
                            <m:t>+</m:t>
                          </m:r>
                          <m:r>
                            <a:rPr lang="en-US" b="0" i="1" spc="-25" dirty="0" smtClean="0">
                              <a:latin typeface="Cambria Math" panose="02040503050406030204" pitchFamily="18" charset="0"/>
                              <a:cs typeface="Lucida Sans Unicode"/>
                            </a:rPr>
                            <m:t>𝑓</m:t>
                          </m:r>
                          <m:d>
                            <m:dPr>
                              <m:ctrlPr>
                                <a:rPr lang="en-US" b="0" i="1" spc="-25" dirty="0" smtClean="0">
                                  <a:latin typeface="Cambria Math" panose="02040503050406030204" pitchFamily="18" charset="0"/>
                                  <a:cs typeface="Lucida Sans Unicode"/>
                                </a:rPr>
                              </m:ctrlPr>
                            </m:dPr>
                            <m:e>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4</m:t>
                                  </m:r>
                                </m:num>
                                <m:den>
                                  <m:r>
                                    <a:rPr lang="en-US" b="0" i="1" spc="-25" dirty="0" smtClean="0">
                                      <a:latin typeface="Cambria Math" panose="02040503050406030204" pitchFamily="18" charset="0"/>
                                      <a:cs typeface="Lucida Sans Unicode"/>
                                    </a:rPr>
                                    <m:t>2</m:t>
                                  </m:r>
                                </m:den>
                              </m:f>
                            </m:e>
                          </m:d>
                          <m:r>
                            <a:rPr lang="en-US" b="0" i="1" spc="-25" dirty="0" smtClean="0">
                              <a:latin typeface="Cambria Math" panose="02040503050406030204" pitchFamily="18" charset="0"/>
                              <a:cs typeface="Lucida Sans Unicode"/>
                            </a:rPr>
                            <m:t>+</m:t>
                          </m:r>
                          <m:r>
                            <a:rPr lang="en-US" b="0" i="1" spc="-25" dirty="0" smtClean="0">
                              <a:latin typeface="Cambria Math" panose="02040503050406030204" pitchFamily="18" charset="0"/>
                              <a:cs typeface="Lucida Sans Unicode"/>
                            </a:rPr>
                            <m:t>𝑓</m:t>
                          </m:r>
                          <m:d>
                            <m:dPr>
                              <m:ctrlPr>
                                <a:rPr lang="en-US" b="0" i="1" spc="-25" dirty="0" smtClean="0">
                                  <a:latin typeface="Cambria Math" panose="02040503050406030204" pitchFamily="18" charset="0"/>
                                  <a:cs typeface="Lucida Sans Unicode"/>
                                </a:rPr>
                              </m:ctrlPr>
                            </m:dPr>
                            <m:e>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5</m:t>
                                  </m:r>
                                </m:num>
                                <m:den>
                                  <m:r>
                                    <a:rPr lang="en-US" i="1" spc="-25" dirty="0">
                                      <a:latin typeface="Cambria Math" panose="02040503050406030204" pitchFamily="18" charset="0"/>
                                      <a:cs typeface="Lucida Sans Unicode"/>
                                    </a:rPr>
                                    <m:t>2</m:t>
                                  </m:r>
                                </m:den>
                              </m:f>
                            </m:e>
                          </m:d>
                          <m:r>
                            <a:rPr lang="en-US" b="0" i="1" spc="-25" dirty="0" smtClean="0">
                              <a:latin typeface="Cambria Math" panose="02040503050406030204" pitchFamily="18" charset="0"/>
                              <a:cs typeface="Lucida Sans Unicode"/>
                            </a:rPr>
                            <m:t>+</m:t>
                          </m:r>
                          <m:r>
                            <a:rPr lang="en-US" b="0" i="1" spc="-25" dirty="0" smtClean="0">
                              <a:latin typeface="Cambria Math" panose="02040503050406030204" pitchFamily="18" charset="0"/>
                              <a:cs typeface="Lucida Sans Unicode"/>
                            </a:rPr>
                            <m:t>𝑓</m:t>
                          </m:r>
                          <m:d>
                            <m:dPr>
                              <m:ctrlPr>
                                <a:rPr lang="en-US" b="0" i="1" spc="-25" dirty="0" smtClean="0">
                                  <a:latin typeface="Cambria Math" panose="02040503050406030204" pitchFamily="18" charset="0"/>
                                  <a:cs typeface="Lucida Sans Unicode"/>
                                </a:rPr>
                              </m:ctrlPr>
                            </m:dPr>
                            <m:e>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6</m:t>
                                  </m:r>
                                </m:num>
                                <m:den>
                                  <m:r>
                                    <a:rPr lang="en-US" i="1" spc="-25" dirty="0">
                                      <a:latin typeface="Cambria Math" panose="02040503050406030204" pitchFamily="18" charset="0"/>
                                      <a:cs typeface="Lucida Sans Unicode"/>
                                    </a:rPr>
                                    <m:t>2</m:t>
                                  </m:r>
                                </m:den>
                              </m:f>
                            </m:e>
                          </m:d>
                        </m:e>
                      </m:d>
                    </m:oMath>
                  </m:oMathPara>
                </a14:m>
                <a:endParaRPr lang="en-US" b="0" i="1" spc="-25" dirty="0">
                  <a:latin typeface="Cambria Math" panose="02040503050406030204" pitchFamily="18" charset="0"/>
                  <a:cs typeface="Lucida Sans Unicode"/>
                </a:endParaRPr>
              </a:p>
              <a:p>
                <a:pPr marL="36900" indent="0">
                  <a:lnSpc>
                    <a:spcPct val="100000"/>
                  </a:lnSpc>
                  <a:buNone/>
                </a:pPr>
                <a14:m>
                  <m:oMathPara xmlns:m="http://schemas.openxmlformats.org/officeDocument/2006/math">
                    <m:oMathParaPr>
                      <m:jc m:val="left"/>
                    </m:oMathParaPr>
                    <m:oMath xmlns:m="http://schemas.openxmlformats.org/officeDocument/2006/math">
                      <m:r>
                        <a:rPr lang="en-US" b="0" i="0" spc="-25" dirty="0" smtClean="0">
                          <a:latin typeface="Cambria Math" panose="02040503050406030204" pitchFamily="18" charset="0"/>
                          <a:cs typeface="Lucida Sans Unicode"/>
                        </a:rPr>
                        <m:t>=</m:t>
                      </m:r>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1</m:t>
                          </m:r>
                        </m:num>
                        <m:den>
                          <m:r>
                            <a:rPr lang="en-US" b="0" i="1" spc="-25" dirty="0" smtClean="0">
                              <a:latin typeface="Cambria Math" panose="02040503050406030204" pitchFamily="18" charset="0"/>
                              <a:cs typeface="Lucida Sans Unicode"/>
                            </a:rPr>
                            <m:t>2</m:t>
                          </m:r>
                        </m:den>
                      </m:f>
                      <m:d>
                        <m:dPr>
                          <m:ctrlPr>
                            <a:rPr lang="en-US" b="0" i="1" spc="-25" dirty="0" smtClean="0">
                              <a:latin typeface="Cambria Math" panose="02040503050406030204" pitchFamily="18" charset="0"/>
                              <a:cs typeface="Lucida Sans Unicode"/>
                            </a:rPr>
                          </m:ctrlPr>
                        </m:dPr>
                        <m:e>
                          <m:f>
                            <m:fPr>
                              <m:ctrlPr>
                                <a:rPr lang="en-US" i="1" spc="-25" dirty="0">
                                  <a:latin typeface="Cambria Math" panose="02040503050406030204" pitchFamily="18" charset="0"/>
                                  <a:cs typeface="Lucida Sans Unicode"/>
                                </a:rPr>
                              </m:ctrlPr>
                            </m:fPr>
                            <m:num>
                              <m:r>
                                <a:rPr lang="en-US" i="1" spc="-25" dirty="0">
                                  <a:latin typeface="Cambria Math" panose="02040503050406030204" pitchFamily="18" charset="0"/>
                                  <a:cs typeface="Lucida Sans Unicode"/>
                                </a:rPr>
                                <m:t>9</m:t>
                              </m:r>
                            </m:num>
                            <m:den>
                              <m:r>
                                <a:rPr lang="en-US" i="1" spc="-25" dirty="0">
                                  <a:latin typeface="Cambria Math" panose="02040503050406030204" pitchFamily="18" charset="0"/>
                                  <a:cs typeface="Lucida Sans Unicode"/>
                                </a:rPr>
                                <m:t>4</m:t>
                              </m:r>
                            </m:den>
                          </m:f>
                          <m:r>
                            <a:rPr lang="en-US" b="0" i="1" spc="-25" dirty="0" smtClean="0">
                              <a:latin typeface="Cambria Math" panose="02040503050406030204" pitchFamily="18" charset="0"/>
                              <a:cs typeface="Lucida Sans Unicode"/>
                            </a:rPr>
                            <m:t>+ </m:t>
                          </m:r>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16</m:t>
                              </m:r>
                            </m:num>
                            <m:den>
                              <m:r>
                                <a:rPr lang="en-US" b="0" i="1" spc="-25" dirty="0" smtClean="0">
                                  <a:latin typeface="Cambria Math" panose="02040503050406030204" pitchFamily="18" charset="0"/>
                                  <a:cs typeface="Lucida Sans Unicode"/>
                                </a:rPr>
                                <m:t>4</m:t>
                              </m:r>
                            </m:den>
                          </m:f>
                          <m:r>
                            <a:rPr lang="en-US" b="0" i="1" spc="-25" dirty="0" smtClean="0">
                              <a:latin typeface="Cambria Math" panose="02040503050406030204" pitchFamily="18" charset="0"/>
                              <a:cs typeface="Lucida Sans Unicode"/>
                            </a:rPr>
                            <m:t>+</m:t>
                          </m:r>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25</m:t>
                              </m:r>
                            </m:num>
                            <m:den>
                              <m:r>
                                <a:rPr lang="en-US" b="0" i="1" spc="-25" dirty="0" smtClean="0">
                                  <a:latin typeface="Cambria Math" panose="02040503050406030204" pitchFamily="18" charset="0"/>
                                  <a:cs typeface="Lucida Sans Unicode"/>
                                </a:rPr>
                                <m:t>4</m:t>
                              </m:r>
                            </m:den>
                          </m:f>
                          <m:r>
                            <a:rPr lang="en-US" b="0" i="1" spc="-25" dirty="0" smtClean="0">
                              <a:latin typeface="Cambria Math" panose="02040503050406030204" pitchFamily="18" charset="0"/>
                              <a:cs typeface="Lucida Sans Unicode"/>
                            </a:rPr>
                            <m:t>+</m:t>
                          </m:r>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36</m:t>
                              </m:r>
                            </m:num>
                            <m:den>
                              <m:r>
                                <a:rPr lang="en-US" b="0" i="1" spc="-25" dirty="0" smtClean="0">
                                  <a:latin typeface="Cambria Math" panose="02040503050406030204" pitchFamily="18" charset="0"/>
                                  <a:cs typeface="Lucida Sans Unicode"/>
                                </a:rPr>
                                <m:t>4</m:t>
                              </m:r>
                            </m:den>
                          </m:f>
                        </m:e>
                      </m:d>
                      <m:r>
                        <a:rPr lang="en-US" b="0" i="1" spc="-25" dirty="0" smtClean="0">
                          <a:latin typeface="Cambria Math" panose="02040503050406030204" pitchFamily="18" charset="0"/>
                          <a:cs typeface="Lucida Sans Unicode"/>
                        </a:rPr>
                        <m:t>=</m:t>
                      </m:r>
                      <m:f>
                        <m:fPr>
                          <m:ctrlPr>
                            <a:rPr lang="en-US" b="0" i="1" spc="-25" dirty="0" smtClean="0">
                              <a:latin typeface="Cambria Math" panose="02040503050406030204" pitchFamily="18" charset="0"/>
                              <a:cs typeface="Lucida Sans Unicode"/>
                            </a:rPr>
                          </m:ctrlPr>
                        </m:fPr>
                        <m:num>
                          <m:r>
                            <a:rPr lang="en-US" b="0" i="1" spc="-25" dirty="0" smtClean="0">
                              <a:latin typeface="Cambria Math" panose="02040503050406030204" pitchFamily="18" charset="0"/>
                              <a:cs typeface="Lucida Sans Unicode"/>
                            </a:rPr>
                            <m:t>43</m:t>
                          </m:r>
                        </m:num>
                        <m:den>
                          <m:r>
                            <a:rPr lang="en-US" b="0" i="1" spc="-25" dirty="0" smtClean="0">
                              <a:latin typeface="Cambria Math" panose="02040503050406030204" pitchFamily="18" charset="0"/>
                              <a:cs typeface="Lucida Sans Unicode"/>
                            </a:rPr>
                            <m:t>4</m:t>
                          </m:r>
                        </m:den>
                      </m:f>
                    </m:oMath>
                  </m:oMathPara>
                </a14:m>
                <a:endParaRPr lang="en-US" spc="-15" dirty="0"/>
              </a:p>
              <a:p>
                <a:pPr marL="36900" indent="0">
                  <a:lnSpc>
                    <a:spcPct val="100000"/>
                  </a:lnSpc>
                  <a:buNone/>
                </a:pPr>
                <a:endParaRPr lang="en-US" spc="-15"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64079" cy="4370567"/>
              </a:xfrm>
              <a:blipFill>
                <a:blip r:embed="rId2"/>
                <a:stretch>
                  <a:fillRect l="-340" t="-976" r="-283"/>
                </a:stretch>
              </a:blipFill>
            </p:spPr>
            <p:txBody>
              <a:bodyPr/>
              <a:lstStyle/>
              <a:p>
                <a:r>
                  <a:rPr lang="en-US">
                    <a:noFill/>
                  </a:rPr>
                  <a:t> </a:t>
                </a:r>
              </a:p>
            </p:txBody>
          </p:sp>
        </mc:Fallback>
      </mc:AlternateContent>
      <p:pic>
        <p:nvPicPr>
          <p:cNvPr id="4" name="Picture 3" descr="Graphs A and B of f of x equals x squared show 4 right-endpoint rectangles under graph A and 6 right-endpoint rectangles under graph B. &#10;Graph A, titled the approximation R subscript 4, shows f of x equals x squared with the x axis ranging from 0 to 3 with marks at 1, 3/2, 2, 5/2, and 3 and the y axis ranging from 0 to 15 in increments of 5. The first rectangle is from 1 to 3/2, with height at f of 3/2, the second rectangle is from 3/2 to 2 with height at f of 2, the third rectangle is from 2 to 5/2 with height at f of 5/2, and the fourth rectangle is from 5/2 to 3 with height at f of 3. Graph B, titled the approximation R subscript 6, shows f of x equals x squared with the x axis ranging from 0 to 3 with marks from 1 to 3 by thirds, and the y axis ranging from 0 to 15 in increments of 5. The first rectangle is from 1 to 4/3, with height at f of 4/3, the second rectangle is from 4/3 to 5/3 with height at f of 5/3, the third rectangle is from 5/3 to 2 with height at f of 2, the fourth rectangle is from 2 to 7/3 with height at f of 7/3, the fifth rectangle is from 7/3 to 8/3 with height at f of 8/3, and the sixth rectangle is from 8/3 to 3 with height at f of 3.">
            <a:extLst>
              <a:ext uri="{FF2B5EF4-FFF2-40B4-BE49-F238E27FC236}">
                <a16:creationId xmlns:a16="http://schemas.microsoft.com/office/drawing/2014/main" id="{415D4D50-17F4-4E64-8820-16C1FE055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767" y="3784917"/>
            <a:ext cx="6156466" cy="2136450"/>
          </a:xfrm>
          <a:prstGeom prst="rect">
            <a:avLst/>
          </a:prstGeom>
        </p:spPr>
      </p:pic>
    </p:spTree>
    <p:extLst>
      <p:ext uri="{BB962C8B-B14F-4D97-AF65-F5344CB8AC3E}">
        <p14:creationId xmlns:p14="http://schemas.microsoft.com/office/powerpoint/2010/main" val="2225098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(6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p>
              <a:p>
                <a:pPr marL="494100" indent="-457200">
                  <a:lnSpc>
                    <a:spcPct val="100000"/>
                  </a:lnSpc>
                  <a:buFont typeface="+mj-lt"/>
                  <a:buAutoNum type="alphaLcParenR"/>
                </a:pPr>
                <a:r>
                  <a:rPr lang="en-US" dirty="0">
                    <a:solidFill>
                      <a:schemeClr val="tx1"/>
                    </a:solidFill>
                  </a:rPr>
                  <a:t>We calculate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unde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3 </a:t>
                </a:r>
                <a:r>
                  <a:rPr lang="en-US" spc="-10" dirty="0">
                    <a:solidFill>
                      <a:schemeClr val="tx1"/>
                    </a:solidFill>
                  </a:rPr>
                  <a:t>ove</a:t>
                </a:r>
                <a:r>
                  <a:rPr lang="en-US" spc="-5" dirty="0">
                    <a:solidFill>
                      <a:schemeClr val="tx1"/>
                    </a:solidFill>
                  </a:rPr>
                  <a:t>r</a:t>
                </a:r>
                <a:r>
                  <a:rPr lang="en-US" dirty="0">
                    <a:solidFill>
                      <a:schemeClr val="tx1"/>
                    </a:solidFill>
                  </a:rPr>
                  <a:t> </a:t>
                </a:r>
                <a:r>
                  <a:rPr lang="en-US" spc="-5" dirty="0">
                    <a:solidFill>
                      <a:schemeClr val="tx1"/>
                    </a:solidFill>
                  </a:rPr>
                  <a:t>[2,</a:t>
                </a:r>
                <a:r>
                  <a:rPr lang="en-US" spc="-85" dirty="0">
                    <a:solidFill>
                      <a:schemeClr val="tx1"/>
                    </a:solidFill>
                  </a:rPr>
                  <a:t> </a:t>
                </a:r>
                <a:r>
                  <a:rPr lang="en-US" spc="-10" dirty="0">
                    <a:solidFill>
                      <a:schemeClr val="tx1"/>
                    </a:solidFill>
                  </a:rPr>
                  <a:t>4</a:t>
                </a:r>
                <a:r>
                  <a:rPr lang="en-US" spc="-5" dirty="0">
                    <a:solidFill>
                      <a:schemeClr val="tx1"/>
                    </a:solidFill>
                  </a:rPr>
                  <a:t>]. Since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3</m:t>
                            </m:r>
                          </m:sup>
                        </m:sSup>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4</m:t>
                        </m:r>
                      </m:den>
                    </m:f>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4</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oMath>
                </a14:m>
                <a:r>
                  <a:rPr lang="en-US" dirty="0">
                    <a:solidFill>
                      <a:schemeClr val="tx1"/>
                    </a:solidFill>
                  </a:rPr>
                  <a:t>, we have </a:t>
                </a: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4</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4</m:t>
                        </m:r>
                      </m:sup>
                    </m:sSup>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4</m:t>
                        </m:r>
                      </m:sup>
                    </m:sSubSup>
                    <m:r>
                      <a:rPr lang="en-US" b="0" i="1" smtClean="0">
                        <a:solidFill>
                          <a:schemeClr val="tx1"/>
                        </a:solidFill>
                        <a:latin typeface="Cambria Math" panose="02040503050406030204" pitchFamily="18" charset="0"/>
                      </a:rPr>
                      <m:t>=64−4=60.</m:t>
                    </m:r>
                  </m:oMath>
                </a14:m>
                <a:endParaRPr lang="en-US" spc="-40" dirty="0">
                  <a:solidFill>
                    <a:schemeClr val="tx1"/>
                  </a:solidFill>
                </a:endParaRPr>
              </a:p>
              <a:p>
                <a:pPr marL="494100" indent="-457200">
                  <a:lnSpc>
                    <a:spcPct val="100000"/>
                  </a:lnSpc>
                  <a:buFont typeface="+mj-lt"/>
                  <a:buAutoNum type="alphaLcParenR"/>
                </a:pPr>
                <a:r>
                  <a:rPr lang="en-US" spc="-40" dirty="0">
                    <a:solidFill>
                      <a:schemeClr val="tx1"/>
                    </a:solidFill>
                  </a:rPr>
                  <a:t>To f</a:t>
                </a:r>
                <a:r>
                  <a:rPr lang="en-US" spc="-10" dirty="0">
                    <a:solidFill>
                      <a:schemeClr val="tx1"/>
                    </a:solidFill>
                  </a:rPr>
                  <a:t>in</a:t>
                </a:r>
                <a:r>
                  <a:rPr lang="en-US" spc="-5" dirty="0">
                    <a:solidFill>
                      <a:schemeClr val="tx1"/>
                    </a:solidFill>
                  </a:rPr>
                  <a:t>d </a:t>
                </a:r>
                <a:r>
                  <a:rPr lang="en-US" spc="-10" dirty="0">
                    <a:solidFill>
                      <a:schemeClr val="tx1"/>
                    </a:solidFill>
                  </a:rPr>
                  <a:t>th</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unde</a:t>
                </a:r>
                <a:r>
                  <a:rPr lang="en-US" spc="-5" dirty="0">
                    <a:solidFill>
                      <a:schemeClr val="tx1"/>
                    </a:solidFill>
                  </a:rPr>
                  <a:t>r</a:t>
                </a:r>
                <a:r>
                  <a:rPr lang="en-US" spc="20"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baseline="25925" dirty="0">
                    <a:solidFill>
                      <a:schemeClr val="tx1"/>
                    </a:solidFill>
                  </a:rPr>
                  <a:t>3</a:t>
                </a:r>
                <a:r>
                  <a:rPr lang="en-US" i="1" spc="209" baseline="25925" dirty="0">
                    <a:solidFill>
                      <a:schemeClr val="tx1"/>
                    </a:solidFill>
                  </a:rPr>
                  <a:t>/</a:t>
                </a:r>
                <a:r>
                  <a:rPr lang="en-US" baseline="25925" dirty="0">
                    <a:solidFill>
                      <a:schemeClr val="tx1"/>
                    </a:solidFill>
                  </a:rPr>
                  <a:t>4</a:t>
                </a:r>
                <a:r>
                  <a:rPr lang="en-US" spc="120" baseline="25925" dirty="0">
                    <a:solidFill>
                      <a:schemeClr val="tx1"/>
                    </a:solidFill>
                  </a:rPr>
                  <a:t> </a:t>
                </a:r>
                <a:r>
                  <a:rPr lang="en-US" spc="-25" dirty="0">
                    <a:solidFill>
                      <a:schemeClr val="tx1"/>
                    </a:solidFill>
                  </a:rPr>
                  <a:t>+</a:t>
                </a:r>
                <a:r>
                  <a:rPr lang="en-US" spc="-95" dirty="0">
                    <a:solidFill>
                      <a:schemeClr val="tx1"/>
                    </a:solidFill>
                  </a:rPr>
                  <a:t> </a:t>
                </a:r>
                <a:r>
                  <a:rPr lang="en-US" spc="20" dirty="0">
                    <a:solidFill>
                      <a:schemeClr val="tx1"/>
                    </a:solidFill>
                  </a:rPr>
                  <a:t>3</a:t>
                </a:r>
                <a:r>
                  <a:rPr lang="en-US" i="1" spc="-5" dirty="0">
                    <a:solidFill>
                      <a:schemeClr val="tx1"/>
                    </a:solidFill>
                  </a:rPr>
                  <a:t>x</a:t>
                </a:r>
                <a:r>
                  <a:rPr lang="en-US" i="1" spc="-165" dirty="0">
                    <a:solidFill>
                      <a:schemeClr val="tx1"/>
                    </a:solidFill>
                  </a:rPr>
                  <a:t> </a:t>
                </a:r>
                <a:r>
                  <a:rPr lang="en-US" baseline="25925" dirty="0">
                    <a:solidFill>
                      <a:schemeClr val="tx1"/>
                    </a:solidFill>
                  </a:rPr>
                  <a:t>5</a:t>
                </a:r>
                <a:r>
                  <a:rPr lang="en-US" i="1" spc="209" baseline="25925" dirty="0">
                    <a:solidFill>
                      <a:schemeClr val="tx1"/>
                    </a:solidFill>
                  </a:rPr>
                  <a:t>/</a:t>
                </a:r>
                <a:r>
                  <a:rPr lang="en-US" baseline="25925" dirty="0">
                    <a:solidFill>
                      <a:schemeClr val="tx1"/>
                    </a:solidFill>
                  </a:rPr>
                  <a:t>3 </a:t>
                </a:r>
                <a:r>
                  <a:rPr lang="en-US" spc="-10" dirty="0">
                    <a:solidFill>
                      <a:schemeClr val="tx1"/>
                    </a:solidFill>
                  </a:rPr>
                  <a:t>ove</a:t>
                </a:r>
                <a:r>
                  <a:rPr lang="en-US" spc="-5" dirty="0">
                    <a:solidFill>
                      <a:schemeClr val="tx1"/>
                    </a:solidFill>
                  </a:rPr>
                  <a:t>r</a:t>
                </a:r>
                <a:r>
                  <a:rPr lang="en-US" dirty="0">
                    <a:solidFill>
                      <a:schemeClr val="tx1"/>
                    </a:solidFill>
                  </a:rPr>
                  <a:t> </a:t>
                </a:r>
                <a:r>
                  <a:rPr lang="en-US" spc="-5" dirty="0">
                    <a:solidFill>
                      <a:schemeClr val="tx1"/>
                    </a:solidFill>
                  </a:rPr>
                  <a:t>[1,</a:t>
                </a:r>
                <a:r>
                  <a:rPr lang="en-US" spc="-85" dirty="0">
                    <a:solidFill>
                      <a:schemeClr val="tx1"/>
                    </a:solidFill>
                  </a:rPr>
                  <a:t> </a:t>
                </a:r>
                <a:r>
                  <a:rPr lang="en-US" spc="-10" dirty="0">
                    <a:solidFill>
                      <a:schemeClr val="tx1"/>
                    </a:solidFill>
                  </a:rPr>
                  <a:t>3</a:t>
                </a:r>
                <a:r>
                  <a:rPr lang="en-US" spc="-5" dirty="0">
                    <a:solidFill>
                      <a:schemeClr val="tx1"/>
                    </a:solidFill>
                  </a:rPr>
                  <a:t>], observe </a:t>
                </a:r>
              </a:p>
              <a:p>
                <a:pPr marL="36900" indent="0" algn="ctr">
                  <a:lnSpc>
                    <a:spcPct val="100000"/>
                  </a:lnSpc>
                  <a:buNone/>
                </a:pPr>
                <a14:m>
                  <m:oMathPara xmlns:m="http://schemas.openxmlformats.org/officeDocument/2006/math">
                    <m:oMathParaPr>
                      <m:jc m:val="left"/>
                    </m:oMathParaPr>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m:t>
                              </m:r>
                              <m:f>
                                <m:fPr>
                                  <m:type m:val="skw"/>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3</m:t>
                                  </m:r>
                                </m:num>
                                <m:den>
                                  <m:r>
                                    <a:rPr lang="en-US" b="0" i="1" spc="-5" smtClean="0">
                                      <a:solidFill>
                                        <a:schemeClr val="tx1"/>
                                      </a:solidFill>
                                      <a:latin typeface="Cambria Math" panose="02040503050406030204" pitchFamily="18" charset="0"/>
                                      <a:cs typeface="Times New Roman"/>
                                    </a:rPr>
                                    <m:t>4</m:t>
                                  </m:r>
                                </m:den>
                              </m:f>
                            </m:sup>
                          </m:sSup>
                        </m:e>
                      </m:nary>
                      <m:r>
                        <a:rPr lang="en-US" b="0" i="1" spc="-5" smtClean="0">
                          <a:solidFill>
                            <a:schemeClr val="tx1"/>
                          </a:solidFill>
                          <a:latin typeface="Cambria Math" panose="02040503050406030204" pitchFamily="18" charset="0"/>
                          <a:cs typeface="Times New Roman"/>
                        </a:rPr>
                        <m:t>+3</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f>
                            <m:fPr>
                              <m:type m:val="skw"/>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5</m:t>
                              </m:r>
                            </m:num>
                            <m:den>
                              <m:r>
                                <a:rPr lang="en-US" b="0" i="1" spc="-5" smtClean="0">
                                  <a:solidFill>
                                    <a:schemeClr val="tx1"/>
                                  </a:solidFill>
                                  <a:latin typeface="Cambria Math" panose="02040503050406030204" pitchFamily="18" charset="0"/>
                                  <a:cs typeface="Times New Roman"/>
                                </a:rPr>
                                <m:t>3</m:t>
                              </m:r>
                            </m:den>
                          </m:f>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=4</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f>
                            <m:fPr>
                              <m:type m:val="skw"/>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4</m:t>
                              </m:r>
                            </m:den>
                          </m:f>
                        </m:sup>
                      </m:sSup>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8</m:t>
                          </m:r>
                        </m:den>
                      </m:f>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f>
                            <m:fPr>
                              <m:type m:val="skw"/>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8</m:t>
                              </m:r>
                            </m:num>
                            <m:den>
                              <m:r>
                                <a:rPr lang="en-US" b="0" i="1" spc="-5" smtClean="0">
                                  <a:solidFill>
                                    <a:schemeClr val="tx1"/>
                                  </a:solidFill>
                                  <a:latin typeface="Cambria Math" panose="02040503050406030204" pitchFamily="18" charset="0"/>
                                  <a:cs typeface="Times New Roman"/>
                                </a:rPr>
                                <m:t>3</m:t>
                              </m:r>
                            </m:den>
                          </m:f>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r>
                        <a:rPr lang="en-US" b="0" i="1" spc="-5" smtClean="0">
                          <a:solidFill>
                            <a:schemeClr val="tx1"/>
                          </a:solidFill>
                          <a:latin typeface="Cambria Math" panose="02040503050406030204" pitchFamily="18" charset="0"/>
                          <a:cs typeface="Times New Roman"/>
                        </a:rPr>
                        <m:t> </m:t>
                      </m:r>
                      <m:r>
                        <m:rPr>
                          <m:sty m:val="p"/>
                        </m:rPr>
                        <a:rPr lang="en-US" b="0" i="0" spc="-5" smtClean="0">
                          <a:solidFill>
                            <a:schemeClr val="tx1"/>
                          </a:solidFill>
                          <a:latin typeface="Cambria Math" panose="02040503050406030204" pitchFamily="18" charset="0"/>
                          <a:cs typeface="Times New Roman"/>
                        </a:rPr>
                        <m:t>and</m:t>
                      </m:r>
                    </m:oMath>
                  </m:oMathPara>
                </a14:m>
                <a:endParaRPr lang="en-US" dirty="0">
                  <a:solidFill>
                    <a:schemeClr val="tx1"/>
                  </a:solidFill>
                </a:endParaRPr>
              </a:p>
              <a:p>
                <a:pPr marL="36900" indent="0">
                  <a:lnSpc>
                    <a:spcPct val="100000"/>
                  </a:lnSpc>
                  <a:buNone/>
                </a:pPr>
                <a14:m>
                  <m:oMathPara xmlns:m="http://schemas.openxmlformats.org/officeDocument/2006/math">
                    <m:oMathParaPr>
                      <m:jc m:val="left"/>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3</m:t>
                          </m:r>
                        </m:sup>
                        <m:e>
                          <m:r>
                            <a:rPr lang="en-US" b="0" i="1" smtClean="0">
                              <a:solidFill>
                                <a:schemeClr val="tx1"/>
                              </a:solidFill>
                              <a:latin typeface="Cambria Math" panose="02040503050406030204" pitchFamily="18" charset="0"/>
                            </a:rPr>
                            <m:t>(</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𝑥</m:t>
                              </m:r>
                            </m:e>
                            <m:sup>
                              <m:r>
                                <a:rPr lang="en-US" i="1" spc="-5">
                                  <a:solidFill>
                                    <a:schemeClr val="tx1"/>
                                  </a:solidFill>
                                  <a:latin typeface="Cambria Math" panose="02040503050406030204" pitchFamily="18" charset="0"/>
                                  <a:cs typeface="Times New Roman"/>
                                </a:rPr>
                                <m:t>−</m:t>
                              </m:r>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3</m:t>
                                  </m:r>
                                </m:num>
                                <m:den>
                                  <m:r>
                                    <a:rPr lang="en-US" i="1" spc="-5">
                                      <a:solidFill>
                                        <a:schemeClr val="tx1"/>
                                      </a:solidFill>
                                      <a:latin typeface="Cambria Math" panose="02040503050406030204" pitchFamily="18" charset="0"/>
                                      <a:cs typeface="Times New Roman"/>
                                    </a:rPr>
                                    <m:t>4</m:t>
                                  </m:r>
                                </m:den>
                              </m:f>
                            </m:sup>
                          </m:sSup>
                        </m:e>
                      </m:nary>
                      <m:r>
                        <a:rPr lang="en-US" b="0" i="1" smtClean="0">
                          <a:solidFill>
                            <a:schemeClr val="tx1"/>
                          </a:solidFill>
                          <a:latin typeface="Cambria Math" panose="02040503050406030204" pitchFamily="18" charset="0"/>
                        </a:rPr>
                        <m:t>+</m:t>
                      </m:r>
                      <m:r>
                        <a:rPr lang="en-US" i="1" spc="-5">
                          <a:solidFill>
                            <a:schemeClr val="tx1"/>
                          </a:solidFill>
                          <a:latin typeface="Cambria Math" panose="02040503050406030204" pitchFamily="18" charset="0"/>
                          <a:cs typeface="Times New Roman"/>
                        </a:rPr>
                        <m:t>3</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𝑥</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5</m:t>
                              </m:r>
                            </m:num>
                            <m:den>
                              <m:r>
                                <a:rPr lang="en-US" i="1" spc="-5">
                                  <a:solidFill>
                                    <a:schemeClr val="tx1"/>
                                  </a:solidFill>
                                  <a:latin typeface="Cambria Math" panose="02040503050406030204" pitchFamily="18" charset="0"/>
                                  <a:cs typeface="Times New Roman"/>
                                </a:rPr>
                                <m:t>3</m:t>
                              </m:r>
                            </m:den>
                          </m:f>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=4</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𝑥</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4</m:t>
                              </m:r>
                            </m:den>
                          </m:f>
                        </m:sup>
                      </m:sSup>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8</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𝑥</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8</m:t>
                              </m:r>
                            </m:num>
                            <m:den>
                              <m:r>
                                <a:rPr lang="en-US" i="1" spc="-5">
                                  <a:solidFill>
                                    <a:schemeClr val="tx1"/>
                                  </a:solidFill>
                                  <a:latin typeface="Cambria Math" panose="02040503050406030204" pitchFamily="18" charset="0"/>
                                  <a:cs typeface="Times New Roman"/>
                                </a:rPr>
                                <m:t>3</m:t>
                              </m:r>
                            </m:den>
                          </m:f>
                        </m:sup>
                      </m:sSup>
                      <m:sSubSup>
                        <m:sSubSupPr>
                          <m:ctrlPr>
                            <a:rPr lang="en-US" i="1" spc="-5" smtClean="0">
                              <a:solidFill>
                                <a:schemeClr val="tx1"/>
                              </a:solidFill>
                              <a:latin typeface="Cambria Math" panose="02040503050406030204" pitchFamily="18" charset="0"/>
                              <a:cs typeface="Times New Roman"/>
                            </a:rPr>
                          </m:ctrlPr>
                        </m:sSubSupPr>
                        <m:e>
                          <m:r>
                            <a:rPr lang="en-US" b="0" i="1" spc="-5" smtClean="0">
                              <a:solidFill>
                                <a:schemeClr val="tx1"/>
                              </a:solidFill>
                              <a:latin typeface="Cambria Math" panose="02040503050406030204" pitchFamily="18" charset="0"/>
                              <a:cs typeface="Times New Roman"/>
                            </a:rPr>
                            <m:t>|</m:t>
                          </m:r>
                        </m:e>
                        <m:sub>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3</m:t>
                          </m:r>
                        </m:sup>
                      </m:sSubSup>
                      <m:r>
                        <a:rPr lang="en-US" b="0" i="1" spc="-5" smtClean="0">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4</m:t>
                      </m:r>
                      <m:r>
                        <a:rPr lang="en-US" i="1" spc="-5"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i="1" spc="-5">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3</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4</m:t>
                              </m:r>
                            </m:den>
                          </m:f>
                        </m:sup>
                      </m:sSup>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8</m:t>
                          </m:r>
                        </m:den>
                      </m:f>
                      <m:sSup>
                        <m:sSupPr>
                          <m:ctrlPr>
                            <a:rPr lang="en-US" i="1" spc="-5">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3</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8</m:t>
                              </m:r>
                            </m:num>
                            <m:den>
                              <m:r>
                                <a:rPr lang="en-US" i="1" spc="-5">
                                  <a:solidFill>
                                    <a:schemeClr val="tx1"/>
                                  </a:solidFill>
                                  <a:latin typeface="Cambria Math" panose="02040503050406030204" pitchFamily="18" charset="0"/>
                                  <a:cs typeface="Times New Roman"/>
                                </a:rPr>
                                <m:t>3</m:t>
                              </m:r>
                            </m:den>
                          </m:f>
                        </m:sup>
                      </m:sSup>
                      <m:r>
                        <a:rPr lang="en-US" b="0" i="1" spc="-5" smtClean="0">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4</m:t>
                      </m:r>
                      <m:sSup>
                        <m:sSupPr>
                          <m:ctrlPr>
                            <a:rPr lang="en-US" i="1" spc="-5">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1</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4</m:t>
                              </m:r>
                            </m:den>
                          </m:f>
                        </m:sup>
                      </m:sSup>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8</m:t>
                          </m:r>
                        </m:den>
                      </m:f>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1</m:t>
                          </m:r>
                        </m:e>
                        <m:sup>
                          <m:f>
                            <m:fPr>
                              <m:type m:val="skw"/>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8</m:t>
                              </m:r>
                            </m:num>
                            <m:den>
                              <m:r>
                                <a:rPr lang="en-US" i="1" spc="-5">
                                  <a:solidFill>
                                    <a:schemeClr val="tx1"/>
                                  </a:solidFill>
                                  <a:latin typeface="Cambria Math" panose="02040503050406030204" pitchFamily="18" charset="0"/>
                                  <a:cs typeface="Times New Roman"/>
                                </a:rPr>
                                <m:t>3</m:t>
                              </m:r>
                            </m:den>
                          </m:f>
                        </m:sup>
                      </m:sSup>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26.32</m:t>
                      </m:r>
                      <m:r>
                        <m:rPr>
                          <m:nor/>
                        </m:rPr>
                        <a:rPr lang="en-US" spc="-5" dirty="0">
                          <a:solidFill>
                            <a:schemeClr val="tx1"/>
                          </a:solidFill>
                        </a:rPr>
                        <m:t>5</m:t>
                      </m:r>
                      <m:r>
                        <m:rPr>
                          <m:nor/>
                        </m:rPr>
                        <a:rPr lang="en-US" spc="-30" dirty="0">
                          <a:solidFill>
                            <a:schemeClr val="tx1"/>
                          </a:solidFill>
                        </a:rPr>
                        <m:t> </m:t>
                      </m:r>
                      <m:r>
                        <m:rPr>
                          <m:nor/>
                        </m:rPr>
                        <a:rPr lang="en-US" spc="-185" dirty="0">
                          <a:solidFill>
                            <a:schemeClr val="tx1"/>
                          </a:solidFill>
                        </a:rPr>
                        <m:t>−</m:t>
                      </m:r>
                      <m:r>
                        <m:rPr>
                          <m:nor/>
                        </m:rPr>
                        <a:rPr lang="en-US" spc="-95" dirty="0">
                          <a:solidFill>
                            <a:schemeClr val="tx1"/>
                          </a:solidFill>
                        </a:rPr>
                        <m:t> </m:t>
                      </m:r>
                      <m:r>
                        <m:rPr>
                          <m:nor/>
                        </m:rPr>
                        <a:rPr lang="en-US" spc="-10" dirty="0">
                          <a:solidFill>
                            <a:schemeClr val="tx1"/>
                          </a:solidFill>
                        </a:rPr>
                        <m:t>5.12</m:t>
                      </m:r>
                      <m:r>
                        <m:rPr>
                          <m:nor/>
                        </m:rPr>
                        <a:rPr lang="en-US" spc="-5" dirty="0">
                          <a:solidFill>
                            <a:schemeClr val="tx1"/>
                          </a:solidFill>
                        </a:rPr>
                        <m:t>5</m:t>
                      </m:r>
                      <m:r>
                        <m:rPr>
                          <m:nor/>
                        </m:rPr>
                        <a:rPr lang="en-US" spc="25" dirty="0">
                          <a:solidFill>
                            <a:schemeClr val="tx1"/>
                          </a:solidFill>
                        </a:rPr>
                        <m:t> </m:t>
                      </m:r>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21.2</m:t>
                      </m:r>
                    </m:oMath>
                  </m:oMathPara>
                </a14:m>
                <a:endParaRPr lang="en-US" dirty="0">
                  <a:solidFill>
                    <a:schemeClr val="tx1"/>
                  </a:solidFill>
                </a:endParaRPr>
              </a:p>
              <a:p>
                <a:pPr marL="12700">
                  <a:lnSpc>
                    <a:spcPct val="100000"/>
                  </a:lnSpc>
                </a:pP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rotWithShape="0">
                <a:blip r:embed="rId2"/>
                <a:stretch>
                  <a:fillRect l="-336" t="-976"/>
                </a:stretch>
              </a:blipFill>
            </p:spPr>
            <p:txBody>
              <a:bodyPr/>
              <a:lstStyle/>
              <a:p>
                <a:r>
                  <a:rPr lang="en-US">
                    <a:noFill/>
                  </a:rPr>
                  <a:t> </a:t>
                </a:r>
              </a:p>
            </p:txBody>
          </p:sp>
        </mc:Fallback>
      </mc:AlternateContent>
      <p:pic>
        <p:nvPicPr>
          <p:cNvPr id="4" name="Picture 3" descr="A graph shows the curve g of x in quadrant 1 with area under the curve from x equals 1 to x equals 3 shaded. &#10;The x axis ranges from 0 to 3, in increments of 1. The y axis is marked at 20. The curve decreases sharply from an asymptote along the positive y axis to a minimum between x equals 0 and x equals 1. The shaded area is denoted by two vertical lines to the curve from the x axis at x equals 1 and x equals 3. ">
            <a:extLst>
              <a:ext uri="{FF2B5EF4-FFF2-40B4-BE49-F238E27FC236}">
                <a16:creationId xmlns:a16="http://schemas.microsoft.com/office/drawing/2014/main" id="{E2F49EFB-865D-49CD-B081-A9C1EC36C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834" y="3330359"/>
            <a:ext cx="3623276" cy="3080517"/>
          </a:xfrm>
          <a:prstGeom prst="rect">
            <a:avLst/>
          </a:prstGeom>
        </p:spPr>
      </p:pic>
    </p:spTree>
    <p:extLst>
      <p:ext uri="{BB962C8B-B14F-4D97-AF65-F5344CB8AC3E}">
        <p14:creationId xmlns:p14="http://schemas.microsoft.com/office/powerpoint/2010/main" val="198156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(7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dirty="0"/>
                  <a:t>Since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 + 1</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for </a:t>
                </a:r>
                <a:r>
                  <a:rPr lang="en-US" i="1" dirty="0"/>
                  <a:t>n </a:t>
                </a:r>
                <a:r>
                  <a:rPr lang="en-US" dirty="0">
                    <a:latin typeface="Cambria Math" panose="02040503050406030204" pitchFamily="18" charset="0"/>
                    <a:ea typeface="Cambria Math" panose="02040503050406030204" pitchFamily="18" charset="0"/>
                  </a:rPr>
                  <a:t>≠ 1, we have </a:t>
                </a:r>
                <a14:m>
                  <m:oMath xmlns:m="http://schemas.openxmlformats.org/officeDocument/2006/math">
                    <m:nary>
                      <m:naryPr>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𝑏</m:t>
                        </m:r>
                      </m:sup>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𝑛</m:t>
                            </m:r>
                          </m:sup>
                        </m:sSup>
                      </m:e>
                    </m:nary>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+ 1</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𝑏</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oMath>
                </a14:m>
                <a:endParaRPr lang="en-US" dirty="0"/>
              </a:p>
              <a:p>
                <a:pPr marL="36900" indent="0">
                  <a:lnSpc>
                    <a:spcPct val="100000"/>
                  </a:lnSpc>
                  <a:buNone/>
                </a:pPr>
                <a:endParaRPr lang="en-US" dirty="0"/>
              </a:p>
              <a:p>
                <a:pPr marL="36900" indent="0">
                  <a:lnSpc>
                    <a:spcPct val="100000"/>
                  </a:lnSpc>
                  <a:buNone/>
                </a:pPr>
                <a:r>
                  <a:rPr lang="en-US" b="1" u="sng" dirty="0"/>
                  <a:t>EXAMPLE</a:t>
                </a:r>
                <a:r>
                  <a:rPr lang="en-US" b="1" dirty="0"/>
                  <a:t>: </a:t>
                </a:r>
              </a:p>
              <a:p>
                <a:pPr marL="494100" indent="-457200">
                  <a:lnSpc>
                    <a:spcPct val="100000"/>
                  </a:lnSpc>
                  <a:buFont typeface="+mj-lt"/>
                  <a:buAutoNum type="alphaLcParenR"/>
                </a:pPr>
                <a:r>
                  <a:rPr lang="en-US" dirty="0"/>
                  <a:t>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i="1" smtClean="0">
                            <a:latin typeface="Cambria Math" panose="02040503050406030204" pitchFamily="18" charset="0"/>
                            <a:ea typeface="Cambria Math" panose="02040503050406030204" pitchFamily="18" charset="0"/>
                          </a:rPr>
                          <m:t>𝜋</m:t>
                        </m:r>
                      </m:sup>
                      <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𝑥</m:t>
                            </m:r>
                          </m:e>
                        </m:func>
                      </m:e>
                    </m:nary>
                    <m:r>
                      <a:rPr lang="en-US" b="0" i="1" smtClean="0">
                        <a:latin typeface="Cambria Math" panose="02040503050406030204" pitchFamily="18" charset="0"/>
                      </a:rPr>
                      <m:t>𝑑𝑥</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𝑥</m:t>
                        </m:r>
                      </m:e>
                    </m:func>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𝜋</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𝜋</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0</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=2</m:t>
                    </m:r>
                  </m:oMath>
                </a14:m>
                <a:endParaRPr lang="en-US" u="sng" dirty="0"/>
              </a:p>
              <a:p>
                <a:pPr marL="494100" indent="-457200">
                  <a:lnSpc>
                    <a:spcPct val="100000"/>
                  </a:lnSpc>
                  <a:buFont typeface="+mj-lt"/>
                  <a:buAutoNum type="alphaLcParenR"/>
                </a:pPr>
                <a:r>
                  <a:rPr lang="en-US" dirty="0"/>
                  <a:t>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𝑥</m:t>
                            </m:r>
                          </m:e>
                        </m:func>
                      </m:e>
                    </m:nary>
                    <m:r>
                      <a:rPr lang="en-US" i="1">
                        <a:latin typeface="Cambria Math" panose="02040503050406030204" pitchFamily="18" charset="0"/>
                      </a:rPr>
                      <m:t>𝑑𝑥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sSubSup>
                      <m:sSubSupPr>
                        <m:ctrlPr>
                          <a:rPr lang="en-US" i="1">
                            <a:latin typeface="Cambria Math" panose="02040503050406030204" pitchFamily="18" charset="0"/>
                          </a:rPr>
                        </m:ctrlPr>
                      </m:sSubSupPr>
                      <m:e>
                        <m:r>
                          <a:rPr lang="en-US" i="1">
                            <a:latin typeface="Cambria Math" panose="02040503050406030204" pitchFamily="18" charset="0"/>
                          </a:rPr>
                          <m:t>|</m:t>
                        </m:r>
                      </m:e>
                      <m:sub>
                        <m:r>
                          <a:rPr lang="en-US" i="1">
                            <a:latin typeface="Cambria Math" panose="02040503050406030204" pitchFamily="18" charset="0"/>
                          </a:rPr>
                          <m:t>0</m:t>
                        </m:r>
                      </m:sub>
                      <m:sup>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up>
                    </m:sSubSup>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fun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a:rPr lang="en-US" b="0" i="1" smtClean="0">
                            <a:latin typeface="Cambria Math" panose="02040503050406030204" pitchFamily="18" charset="0"/>
                          </a:rPr>
                          <m:t>(−</m:t>
                        </m:r>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oMath>
                </a14:m>
                <a:endParaRPr lang="en-US" u="sng" dirty="0"/>
              </a:p>
              <a:p>
                <a:pPr marL="494100" indent="-457200">
                  <a:lnSpc>
                    <a:spcPct val="100000"/>
                  </a:lnSpc>
                  <a:buFont typeface="+mj-lt"/>
                  <a:buAutoNum type="alphaLcParenR"/>
                </a:pPr>
                <a:r>
                  <a:rPr lang="en-US" dirty="0"/>
                  <a:t> </a:t>
                </a:r>
                <a14:m>
                  <m:oMath xmlns:m="http://schemas.openxmlformats.org/officeDocument/2006/math">
                    <m:nary>
                      <m:naryPr>
                        <m:ctrlPr>
                          <a:rPr lang="en-US" i="1">
                            <a:latin typeface="Cambria Math" panose="02040503050406030204" pitchFamily="18" charset="0"/>
                          </a:rPr>
                        </m:ctrlPr>
                      </m:naryPr>
                      <m:sub>
                        <m:f>
                          <m:fPr>
                            <m:type m:val="skw"/>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sub>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sup>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𝑥</m:t>
                            </m:r>
                          </m:e>
                        </m:func>
                      </m:e>
                    </m:nary>
                    <m:r>
                      <a:rPr lang="en-US" i="1">
                        <a:latin typeface="Cambria Math" panose="02040503050406030204" pitchFamily="18" charset="0"/>
                      </a:rPr>
                      <m:t>𝑑𝑥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sSubSup>
                      <m:sSubSupPr>
                        <m:ctrlPr>
                          <a:rPr lang="en-US" i="1">
                            <a:latin typeface="Cambria Math" panose="02040503050406030204" pitchFamily="18" charset="0"/>
                          </a:rPr>
                        </m:ctrlPr>
                      </m:sSubSupPr>
                      <m:e>
                        <m:r>
                          <a:rPr lang="en-US" i="1">
                            <a:latin typeface="Cambria Math" panose="02040503050406030204" pitchFamily="18" charset="0"/>
                          </a:rPr>
                          <m:t>|</m:t>
                        </m:r>
                      </m:e>
                      <m:sub>
                        <m:f>
                          <m:fPr>
                            <m:type m:val="skw"/>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sub>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sup>
                    </m:sSubSup>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f>
                          <m:fPr>
                            <m:ctrlPr>
                              <a:rPr lang="en-US"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e>
                    </m:func>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rPr>
                              <m:t>4</m:t>
                            </m:r>
                          </m:den>
                        </m:f>
                      </m:e>
                    </m:func>
                    <m:r>
                      <a:rPr lang="en-US" b="0" i="1" smtClean="0">
                        <a:latin typeface="Cambria Math" panose="02040503050406030204" pitchFamily="18" charset="0"/>
                      </a:rPr>
                      <m:t>)</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f>
                          <m:fPr>
                            <m:ctrlPr>
                              <a:rPr lang="en-US" i="1" smtClean="0">
                                <a:latin typeface="Cambria Math" panose="02040503050406030204" pitchFamily="18" charset="0"/>
                              </a:rPr>
                            </m:ctrlPr>
                          </m:fPr>
                          <m:num>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f>
                          <m:fPr>
                            <m:ctrlPr>
                              <a:rPr lang="en-US" i="1" smtClean="0">
                                <a:latin typeface="Cambria Math" panose="02040503050406030204" pitchFamily="18" charset="0"/>
                              </a:rPr>
                            </m:ctrlPr>
                          </m:fPr>
                          <m:num>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num>
                          <m:den>
                            <m:r>
                              <a:rPr lang="en-US" b="0" i="1" smtClean="0">
                                <a:latin typeface="Cambria Math" panose="02040503050406030204" pitchFamily="18" charset="0"/>
                              </a:rPr>
                              <m:t>2</m:t>
                            </m:r>
                          </m:den>
                        </m:f>
                      </m:e>
                    </m:d>
                    <m:r>
                      <a:rPr lang="en-US" i="1">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oMath>
                </a14:m>
                <a:endParaRPr lang="en-US" u="sng" dirty="0"/>
              </a:p>
              <a:p>
                <a:pPr marL="36900" indent="0">
                  <a:lnSpc>
                    <a:spcPct val="100000"/>
                  </a:lnSpc>
                  <a:buNone/>
                </a:pPr>
                <a:endParaRPr lang="en-US"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1542209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(8 of 11)</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5135217"/>
          </a:xfrm>
        </p:spPr>
        <p:txBody>
          <a:bodyPr>
            <a:noAutofit/>
          </a:bodyPr>
          <a:lstStyle/>
          <a:p>
            <a:pPr marL="12700" marR="5080" indent="0" algn="just">
              <a:lnSpc>
                <a:spcPct val="100000"/>
              </a:lnSpc>
              <a:buNone/>
            </a:pPr>
            <a:r>
              <a:rPr lang="en-US" spc="-10" dirty="0"/>
              <a:t>I</a:t>
            </a:r>
            <a:r>
              <a:rPr lang="en-US" spc="-5" dirty="0"/>
              <a:t>t </a:t>
            </a:r>
            <a:r>
              <a:rPr lang="en-US" spc="-10" dirty="0"/>
              <a:t>i</a:t>
            </a:r>
            <a:r>
              <a:rPr lang="en-US" spc="-5" dirty="0"/>
              <a:t>s </a:t>
            </a:r>
            <a:r>
              <a:rPr lang="en-US" spc="-10" dirty="0"/>
              <a:t>interestin</a:t>
            </a:r>
            <a:r>
              <a:rPr lang="en-US" spc="-5" dirty="0"/>
              <a:t>g </a:t>
            </a:r>
            <a:r>
              <a:rPr lang="en-US" spc="-10" dirty="0"/>
              <a:t>tha</a:t>
            </a:r>
            <a:r>
              <a:rPr lang="en-US" spc="-5" dirty="0"/>
              <a:t>t </a:t>
            </a:r>
            <a:r>
              <a:rPr lang="en-US" spc="-10" dirty="0"/>
              <a:t>th</a:t>
            </a:r>
            <a:r>
              <a:rPr lang="en-US" spc="-5" dirty="0"/>
              <a:t>e </a:t>
            </a:r>
            <a:r>
              <a:rPr lang="en-US" spc="-10" dirty="0"/>
              <a:t>are</a:t>
            </a:r>
            <a:r>
              <a:rPr lang="en-US" spc="-5" dirty="0"/>
              <a:t>a </a:t>
            </a:r>
            <a:r>
              <a:rPr lang="en-US" spc="-10" dirty="0"/>
              <a:t>unde</a:t>
            </a:r>
            <a:r>
              <a:rPr lang="en-US" spc="-5" dirty="0"/>
              <a:t>r </a:t>
            </a:r>
            <a:r>
              <a:rPr lang="en-US" spc="-10" dirty="0"/>
              <a:t>on</a:t>
            </a:r>
            <a:r>
              <a:rPr lang="en-US" spc="-5" dirty="0"/>
              <a:t>e </a:t>
            </a:r>
            <a:r>
              <a:rPr lang="en-US" spc="-15" dirty="0"/>
              <a:t>hum</a:t>
            </a:r>
            <a:r>
              <a:rPr lang="en-US" spc="-5" dirty="0"/>
              <a:t>p </a:t>
            </a:r>
            <a:r>
              <a:rPr lang="en-US" spc="-10" dirty="0"/>
              <a:t>o</a:t>
            </a:r>
            <a:r>
              <a:rPr lang="en-US" spc="-5" dirty="0"/>
              <a:t>f t</a:t>
            </a:r>
            <a:r>
              <a:rPr lang="en-US" spc="-10" dirty="0"/>
              <a:t>h</a:t>
            </a:r>
            <a:r>
              <a:rPr lang="en-US" spc="-5" dirty="0"/>
              <a:t>e </a:t>
            </a:r>
            <a:r>
              <a:rPr lang="en-US" spc="-10" dirty="0"/>
              <a:t>sin</a:t>
            </a:r>
            <a:r>
              <a:rPr lang="en-US" spc="-5" dirty="0"/>
              <a:t>e </a:t>
            </a:r>
            <a:r>
              <a:rPr lang="en-US" spc="-10" dirty="0"/>
              <a:t>grap</a:t>
            </a:r>
            <a:r>
              <a:rPr lang="en-US" spc="-5" dirty="0"/>
              <a:t>h </a:t>
            </a:r>
            <a:r>
              <a:rPr lang="en-US" spc="-10" dirty="0"/>
              <a:t>(Figur</a:t>
            </a:r>
            <a:r>
              <a:rPr lang="en-US" spc="-5" dirty="0"/>
              <a:t>e </a:t>
            </a:r>
            <a:r>
              <a:rPr lang="en-US" spc="-10" dirty="0"/>
              <a:t>4</a:t>
            </a:r>
            <a:r>
              <a:rPr lang="en-US" spc="-5" dirty="0"/>
              <a:t>) is a </a:t>
            </a:r>
            <a:r>
              <a:rPr lang="en-US" spc="-10" dirty="0"/>
              <a:t>whole-numbe</a:t>
            </a:r>
            <a:r>
              <a:rPr lang="en-US" spc="-5" dirty="0"/>
              <a:t>r</a:t>
            </a:r>
            <a:r>
              <a:rPr lang="en-US" spc="5" dirty="0"/>
              <a:t> </a:t>
            </a:r>
            <a:r>
              <a:rPr lang="en-US" spc="-10" dirty="0"/>
              <a:t>value</a:t>
            </a:r>
            <a:r>
              <a:rPr lang="en-US" spc="-5" dirty="0"/>
              <a:t>,</a:t>
            </a:r>
            <a:r>
              <a:rPr lang="en-US" dirty="0"/>
              <a:t> </a:t>
            </a:r>
            <a:r>
              <a:rPr lang="en-US" spc="-10" dirty="0"/>
              <a:t>2</a:t>
            </a:r>
            <a:r>
              <a:rPr lang="en-US" spc="-5" dirty="0"/>
              <a:t>.</a:t>
            </a:r>
            <a:r>
              <a:rPr lang="en-US" dirty="0"/>
              <a:t> </a:t>
            </a:r>
            <a:r>
              <a:rPr lang="en-US" spc="-10" dirty="0"/>
              <a:t>Also</a:t>
            </a:r>
            <a:r>
              <a:rPr lang="en-US" spc="-5" dirty="0"/>
              <a:t>,</a:t>
            </a:r>
            <a:r>
              <a:rPr lang="en-US" dirty="0"/>
              <a:t> </a:t>
            </a:r>
            <a:r>
              <a:rPr lang="en-US" spc="-5" dirty="0"/>
              <a:t>it</a:t>
            </a:r>
            <a:r>
              <a:rPr lang="en-US" dirty="0"/>
              <a:t> </a:t>
            </a:r>
            <a:r>
              <a:rPr lang="en-US" spc="-5" dirty="0"/>
              <a:t>is</a:t>
            </a:r>
            <a:r>
              <a:rPr lang="en-US" dirty="0"/>
              <a:t> </a:t>
            </a:r>
            <a:r>
              <a:rPr lang="en-US" spc="-10" dirty="0"/>
              <a:t>n</a:t>
            </a:r>
            <a:r>
              <a:rPr lang="en-US" spc="-5" dirty="0"/>
              <a:t>o</a:t>
            </a:r>
            <a:r>
              <a:rPr lang="en-US" dirty="0"/>
              <a:t> </a:t>
            </a:r>
            <a:r>
              <a:rPr lang="en-US" spc="-5" dirty="0"/>
              <a:t>s</a:t>
            </a:r>
            <a:r>
              <a:rPr lang="en-US" spc="-10" dirty="0"/>
              <a:t>urprise </a:t>
            </a:r>
            <a:r>
              <a:rPr lang="en-US" spc="-5" dirty="0"/>
              <a:t>that</a:t>
            </a:r>
            <a:r>
              <a:rPr lang="en-US" spc="65" dirty="0"/>
              <a:t> </a:t>
            </a:r>
            <a:r>
              <a:rPr lang="en-US" spc="-5" dirty="0"/>
              <a:t>the</a:t>
            </a:r>
            <a:r>
              <a:rPr lang="en-US" spc="65" dirty="0"/>
              <a:t> </a:t>
            </a:r>
            <a:r>
              <a:rPr lang="en-US" spc="-5" dirty="0"/>
              <a:t>result</a:t>
            </a:r>
            <a:r>
              <a:rPr lang="en-US" spc="65" dirty="0"/>
              <a:t> </a:t>
            </a:r>
            <a:r>
              <a:rPr lang="en-US" spc="-10" dirty="0"/>
              <a:t>o</a:t>
            </a:r>
            <a:r>
              <a:rPr lang="en-US" spc="-5" dirty="0"/>
              <a:t>f</a:t>
            </a:r>
            <a:r>
              <a:rPr lang="en-US" spc="65" dirty="0"/>
              <a:t> </a:t>
            </a:r>
            <a:r>
              <a:rPr lang="en-US" spc="-5" dirty="0"/>
              <a:t>the</a:t>
            </a:r>
            <a:r>
              <a:rPr lang="en-US" spc="70" dirty="0"/>
              <a:t> </a:t>
            </a:r>
            <a:r>
              <a:rPr lang="en-US" spc="-5" dirty="0"/>
              <a:t>second</a:t>
            </a:r>
            <a:r>
              <a:rPr lang="en-US" spc="70" dirty="0"/>
              <a:t> </a:t>
            </a:r>
            <a:r>
              <a:rPr lang="en-US" spc="-5" dirty="0"/>
              <a:t>integral</a:t>
            </a:r>
            <a:r>
              <a:rPr lang="en-US" spc="70" dirty="0"/>
              <a:t> </a:t>
            </a:r>
            <a:r>
              <a:rPr lang="en-US" spc="-5" dirty="0"/>
              <a:t>in</a:t>
            </a:r>
            <a:r>
              <a:rPr lang="en-US" spc="65" dirty="0"/>
              <a:t> </a:t>
            </a:r>
            <a:r>
              <a:rPr lang="en-US" spc="-5" dirty="0"/>
              <a:t>this</a:t>
            </a:r>
            <a:r>
              <a:rPr lang="en-US" spc="65" dirty="0"/>
              <a:t> </a:t>
            </a:r>
            <a:r>
              <a:rPr lang="en-US" spc="-5" dirty="0"/>
              <a:t>example</a:t>
            </a:r>
            <a:r>
              <a:rPr lang="en-US" spc="70" dirty="0"/>
              <a:t> </a:t>
            </a:r>
            <a:r>
              <a:rPr lang="en-US" spc="-5" dirty="0"/>
              <a:t>is</a:t>
            </a:r>
            <a:r>
              <a:rPr lang="en-US" spc="65" dirty="0"/>
              <a:t> </a:t>
            </a:r>
            <a:r>
              <a:rPr lang="en-US" spc="-5" dirty="0"/>
              <a:t>0</a:t>
            </a:r>
            <a:r>
              <a:rPr lang="en-US" spc="70" dirty="0"/>
              <a:t> </a:t>
            </a:r>
            <a:r>
              <a:rPr lang="en-US" spc="-5" dirty="0"/>
              <a:t>since</a:t>
            </a:r>
            <a:r>
              <a:rPr lang="en-US" spc="70" dirty="0"/>
              <a:t> </a:t>
            </a:r>
            <a:r>
              <a:rPr lang="en-US" spc="-5" dirty="0"/>
              <a:t>it</a:t>
            </a:r>
            <a:r>
              <a:rPr lang="en-US" spc="65" dirty="0"/>
              <a:t> </a:t>
            </a:r>
            <a:r>
              <a:rPr lang="en-US" spc="-5" dirty="0"/>
              <a:t>corresponds</a:t>
            </a:r>
            <a:r>
              <a:rPr lang="en-US" spc="70" dirty="0"/>
              <a:t> </a:t>
            </a:r>
            <a:r>
              <a:rPr lang="en-US" spc="-5" dirty="0"/>
              <a:t>to</a:t>
            </a:r>
            <a:r>
              <a:rPr lang="en-US" spc="65" dirty="0"/>
              <a:t> </a:t>
            </a:r>
            <a:r>
              <a:rPr lang="en-US" spc="-5" dirty="0"/>
              <a:t>the signed</a:t>
            </a:r>
            <a:r>
              <a:rPr lang="en-US" spc="80" dirty="0"/>
              <a:t> </a:t>
            </a:r>
            <a:r>
              <a:rPr lang="en-US" spc="-5" dirty="0"/>
              <a:t>area</a:t>
            </a:r>
            <a:r>
              <a:rPr lang="en-US" spc="80" dirty="0"/>
              <a:t> </a:t>
            </a:r>
            <a:r>
              <a:rPr lang="en-US" spc="-5" dirty="0"/>
              <a:t>from</a:t>
            </a:r>
            <a:r>
              <a:rPr lang="en-US" spc="80" dirty="0"/>
              <a:t> </a:t>
            </a:r>
            <a:r>
              <a:rPr lang="en-US" spc="-5" dirty="0"/>
              <a:t>0</a:t>
            </a:r>
            <a:r>
              <a:rPr lang="en-US" spc="80" dirty="0"/>
              <a:t> </a:t>
            </a:r>
            <a:r>
              <a:rPr lang="en-US" spc="-5" dirty="0"/>
              <a:t>to</a:t>
            </a:r>
            <a:r>
              <a:rPr lang="en-US" spc="80" dirty="0"/>
              <a:t> </a:t>
            </a:r>
            <a:r>
              <a:rPr lang="en-US" spc="-10" dirty="0"/>
              <a:t>2</a:t>
            </a:r>
            <a:r>
              <a:rPr lang="en-US" i="1" spc="-75" dirty="0"/>
              <a:t>π</a:t>
            </a:r>
            <a:r>
              <a:rPr lang="en-US" i="1" spc="-180" dirty="0"/>
              <a:t> </a:t>
            </a:r>
            <a:r>
              <a:rPr lang="en-US" spc="-5" dirty="0"/>
              <a:t>,</a:t>
            </a:r>
            <a:r>
              <a:rPr lang="en-US" spc="80" dirty="0"/>
              <a:t> </a:t>
            </a:r>
            <a:r>
              <a:rPr lang="en-US" spc="-10" dirty="0"/>
              <a:t>an</a:t>
            </a:r>
            <a:r>
              <a:rPr lang="en-US" spc="-5" dirty="0"/>
              <a:t>d</a:t>
            </a:r>
            <a:r>
              <a:rPr lang="en-US" spc="80" dirty="0"/>
              <a:t> </a:t>
            </a:r>
            <a:r>
              <a:rPr lang="en-US" spc="-10" dirty="0"/>
              <a:t>tha</a:t>
            </a:r>
            <a:r>
              <a:rPr lang="en-US" spc="-5" dirty="0"/>
              <a:t>t</a:t>
            </a:r>
            <a:r>
              <a:rPr lang="en-US" spc="80" dirty="0"/>
              <a:t> </a:t>
            </a:r>
            <a:r>
              <a:rPr lang="en-US" spc="-10" dirty="0"/>
              <a:t>valu</a:t>
            </a:r>
            <a:r>
              <a:rPr lang="en-US" spc="-5" dirty="0"/>
              <a:t>e</a:t>
            </a:r>
            <a:r>
              <a:rPr lang="en-US" spc="80" dirty="0"/>
              <a:t> </a:t>
            </a:r>
            <a:r>
              <a:rPr lang="en-US" spc="-10" dirty="0"/>
              <a:t>i</a:t>
            </a:r>
            <a:r>
              <a:rPr lang="en-US" spc="-5" dirty="0"/>
              <a:t>s</a:t>
            </a:r>
            <a:r>
              <a:rPr lang="en-US" spc="80" dirty="0"/>
              <a:t> </a:t>
            </a:r>
            <a:r>
              <a:rPr lang="en-US" spc="-10" dirty="0"/>
              <a:t>zer</a:t>
            </a:r>
            <a:r>
              <a:rPr lang="en-US" spc="-5" dirty="0"/>
              <a:t>o</a:t>
            </a:r>
            <a:r>
              <a:rPr lang="en-US" spc="80" dirty="0"/>
              <a:t> </a:t>
            </a:r>
            <a:r>
              <a:rPr lang="en-US" spc="-5" dirty="0"/>
              <a:t>s</a:t>
            </a:r>
            <a:r>
              <a:rPr lang="en-US" spc="-10" dirty="0"/>
              <a:t>inc</a:t>
            </a:r>
            <a:r>
              <a:rPr lang="en-US" spc="-5" dirty="0"/>
              <a:t>e</a:t>
            </a:r>
            <a:r>
              <a:rPr lang="en-US" spc="80" dirty="0"/>
              <a:t> </a:t>
            </a:r>
            <a:r>
              <a:rPr lang="en-US" spc="-10" dirty="0"/>
              <a:t>th</a:t>
            </a:r>
            <a:r>
              <a:rPr lang="en-US" spc="-5" dirty="0"/>
              <a:t>e</a:t>
            </a:r>
            <a:r>
              <a:rPr lang="en-US" spc="80" dirty="0"/>
              <a:t> </a:t>
            </a:r>
            <a:r>
              <a:rPr lang="en-US" spc="-10" dirty="0"/>
              <a:t>contributio</a:t>
            </a:r>
            <a:r>
              <a:rPr lang="en-US" spc="-5" dirty="0"/>
              <a:t>n</a:t>
            </a:r>
            <a:r>
              <a:rPr lang="en-US" spc="80" dirty="0"/>
              <a:t> </a:t>
            </a:r>
            <a:r>
              <a:rPr lang="en-US" spc="-5" dirty="0"/>
              <a:t>f</a:t>
            </a:r>
            <a:r>
              <a:rPr lang="en-US" spc="-10" dirty="0"/>
              <a:t>rom</a:t>
            </a:r>
            <a:r>
              <a:rPr lang="en-US" spc="80" dirty="0"/>
              <a:t> </a:t>
            </a:r>
            <a:r>
              <a:rPr lang="en-US" spc="-5" dirty="0"/>
              <a:t>t</a:t>
            </a:r>
            <a:r>
              <a:rPr lang="en-US" spc="-10" dirty="0"/>
              <a:t>h</a:t>
            </a:r>
            <a:r>
              <a:rPr lang="en-US" spc="-5" dirty="0"/>
              <a:t>e</a:t>
            </a:r>
            <a:r>
              <a:rPr lang="en-US" spc="80" dirty="0"/>
              <a:t> </a:t>
            </a:r>
            <a:r>
              <a:rPr lang="en-US" spc="-15" dirty="0"/>
              <a:t>hump</a:t>
            </a:r>
            <a:r>
              <a:rPr lang="en-US" spc="-10" dirty="0"/>
              <a:t> below</a:t>
            </a:r>
            <a:r>
              <a:rPr lang="en-US" dirty="0"/>
              <a:t> </a:t>
            </a:r>
            <a:r>
              <a:rPr lang="en-US" spc="-10" dirty="0"/>
              <a:t>th</a:t>
            </a:r>
            <a:r>
              <a:rPr lang="en-US" spc="-5" dirty="0"/>
              <a:t>e </a:t>
            </a:r>
            <a:r>
              <a:rPr lang="en-US" spc="-10" dirty="0"/>
              <a:t>axi</a:t>
            </a:r>
            <a:r>
              <a:rPr lang="en-US" spc="-5" dirty="0"/>
              <a:t>s </a:t>
            </a:r>
            <a:r>
              <a:rPr lang="en-US" spc="-10" dirty="0"/>
              <a:t>exactl</a:t>
            </a:r>
            <a:r>
              <a:rPr lang="en-US" spc="-5" dirty="0"/>
              <a:t>y</a:t>
            </a:r>
            <a:r>
              <a:rPr lang="en-US" dirty="0"/>
              <a:t> </a:t>
            </a:r>
            <a:r>
              <a:rPr lang="en-US" spc="-10" dirty="0"/>
              <a:t>cancel</a:t>
            </a:r>
            <a:r>
              <a:rPr lang="en-US" spc="-5" dirty="0"/>
              <a:t>s</a:t>
            </a:r>
            <a:r>
              <a:rPr lang="en-US" dirty="0"/>
              <a:t> </a:t>
            </a:r>
            <a:r>
              <a:rPr lang="en-US" spc="-5" dirty="0"/>
              <a:t>t</a:t>
            </a:r>
            <a:r>
              <a:rPr lang="en-US" spc="-10" dirty="0"/>
              <a:t>h</a:t>
            </a:r>
            <a:r>
              <a:rPr lang="en-US" spc="-5" dirty="0"/>
              <a:t>e </a:t>
            </a:r>
            <a:r>
              <a:rPr lang="en-US" spc="-10" dirty="0"/>
              <a:t>contributio</a:t>
            </a:r>
            <a:r>
              <a:rPr lang="en-US" spc="-5" dirty="0"/>
              <a:t>n f</a:t>
            </a:r>
            <a:r>
              <a:rPr lang="en-US" spc="-10" dirty="0"/>
              <a:t>rom</a:t>
            </a:r>
            <a:r>
              <a:rPr lang="en-US" spc="-5" dirty="0"/>
              <a:t> t</a:t>
            </a:r>
            <a:r>
              <a:rPr lang="en-US" spc="-10" dirty="0"/>
              <a:t>h</a:t>
            </a:r>
            <a:r>
              <a:rPr lang="en-US" spc="-5" dirty="0"/>
              <a:t>e </a:t>
            </a:r>
            <a:r>
              <a:rPr lang="en-US" spc="-15" dirty="0"/>
              <a:t>hum</a:t>
            </a:r>
            <a:r>
              <a:rPr lang="en-US" spc="-5" dirty="0"/>
              <a:t>p </a:t>
            </a:r>
            <a:r>
              <a:rPr lang="en-US" spc="-10" dirty="0"/>
              <a:t>above.</a:t>
            </a:r>
          </a:p>
          <a:p>
            <a:pPr marL="12700" marR="5080" indent="0" algn="just">
              <a:lnSpc>
                <a:spcPct val="100000"/>
              </a:lnSpc>
              <a:buNone/>
            </a:pPr>
            <a:endParaRPr lang="en-US" dirty="0"/>
          </a:p>
          <a:p>
            <a:pPr marL="12700" marR="5080" indent="0" algn="just">
              <a:lnSpc>
                <a:spcPct val="100000"/>
              </a:lnSpc>
              <a:buNone/>
            </a:pPr>
            <a:endParaRPr lang="en-US" dirty="0"/>
          </a:p>
          <a:p>
            <a:pPr marL="12700" marR="5080" indent="0" algn="just">
              <a:lnSpc>
                <a:spcPct val="100000"/>
              </a:lnSpc>
              <a:buNone/>
            </a:pPr>
            <a:endParaRPr lang="en-US" dirty="0"/>
          </a:p>
          <a:p>
            <a:pPr marL="12700" marR="5080" indent="0" algn="just">
              <a:lnSpc>
                <a:spcPct val="100000"/>
              </a:lnSpc>
              <a:buNone/>
            </a:pPr>
            <a:endParaRPr lang="en-US" dirty="0"/>
          </a:p>
          <a:p>
            <a:pPr marL="12700" marR="5080" indent="0" algn="just">
              <a:lnSpc>
                <a:spcPct val="100000"/>
              </a:lnSpc>
              <a:buNone/>
            </a:pPr>
            <a:endParaRPr lang="en-US" dirty="0"/>
          </a:p>
          <a:p>
            <a:pPr marL="12700" marR="5080" indent="0" algn="just">
              <a:lnSpc>
                <a:spcPct val="100000"/>
              </a:lnSpc>
              <a:spcBef>
                <a:spcPts val="35"/>
              </a:spcBef>
              <a:buNone/>
            </a:pPr>
            <a:r>
              <a:rPr lang="en-US" spc="-10" dirty="0"/>
              <a:t>In </a:t>
            </a:r>
            <a:r>
              <a:rPr lang="en-US" spc="80" dirty="0"/>
              <a:t>the last e</a:t>
            </a:r>
            <a:r>
              <a:rPr lang="en-US" spc="-15" dirty="0"/>
              <a:t>xampl</a:t>
            </a:r>
            <a:r>
              <a:rPr lang="en-US" spc="-5" dirty="0"/>
              <a:t>e</a:t>
            </a:r>
            <a:r>
              <a:rPr lang="en-US" spc="80" dirty="0"/>
              <a:t> </a:t>
            </a:r>
            <a:r>
              <a:rPr lang="en-US" spc="-10" dirty="0"/>
              <a:t>i</a:t>
            </a:r>
            <a:r>
              <a:rPr lang="en-US" spc="-5" dirty="0"/>
              <a:t>n</a:t>
            </a:r>
            <a:r>
              <a:rPr lang="en-US" spc="80" dirty="0"/>
              <a:t> </a:t>
            </a:r>
            <a:r>
              <a:rPr lang="en-US" spc="-10" dirty="0"/>
              <a:t>Sectio</a:t>
            </a:r>
            <a:r>
              <a:rPr lang="en-US" spc="-5" dirty="0"/>
              <a:t>n</a:t>
            </a:r>
            <a:r>
              <a:rPr lang="en-US" spc="80" dirty="0"/>
              <a:t> </a:t>
            </a:r>
            <a:r>
              <a:rPr lang="en-US" spc="-10" dirty="0"/>
              <a:t>5.1</a:t>
            </a:r>
            <a:r>
              <a:rPr lang="en-US" spc="-5" dirty="0"/>
              <a:t>,</a:t>
            </a:r>
            <a:r>
              <a:rPr lang="en-US" spc="80" dirty="0"/>
              <a:t> </a:t>
            </a:r>
            <a:r>
              <a:rPr lang="en-US" spc="-15" dirty="0"/>
              <a:t>w</a:t>
            </a:r>
            <a:r>
              <a:rPr lang="en-US" spc="-5" dirty="0"/>
              <a:t>e</a:t>
            </a:r>
            <a:r>
              <a:rPr lang="en-US" spc="80" dirty="0"/>
              <a:t> </a:t>
            </a:r>
            <a:r>
              <a:rPr lang="en-US" spc="-5" dirty="0"/>
              <a:t>looked at </a:t>
            </a:r>
            <a:r>
              <a:rPr lang="en-US" i="1" spc="45" dirty="0"/>
              <a:t>R</a:t>
            </a:r>
            <a:r>
              <a:rPr lang="en-US" i="1" baseline="-25000" dirty="0"/>
              <a:t>N</a:t>
            </a:r>
            <a:r>
              <a:rPr lang="en-US" i="1" baseline="-11111" dirty="0"/>
              <a:t> </a:t>
            </a:r>
            <a:r>
              <a:rPr lang="en-US" spc="-5" dirty="0"/>
              <a:t>for</a:t>
            </a:r>
            <a:r>
              <a:rPr lang="en-US" spc="25" dirty="0"/>
              <a:t> </a:t>
            </a:r>
            <a:r>
              <a:rPr lang="en-US" spc="-5" dirty="0"/>
              <a:t>the</a:t>
            </a:r>
            <a:r>
              <a:rPr lang="en-US" spc="25" dirty="0"/>
              <a:t> </a:t>
            </a:r>
            <a:r>
              <a:rPr lang="en-US" spc="-5" dirty="0"/>
              <a:t>integral</a:t>
            </a:r>
            <a:r>
              <a:rPr lang="en-US" spc="25" dirty="0"/>
              <a:t> </a:t>
            </a:r>
            <a:r>
              <a:rPr lang="en-US" spc="-5" dirty="0"/>
              <a:t>in</a:t>
            </a:r>
            <a:r>
              <a:rPr lang="en-US" spc="25" dirty="0"/>
              <a:t> </a:t>
            </a:r>
            <a:r>
              <a:rPr lang="en-US" spc="-5" dirty="0"/>
              <a:t>(c).</a:t>
            </a:r>
            <a:r>
              <a:rPr lang="en-US" spc="25" dirty="0"/>
              <a:t> </a:t>
            </a:r>
            <a:r>
              <a:rPr lang="en-US" spc="-10" dirty="0"/>
              <a:t>D</a:t>
            </a:r>
            <a:r>
              <a:rPr lang="en-US" spc="-5" dirty="0"/>
              <a:t>irectly taking</a:t>
            </a:r>
            <a:r>
              <a:rPr lang="en-US" spc="50" dirty="0"/>
              <a:t> </a:t>
            </a:r>
            <a:r>
              <a:rPr lang="en-US" spc="-5" dirty="0"/>
              <a:t>the</a:t>
            </a:r>
            <a:r>
              <a:rPr lang="en-US" spc="50" dirty="0"/>
              <a:t> </a:t>
            </a:r>
            <a:r>
              <a:rPr lang="en-US" spc="-5" dirty="0"/>
              <a:t>limit</a:t>
            </a:r>
            <a:r>
              <a:rPr lang="en-US" spc="50" dirty="0"/>
              <a:t> </a:t>
            </a:r>
            <a:r>
              <a:rPr lang="en-US" spc="-5" dirty="0"/>
              <a:t>of</a:t>
            </a:r>
            <a:r>
              <a:rPr lang="en-US" dirty="0"/>
              <a:t> </a:t>
            </a:r>
            <a:r>
              <a:rPr lang="en-US" i="1" spc="45" dirty="0"/>
              <a:t>R</a:t>
            </a:r>
            <a:r>
              <a:rPr lang="en-US" i="1" baseline="-25000" dirty="0"/>
              <a:t>N</a:t>
            </a:r>
            <a:r>
              <a:rPr lang="en-US" i="1" baseline="-11111" dirty="0"/>
              <a:t>  </a:t>
            </a:r>
            <a:r>
              <a:rPr lang="en-US" spc="-10" dirty="0"/>
              <a:t>t</a:t>
            </a:r>
            <a:r>
              <a:rPr lang="en-US" spc="-5" dirty="0"/>
              <a:t>o</a:t>
            </a:r>
            <a:r>
              <a:rPr lang="en-US" spc="50" dirty="0"/>
              <a:t> </a:t>
            </a:r>
            <a:r>
              <a:rPr lang="en-US" spc="-10" dirty="0"/>
              <a:t>ge</a:t>
            </a:r>
            <a:r>
              <a:rPr lang="en-US" spc="-5" dirty="0"/>
              <a:t>t</a:t>
            </a:r>
            <a:r>
              <a:rPr lang="en-US" spc="50" dirty="0"/>
              <a:t> </a:t>
            </a:r>
            <a:r>
              <a:rPr lang="en-US" spc="-10" dirty="0"/>
              <a:t>a</a:t>
            </a:r>
            <a:r>
              <a:rPr lang="en-US" spc="-5" dirty="0"/>
              <a:t>n</a:t>
            </a:r>
            <a:r>
              <a:rPr lang="en-US" spc="50" dirty="0"/>
              <a:t> </a:t>
            </a:r>
            <a:r>
              <a:rPr lang="en-US" spc="-10" dirty="0"/>
              <a:t>exac</a:t>
            </a:r>
            <a:r>
              <a:rPr lang="en-US" spc="-5" dirty="0"/>
              <a:t>t</a:t>
            </a:r>
            <a:r>
              <a:rPr lang="en-US" spc="50" dirty="0"/>
              <a:t> </a:t>
            </a:r>
            <a:r>
              <a:rPr lang="en-US" spc="-10" dirty="0"/>
              <a:t>valu</a:t>
            </a:r>
            <a:r>
              <a:rPr lang="en-US" spc="-5" dirty="0"/>
              <a:t>e</a:t>
            </a:r>
            <a:r>
              <a:rPr lang="en-US" spc="50" dirty="0"/>
              <a:t> </a:t>
            </a:r>
            <a:r>
              <a:rPr lang="en-US" spc="-10" dirty="0"/>
              <a:t>i</a:t>
            </a:r>
            <a:r>
              <a:rPr lang="en-US" spc="-5" dirty="0"/>
              <a:t>s</a:t>
            </a:r>
            <a:r>
              <a:rPr lang="en-US" spc="50" dirty="0"/>
              <a:t> </a:t>
            </a:r>
            <a:r>
              <a:rPr lang="en-US" spc="-10" dirty="0"/>
              <a:t>difficul</a:t>
            </a:r>
            <a:r>
              <a:rPr lang="en-US" spc="-5" dirty="0"/>
              <a:t>t,</a:t>
            </a:r>
            <a:r>
              <a:rPr lang="en-US" spc="50" dirty="0"/>
              <a:t> </a:t>
            </a:r>
            <a:r>
              <a:rPr lang="en-US" spc="-10" dirty="0"/>
              <a:t>bu</a:t>
            </a:r>
            <a:r>
              <a:rPr lang="en-US" spc="-5" dirty="0"/>
              <a:t>t</a:t>
            </a:r>
            <a:r>
              <a:rPr lang="en-US" spc="50" dirty="0"/>
              <a:t> </a:t>
            </a:r>
            <a:r>
              <a:rPr lang="en-US" spc="-15" dirty="0"/>
              <a:t>FT</a:t>
            </a:r>
            <a:r>
              <a:rPr lang="en-US" spc="-10" dirty="0"/>
              <a:t>C</a:t>
            </a:r>
            <a:r>
              <a:rPr lang="en-US" spc="50" dirty="0"/>
              <a:t> </a:t>
            </a:r>
            <a:r>
              <a:rPr lang="en-US" spc="-5" dirty="0"/>
              <a:t>I makes</a:t>
            </a:r>
            <a:r>
              <a:rPr lang="en-US" spc="50" dirty="0"/>
              <a:t> </a:t>
            </a:r>
            <a:r>
              <a:rPr lang="en-US" spc="-5" dirty="0"/>
              <a:t>t</a:t>
            </a:r>
            <a:r>
              <a:rPr lang="en-US" spc="-10" dirty="0"/>
              <a:t>he </a:t>
            </a:r>
            <a:r>
              <a:rPr lang="en-US" spc="-5" dirty="0"/>
              <a:t>process</a:t>
            </a:r>
            <a:r>
              <a:rPr lang="en-US" spc="-50" dirty="0"/>
              <a:t> </a:t>
            </a:r>
            <a:r>
              <a:rPr lang="en-US" spc="-10" dirty="0"/>
              <a:t>o</a:t>
            </a:r>
            <a:r>
              <a:rPr lang="en-US" spc="-5" dirty="0"/>
              <a:t>f</a:t>
            </a:r>
            <a:r>
              <a:rPr lang="en-US" spc="-50" dirty="0"/>
              <a:t> </a:t>
            </a:r>
            <a:r>
              <a:rPr lang="en-US" spc="-5" dirty="0"/>
              <a:t>obtaining</a:t>
            </a:r>
            <a:r>
              <a:rPr lang="en-US" spc="-50" dirty="0"/>
              <a:t> </a:t>
            </a:r>
            <a:r>
              <a:rPr lang="en-US" spc="-5" dirty="0"/>
              <a:t>the</a:t>
            </a:r>
            <a:r>
              <a:rPr lang="en-US" spc="-50" dirty="0"/>
              <a:t> </a:t>
            </a:r>
            <a:r>
              <a:rPr lang="en-US" spc="-10" dirty="0"/>
              <a:t>a</a:t>
            </a:r>
            <a:r>
              <a:rPr lang="en-US" spc="-5" dirty="0"/>
              <a:t>rea</a:t>
            </a:r>
            <a:r>
              <a:rPr lang="en-US" spc="-50" dirty="0"/>
              <a:t> </a:t>
            </a:r>
            <a:r>
              <a:rPr lang="en-US" spc="-5" dirty="0"/>
              <a:t>easy:</a:t>
            </a:r>
            <a:r>
              <a:rPr lang="en-US" spc="-50" dirty="0"/>
              <a:t> </a:t>
            </a:r>
            <a:r>
              <a:rPr lang="en-US" spc="-5" dirty="0" err="1"/>
              <a:t>Antidifferentiate</a:t>
            </a:r>
            <a:r>
              <a:rPr lang="en-US" spc="-50" dirty="0"/>
              <a:t> </a:t>
            </a:r>
            <a:r>
              <a:rPr lang="en-US" i="1" spc="-50" dirty="0"/>
              <a:t>f</a:t>
            </a:r>
            <a:r>
              <a:rPr lang="en-US" spc="-50" dirty="0"/>
              <a:t>(</a:t>
            </a:r>
            <a:r>
              <a:rPr lang="en-US" i="1" spc="-50" dirty="0"/>
              <a:t>x</a:t>
            </a:r>
            <a:r>
              <a:rPr lang="en-US" spc="-50" dirty="0"/>
              <a:t>) =</a:t>
            </a:r>
            <a:r>
              <a:rPr lang="en-US" i="1" spc="-50" dirty="0"/>
              <a:t> </a:t>
            </a:r>
            <a:r>
              <a:rPr lang="en-US" spc="-5" dirty="0"/>
              <a:t>sin</a:t>
            </a:r>
            <a:r>
              <a:rPr lang="en-US" spc="-60" dirty="0"/>
              <a:t> </a:t>
            </a:r>
            <a:r>
              <a:rPr lang="en-US" i="1" spc="-5" dirty="0"/>
              <a:t>x</a:t>
            </a:r>
            <a:r>
              <a:rPr lang="en-US" i="1" spc="-165" dirty="0"/>
              <a:t> </a:t>
            </a:r>
            <a:r>
              <a:rPr lang="en-US" spc="-5" dirty="0"/>
              <a:t>,</a:t>
            </a:r>
            <a:r>
              <a:rPr lang="en-US" spc="-50" dirty="0"/>
              <a:t> </a:t>
            </a:r>
            <a:r>
              <a:rPr lang="en-US" spc="-5" dirty="0"/>
              <a:t>evaluate</a:t>
            </a:r>
            <a:r>
              <a:rPr lang="en-US" spc="-50" dirty="0"/>
              <a:t> </a:t>
            </a:r>
            <a:r>
              <a:rPr lang="en-US" spc="-5" dirty="0"/>
              <a:t>the</a:t>
            </a:r>
            <a:r>
              <a:rPr lang="en-US" spc="-50" dirty="0"/>
              <a:t> </a:t>
            </a:r>
            <a:r>
              <a:rPr lang="en-US" spc="-5" dirty="0"/>
              <a:t>result </a:t>
            </a:r>
            <a:r>
              <a:rPr lang="en-US" spc="-10" dirty="0"/>
              <a:t>a</a:t>
            </a:r>
            <a:r>
              <a:rPr lang="en-US" spc="-5" dirty="0"/>
              <a:t>t </a:t>
            </a:r>
            <a:r>
              <a:rPr lang="en-US" spc="-10" dirty="0"/>
              <a:t>th</a:t>
            </a:r>
            <a:r>
              <a:rPr lang="en-US" spc="-5" dirty="0"/>
              <a:t>e </a:t>
            </a:r>
            <a:r>
              <a:rPr lang="en-US" spc="-10" dirty="0"/>
              <a:t>endpoints</a:t>
            </a:r>
            <a:r>
              <a:rPr lang="en-US" spc="-5" dirty="0"/>
              <a:t>,</a:t>
            </a:r>
            <a:r>
              <a:rPr lang="en-US" dirty="0"/>
              <a:t> </a:t>
            </a:r>
            <a:r>
              <a:rPr lang="en-US" spc="-10" dirty="0"/>
              <a:t>an</a:t>
            </a:r>
            <a:r>
              <a:rPr lang="en-US" spc="-5" dirty="0"/>
              <a:t>d</a:t>
            </a:r>
            <a:r>
              <a:rPr lang="en-US" dirty="0"/>
              <a:t> </a:t>
            </a:r>
            <a:r>
              <a:rPr lang="en-US" spc="-10" dirty="0"/>
              <a:t>tak</a:t>
            </a:r>
            <a:r>
              <a:rPr lang="en-US" spc="-5" dirty="0"/>
              <a:t>e </a:t>
            </a:r>
            <a:r>
              <a:rPr lang="en-US" spc="-10" dirty="0"/>
              <a:t>th</a:t>
            </a:r>
            <a:r>
              <a:rPr lang="en-US" spc="-5" dirty="0"/>
              <a:t>e </a:t>
            </a:r>
            <a:r>
              <a:rPr lang="en-US" spc="-10" dirty="0"/>
              <a:t>difference.</a:t>
            </a:r>
            <a:endParaRPr lang="en-US" dirty="0"/>
          </a:p>
          <a:p>
            <a:pPr marL="36900" indent="0">
              <a:lnSpc>
                <a:spcPct val="100000"/>
              </a:lnSpc>
              <a:buNone/>
            </a:pPr>
            <a:endParaRPr lang="en-US" b="1" dirty="0"/>
          </a:p>
        </p:txBody>
      </p:sp>
      <p:pic>
        <p:nvPicPr>
          <p:cNvPr id="4" name="Picture 3" descr="A graph shows the curve y equals sine of x from 0 to 2 pi, with a maximum of 1 and a minimum of negative 1. There is shading under the curve with a plus sign in quadrant 1 from 0 to pi and shading between the curve and the x axis with a negative sign in quadrant 3 from pi to 2 pi.">
            <a:extLst>
              <a:ext uri="{FF2B5EF4-FFF2-40B4-BE49-F238E27FC236}">
                <a16:creationId xmlns:a16="http://schemas.microsoft.com/office/drawing/2014/main" id="{2FAE255B-9D79-40D9-AE8E-BD3544449C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965" y="3055669"/>
            <a:ext cx="2465921" cy="1767076"/>
          </a:xfrm>
          <a:prstGeom prst="rect">
            <a:avLst/>
          </a:prstGeom>
        </p:spPr>
      </p:pic>
    </p:spTree>
    <p:extLst>
      <p:ext uri="{BB962C8B-B14F-4D97-AF65-F5344CB8AC3E}">
        <p14:creationId xmlns:p14="http://schemas.microsoft.com/office/powerpoint/2010/main" val="3885247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(9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5" dirty="0">
                    <a:solidFill>
                      <a:schemeClr val="tx1"/>
                    </a:solidFill>
                  </a:rPr>
                  <a:t>Probability</a:t>
                </a:r>
                <a:r>
                  <a:rPr lang="en-US" dirty="0">
                    <a:solidFill>
                      <a:schemeClr val="tx1"/>
                    </a:solidFill>
                  </a:rPr>
                  <a:t> </a:t>
                </a:r>
                <a:r>
                  <a:rPr lang="en-US" spc="-5" dirty="0">
                    <a:solidFill>
                      <a:schemeClr val="tx1"/>
                    </a:solidFill>
                  </a:rPr>
                  <a:t>density</a:t>
                </a:r>
                <a:r>
                  <a:rPr lang="en-US" dirty="0">
                    <a:solidFill>
                      <a:schemeClr val="tx1"/>
                    </a:solidFill>
                  </a:rPr>
                  <a:t> </a:t>
                </a:r>
                <a:r>
                  <a:rPr lang="en-US" spc="-5" dirty="0">
                    <a:solidFill>
                      <a:schemeClr val="tx1"/>
                    </a:solidFill>
                  </a:rPr>
                  <a:t>functions</a:t>
                </a:r>
                <a:r>
                  <a:rPr lang="en-US" dirty="0">
                    <a:solidFill>
                      <a:schemeClr val="tx1"/>
                    </a:solidFill>
                  </a:rPr>
                  <a:t> </a:t>
                </a:r>
                <a:r>
                  <a:rPr lang="en-US" spc="-5" dirty="0">
                    <a:solidFill>
                      <a:schemeClr val="tx1"/>
                    </a:solidFill>
                  </a:rPr>
                  <a:t>are</a:t>
                </a:r>
                <a:r>
                  <a:rPr lang="en-US" dirty="0">
                    <a:solidFill>
                      <a:schemeClr val="tx1"/>
                    </a:solidFill>
                  </a:rPr>
                  <a:t> </a:t>
                </a:r>
                <a:r>
                  <a:rPr lang="en-US" spc="-10" dirty="0">
                    <a:solidFill>
                      <a:schemeClr val="tx1"/>
                    </a:solidFill>
                  </a:rPr>
                  <a:t>u</a:t>
                </a:r>
                <a:r>
                  <a:rPr lang="en-US" spc="-5" dirty="0">
                    <a:solidFill>
                      <a:schemeClr val="tx1"/>
                    </a:solidFill>
                  </a:rPr>
                  <a:t>sed</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calculate,</a:t>
                </a:r>
                <a:r>
                  <a:rPr lang="en-US" dirty="0">
                    <a:solidFill>
                      <a:schemeClr val="tx1"/>
                    </a:solidFill>
                  </a:rPr>
                  <a:t> </a:t>
                </a:r>
                <a:r>
                  <a:rPr lang="en-US" spc="-5" dirty="0">
                    <a:solidFill>
                      <a:schemeClr val="tx1"/>
                    </a:solidFill>
                  </a:rPr>
                  <a:t>via</a:t>
                </a:r>
                <a:r>
                  <a:rPr lang="en-US" dirty="0">
                    <a:solidFill>
                      <a:schemeClr val="tx1"/>
                    </a:solidFill>
                  </a:rPr>
                  <a:t> </a:t>
                </a:r>
                <a:r>
                  <a:rPr lang="en-US" spc="-5" dirty="0">
                    <a:solidFill>
                      <a:schemeClr val="tx1"/>
                    </a:solidFill>
                  </a:rPr>
                  <a:t>integration,</a:t>
                </a:r>
                <a:r>
                  <a:rPr lang="en-US" dirty="0">
                    <a:solidFill>
                      <a:schemeClr val="tx1"/>
                    </a:solidFill>
                  </a:rPr>
                  <a:t> </a:t>
                </a:r>
                <a:r>
                  <a:rPr lang="en-US" spc="-5" dirty="0">
                    <a:solidFill>
                      <a:schemeClr val="tx1"/>
                    </a:solidFill>
                  </a:rPr>
                  <a:t>the </a:t>
                </a:r>
                <a:r>
                  <a:rPr lang="en-US" spc="-10" dirty="0">
                    <a:solidFill>
                      <a:schemeClr val="tx1"/>
                    </a:solidFill>
                  </a:rPr>
                  <a:t>likelihoo</a:t>
                </a:r>
                <a:r>
                  <a:rPr lang="en-US" spc="-5" dirty="0">
                    <a:solidFill>
                      <a:schemeClr val="tx1"/>
                    </a:solidFill>
                  </a:rPr>
                  <a:t>d</a:t>
                </a:r>
                <a:r>
                  <a:rPr lang="en-US" spc="114" dirty="0">
                    <a:solidFill>
                      <a:schemeClr val="tx1"/>
                    </a:solidFill>
                  </a:rPr>
                  <a:t> </a:t>
                </a:r>
                <a:r>
                  <a:rPr lang="en-US" spc="-10" dirty="0">
                    <a:solidFill>
                      <a:schemeClr val="tx1"/>
                    </a:solidFill>
                  </a:rPr>
                  <a:t>tha</a:t>
                </a:r>
                <a:r>
                  <a:rPr lang="en-US" spc="-5" dirty="0">
                    <a:solidFill>
                      <a:schemeClr val="tx1"/>
                    </a:solidFill>
                  </a:rPr>
                  <a:t>t</a:t>
                </a:r>
                <a:r>
                  <a:rPr lang="en-US" spc="110" dirty="0">
                    <a:solidFill>
                      <a:schemeClr val="tx1"/>
                    </a:solidFill>
                  </a:rPr>
                  <a:t> </a:t>
                </a:r>
                <a:r>
                  <a:rPr lang="en-US" spc="-10" dirty="0">
                    <a:solidFill>
                      <a:schemeClr val="tx1"/>
                    </a:solidFill>
                  </a:rPr>
                  <a:t>a</a:t>
                </a:r>
                <a:r>
                  <a:rPr lang="en-US" spc="-5" dirty="0">
                    <a:solidFill>
                      <a:schemeClr val="tx1"/>
                    </a:solidFill>
                  </a:rPr>
                  <a:t>n</a:t>
                </a:r>
                <a:r>
                  <a:rPr lang="en-US" spc="114" dirty="0">
                    <a:solidFill>
                      <a:schemeClr val="tx1"/>
                    </a:solidFill>
                  </a:rPr>
                  <a:t> </a:t>
                </a:r>
                <a:r>
                  <a:rPr lang="en-US" spc="-10" dirty="0">
                    <a:solidFill>
                      <a:schemeClr val="tx1"/>
                    </a:solidFill>
                  </a:rPr>
                  <a:t>“event</a:t>
                </a:r>
                <a:r>
                  <a:rPr lang="en-US" spc="-5" dirty="0">
                    <a:solidFill>
                      <a:schemeClr val="tx1"/>
                    </a:solidFill>
                  </a:rPr>
                  <a:t>”</a:t>
                </a:r>
                <a:r>
                  <a:rPr lang="en-US" spc="114" dirty="0">
                    <a:solidFill>
                      <a:schemeClr val="tx1"/>
                    </a:solidFill>
                  </a:rPr>
                  <a:t> </a:t>
                </a:r>
                <a:r>
                  <a:rPr lang="en-US" spc="-10" dirty="0">
                    <a:solidFill>
                      <a:schemeClr val="tx1"/>
                    </a:solidFill>
                  </a:rPr>
                  <a:t>ha</a:t>
                </a:r>
                <a:r>
                  <a:rPr lang="en-US" spc="-5" dirty="0">
                    <a:solidFill>
                      <a:schemeClr val="tx1"/>
                    </a:solidFill>
                  </a:rPr>
                  <a:t>s</a:t>
                </a:r>
                <a:r>
                  <a:rPr lang="en-US" spc="114" dirty="0">
                    <a:solidFill>
                      <a:schemeClr val="tx1"/>
                    </a:solidFill>
                  </a:rPr>
                  <a:t> </a:t>
                </a:r>
                <a:r>
                  <a:rPr lang="en-US" spc="-5" dirty="0">
                    <a:solidFill>
                      <a:schemeClr val="tx1"/>
                    </a:solidFill>
                  </a:rPr>
                  <a:t>a</a:t>
                </a:r>
                <a:r>
                  <a:rPr lang="en-US" spc="110" dirty="0">
                    <a:solidFill>
                      <a:schemeClr val="tx1"/>
                    </a:solidFill>
                  </a:rPr>
                  <a:t> </a:t>
                </a:r>
                <a:r>
                  <a:rPr lang="en-US" spc="-10" dirty="0">
                    <a:solidFill>
                      <a:schemeClr val="tx1"/>
                    </a:solidFill>
                  </a:rPr>
                  <a:t>valu</a:t>
                </a:r>
                <a:r>
                  <a:rPr lang="en-US" spc="-5" dirty="0">
                    <a:solidFill>
                      <a:schemeClr val="tx1"/>
                    </a:solidFill>
                  </a:rPr>
                  <a:t>e</a:t>
                </a:r>
                <a:r>
                  <a:rPr lang="en-US" spc="114" dirty="0">
                    <a:solidFill>
                      <a:schemeClr val="tx1"/>
                    </a:solidFill>
                  </a:rPr>
                  <a:t> </a:t>
                </a:r>
                <a:r>
                  <a:rPr lang="en-US" spc="-10" dirty="0">
                    <a:solidFill>
                      <a:schemeClr val="tx1"/>
                    </a:solidFill>
                  </a:rPr>
                  <a:t>tha</a:t>
                </a:r>
                <a:r>
                  <a:rPr lang="en-US" spc="-5" dirty="0">
                    <a:solidFill>
                      <a:schemeClr val="tx1"/>
                    </a:solidFill>
                  </a:rPr>
                  <a:t>t</a:t>
                </a:r>
                <a:r>
                  <a:rPr lang="en-US" spc="114" dirty="0">
                    <a:solidFill>
                      <a:schemeClr val="tx1"/>
                    </a:solidFill>
                  </a:rPr>
                  <a:t> </a:t>
                </a:r>
                <a:r>
                  <a:rPr lang="en-US" spc="-10" dirty="0">
                    <a:solidFill>
                      <a:schemeClr val="tx1"/>
                    </a:solidFill>
                  </a:rPr>
                  <a:t>lie</a:t>
                </a:r>
                <a:r>
                  <a:rPr lang="en-US" spc="-5" dirty="0">
                    <a:solidFill>
                      <a:schemeClr val="tx1"/>
                    </a:solidFill>
                  </a:rPr>
                  <a:t>s</a:t>
                </a:r>
                <a:r>
                  <a:rPr lang="en-US" spc="110" dirty="0">
                    <a:solidFill>
                      <a:schemeClr val="tx1"/>
                    </a:solidFill>
                  </a:rPr>
                  <a:t> </a:t>
                </a:r>
                <a:r>
                  <a:rPr lang="en-US" spc="-10" dirty="0">
                    <a:solidFill>
                      <a:schemeClr val="tx1"/>
                    </a:solidFill>
                  </a:rPr>
                  <a:t>withi</a:t>
                </a:r>
                <a:r>
                  <a:rPr lang="en-US" spc="-5" dirty="0">
                    <a:solidFill>
                      <a:schemeClr val="tx1"/>
                    </a:solidFill>
                  </a:rPr>
                  <a:t>n</a:t>
                </a:r>
                <a:r>
                  <a:rPr lang="en-US" spc="114" dirty="0">
                    <a:solidFill>
                      <a:schemeClr val="tx1"/>
                    </a:solidFill>
                  </a:rPr>
                  <a:t> </a:t>
                </a:r>
                <a:r>
                  <a:rPr lang="en-US" spc="-5" dirty="0">
                    <a:solidFill>
                      <a:schemeClr val="tx1"/>
                    </a:solidFill>
                  </a:rPr>
                  <a:t>a</a:t>
                </a:r>
                <a:r>
                  <a:rPr lang="en-US" spc="110" dirty="0">
                    <a:solidFill>
                      <a:schemeClr val="tx1"/>
                    </a:solidFill>
                  </a:rPr>
                  <a:t> </a:t>
                </a:r>
                <a:r>
                  <a:rPr lang="en-US" spc="-5" dirty="0">
                    <a:solidFill>
                      <a:schemeClr val="tx1"/>
                    </a:solidFill>
                  </a:rPr>
                  <a:t>s</a:t>
                </a:r>
                <a:r>
                  <a:rPr lang="en-US" spc="-10" dirty="0">
                    <a:solidFill>
                      <a:schemeClr val="tx1"/>
                    </a:solidFill>
                  </a:rPr>
                  <a:t>pecifi</a:t>
                </a:r>
                <a:r>
                  <a:rPr lang="en-US" spc="-5" dirty="0">
                    <a:solidFill>
                      <a:schemeClr val="tx1"/>
                    </a:solidFill>
                  </a:rPr>
                  <a:t>c</a:t>
                </a:r>
                <a:r>
                  <a:rPr lang="en-US" spc="114" dirty="0">
                    <a:solidFill>
                      <a:schemeClr val="tx1"/>
                    </a:solidFill>
                  </a:rPr>
                  <a:t> </a:t>
                </a:r>
                <a:r>
                  <a:rPr lang="en-US" spc="-5" dirty="0">
                    <a:solidFill>
                      <a:schemeClr val="tx1"/>
                    </a:solidFill>
                  </a:rPr>
                  <a:t>r</a:t>
                </a:r>
                <a:r>
                  <a:rPr lang="en-US" spc="-10" dirty="0">
                    <a:solidFill>
                      <a:schemeClr val="tx1"/>
                    </a:solidFill>
                  </a:rPr>
                  <a:t>ang</a:t>
                </a:r>
                <a:r>
                  <a:rPr lang="en-US" spc="-5" dirty="0">
                    <a:solidFill>
                      <a:schemeClr val="tx1"/>
                    </a:solidFill>
                  </a:rPr>
                  <a:t>e</a:t>
                </a:r>
                <a:r>
                  <a:rPr lang="en-US" spc="114" dirty="0">
                    <a:solidFill>
                      <a:schemeClr val="tx1"/>
                    </a:solidFill>
                  </a:rPr>
                  <a:t> </a:t>
                </a:r>
                <a:r>
                  <a:rPr lang="en-US" spc="-10" dirty="0">
                    <a:solidFill>
                      <a:schemeClr val="tx1"/>
                    </a:solidFill>
                  </a:rPr>
                  <a:t>o</a:t>
                </a:r>
                <a:r>
                  <a:rPr lang="en-US" spc="-5" dirty="0">
                    <a:solidFill>
                      <a:schemeClr val="tx1"/>
                    </a:solidFill>
                  </a:rPr>
                  <a:t>f</a:t>
                </a:r>
                <a:r>
                  <a:rPr lang="en-US" spc="110" dirty="0">
                    <a:solidFill>
                      <a:schemeClr val="tx1"/>
                    </a:solidFill>
                  </a:rPr>
                  <a:t> </a:t>
                </a:r>
                <a:r>
                  <a:rPr lang="en-US" spc="-10" dirty="0">
                    <a:solidFill>
                      <a:schemeClr val="tx1"/>
                    </a:solidFill>
                  </a:rPr>
                  <a:t>values</a:t>
                </a:r>
                <a:r>
                  <a:rPr lang="en-US" spc="-5" dirty="0">
                    <a:solidFill>
                      <a:schemeClr val="tx1"/>
                    </a:solidFill>
                  </a:rPr>
                  <a:t>.</a:t>
                </a:r>
                <a:r>
                  <a:rPr lang="en-US" spc="114" dirty="0">
                    <a:solidFill>
                      <a:schemeClr val="tx1"/>
                    </a:solidFill>
                  </a:rPr>
                  <a:t> </a:t>
                </a:r>
                <a:r>
                  <a:rPr lang="en-US" spc="-15" dirty="0">
                    <a:solidFill>
                      <a:schemeClr val="tx1"/>
                    </a:solidFill>
                  </a:rPr>
                  <a:t>The</a:t>
                </a:r>
                <a:r>
                  <a:rPr lang="en-US" spc="-10" dirty="0">
                    <a:solidFill>
                      <a:schemeClr val="tx1"/>
                    </a:solidFill>
                  </a:rPr>
                  <a:t> </a:t>
                </a:r>
                <a:r>
                  <a:rPr lang="en-US" spc="-5" dirty="0">
                    <a:solidFill>
                      <a:schemeClr val="tx1"/>
                    </a:solidFill>
                  </a:rPr>
                  <a:t>Eddington</a:t>
                </a:r>
                <a:r>
                  <a:rPr lang="en-US" spc="-30" dirty="0">
                    <a:solidFill>
                      <a:schemeClr val="tx1"/>
                    </a:solidFill>
                  </a:rPr>
                  <a:t> </a:t>
                </a:r>
                <a:r>
                  <a:rPr lang="en-US" spc="-5" dirty="0">
                    <a:solidFill>
                      <a:schemeClr val="tx1"/>
                    </a:solidFill>
                  </a:rPr>
                  <a:t>Bulb</a:t>
                </a:r>
                <a:r>
                  <a:rPr lang="en-US" spc="-30" dirty="0">
                    <a:solidFill>
                      <a:schemeClr val="tx1"/>
                    </a:solidFill>
                  </a:rPr>
                  <a:t> </a:t>
                </a:r>
                <a:r>
                  <a:rPr lang="en-US" spc="-10" dirty="0">
                    <a:solidFill>
                      <a:schemeClr val="tx1"/>
                    </a:solidFill>
                  </a:rPr>
                  <a:t>Company</a:t>
                </a:r>
                <a:r>
                  <a:rPr lang="en-US" spc="-30" dirty="0">
                    <a:solidFill>
                      <a:schemeClr val="tx1"/>
                    </a:solidFill>
                  </a:rPr>
                  <a:t> </a:t>
                </a:r>
                <a:r>
                  <a:rPr lang="en-US" spc="-5" dirty="0">
                    <a:solidFill>
                      <a:schemeClr val="tx1"/>
                    </a:solidFill>
                  </a:rPr>
                  <a:t>uses</a:t>
                </a:r>
                <a:r>
                  <a:rPr lang="en-US" spc="-30" dirty="0">
                    <a:solidFill>
                      <a:schemeClr val="tx1"/>
                    </a:solidFill>
                  </a:rPr>
                  <a:t> </a:t>
                </a:r>
                <a:r>
                  <a:rPr lang="en-US" spc="-5" dirty="0">
                    <a:solidFill>
                      <a:schemeClr val="tx1"/>
                    </a:solidFill>
                  </a:rPr>
                  <a:t>a</a:t>
                </a:r>
                <a:r>
                  <a:rPr lang="en-US" spc="-30" dirty="0">
                    <a:solidFill>
                      <a:schemeClr val="tx1"/>
                    </a:solidFill>
                  </a:rPr>
                  <a:t> </a:t>
                </a:r>
                <a:r>
                  <a:rPr lang="en-US" spc="-10" dirty="0">
                    <a:solidFill>
                      <a:schemeClr val="tx1"/>
                    </a:solidFill>
                  </a:rPr>
                  <a:t>p</a:t>
                </a:r>
                <a:r>
                  <a:rPr lang="en-US" spc="-5" dirty="0">
                    <a:solidFill>
                      <a:schemeClr val="tx1"/>
                    </a:solidFill>
                  </a:rPr>
                  <a:t>robability</a:t>
                </a:r>
                <a:r>
                  <a:rPr lang="en-US" spc="-30" dirty="0">
                    <a:solidFill>
                      <a:schemeClr val="tx1"/>
                    </a:solidFill>
                  </a:rPr>
                  <a:t> </a:t>
                </a:r>
                <a:r>
                  <a:rPr lang="en-US" spc="-5" dirty="0">
                    <a:solidFill>
                      <a:schemeClr val="tx1"/>
                    </a:solidFill>
                  </a:rPr>
                  <a:t>density</a:t>
                </a:r>
                <a:r>
                  <a:rPr lang="en-US" spc="-30" dirty="0">
                    <a:solidFill>
                      <a:schemeClr val="tx1"/>
                    </a:solidFill>
                  </a:rPr>
                  <a:t> </a:t>
                </a:r>
                <a:r>
                  <a:rPr lang="en-US" spc="-5" dirty="0">
                    <a:solidFill>
                      <a:schemeClr val="tx1"/>
                    </a:solidFill>
                  </a:rPr>
                  <a:t>function</a:t>
                </a:r>
                <a:r>
                  <a:rPr lang="en-US" spc="80" dirty="0">
                    <a:solidFill>
                      <a:schemeClr val="tx1"/>
                    </a:solidFill>
                  </a:rPr>
                  <a:t> </a:t>
                </a:r>
                <a:r>
                  <a:rPr lang="en-US" i="1" spc="25" dirty="0">
                    <a:solidFill>
                      <a:schemeClr val="tx1"/>
                    </a:solidFill>
                  </a:rPr>
                  <a:t>p</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0.001</a:t>
                </a:r>
                <a:r>
                  <a:rPr lang="en-US" i="1" spc="5" dirty="0">
                    <a:solidFill>
                      <a:schemeClr val="tx1"/>
                    </a:solidFill>
                  </a:rPr>
                  <a:t>e</a:t>
                </a:r>
                <a:r>
                  <a:rPr lang="en-US" spc="-209" baseline="25925" dirty="0">
                    <a:solidFill>
                      <a:schemeClr val="tx1"/>
                    </a:solidFill>
                  </a:rPr>
                  <a:t>−</a:t>
                </a:r>
                <a:r>
                  <a:rPr lang="en-US" baseline="25925" dirty="0">
                    <a:solidFill>
                      <a:schemeClr val="tx1"/>
                    </a:solidFill>
                  </a:rPr>
                  <a:t>0.001</a:t>
                </a:r>
                <a:r>
                  <a:rPr lang="en-US" i="1" baseline="25925" dirty="0">
                    <a:solidFill>
                      <a:schemeClr val="tx1"/>
                    </a:solidFill>
                  </a:rPr>
                  <a:t>t </a:t>
                </a:r>
                <a:r>
                  <a:rPr lang="en-US" spc="-10" dirty="0">
                    <a:solidFill>
                      <a:schemeClr val="tx1"/>
                    </a:solidFill>
                  </a:rPr>
                  <a:t>t</a:t>
                </a:r>
                <a:r>
                  <a:rPr lang="en-US" spc="-5" dirty="0">
                    <a:solidFill>
                      <a:schemeClr val="tx1"/>
                    </a:solidFill>
                  </a:rPr>
                  <a:t>o</a:t>
                </a:r>
                <a:r>
                  <a:rPr lang="en-US" spc="-30" dirty="0">
                    <a:solidFill>
                      <a:schemeClr val="tx1"/>
                    </a:solidFill>
                  </a:rPr>
                  <a:t> </a:t>
                </a:r>
                <a:r>
                  <a:rPr lang="en-US" spc="-10" dirty="0">
                    <a:solidFill>
                      <a:schemeClr val="tx1"/>
                    </a:solidFill>
                  </a:rPr>
                  <a:t>de</a:t>
                </a:r>
                <a:r>
                  <a:rPr lang="en-US" spc="-5" dirty="0">
                    <a:solidFill>
                      <a:schemeClr val="tx1"/>
                    </a:solidFill>
                  </a:rPr>
                  <a:t>termine</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likelihood</a:t>
                </a:r>
                <a:r>
                  <a:rPr lang="en-US" spc="25" dirty="0">
                    <a:solidFill>
                      <a:schemeClr val="tx1"/>
                    </a:solidFill>
                  </a:rPr>
                  <a:t> </a:t>
                </a:r>
                <a:r>
                  <a:rPr lang="en-US" spc="-5" dirty="0">
                    <a:solidFill>
                      <a:schemeClr val="tx1"/>
                    </a:solidFill>
                  </a:rPr>
                  <a:t>of</a:t>
                </a:r>
                <a:r>
                  <a:rPr lang="en-US" spc="25" dirty="0">
                    <a:solidFill>
                      <a:schemeClr val="tx1"/>
                    </a:solidFill>
                  </a:rPr>
                  <a:t> </a:t>
                </a:r>
                <a:r>
                  <a:rPr lang="en-US" spc="-5" dirty="0">
                    <a:solidFill>
                      <a:schemeClr val="tx1"/>
                    </a:solidFill>
                  </a:rPr>
                  <a:t>failure</a:t>
                </a:r>
                <a:r>
                  <a:rPr lang="en-US" spc="25" dirty="0">
                    <a:solidFill>
                      <a:schemeClr val="tx1"/>
                    </a:solidFill>
                  </a:rPr>
                  <a:t> </a:t>
                </a:r>
                <a:r>
                  <a:rPr lang="en-US" spc="-5" dirty="0">
                    <a:solidFill>
                      <a:schemeClr val="tx1"/>
                    </a:solidFill>
                  </a:rPr>
                  <a:t>of</a:t>
                </a:r>
                <a:r>
                  <a:rPr lang="en-US" spc="25" dirty="0">
                    <a:solidFill>
                      <a:schemeClr val="tx1"/>
                    </a:solidFill>
                  </a:rPr>
                  <a:t> </a:t>
                </a:r>
                <a:r>
                  <a:rPr lang="en-US" spc="-5" dirty="0">
                    <a:solidFill>
                      <a:schemeClr val="tx1"/>
                    </a:solidFill>
                  </a:rPr>
                  <a:t>their</a:t>
                </a:r>
                <a:r>
                  <a:rPr lang="en-US" spc="25" dirty="0">
                    <a:solidFill>
                      <a:schemeClr val="tx1"/>
                    </a:solidFill>
                  </a:rPr>
                  <a:t> </a:t>
                </a:r>
                <a:r>
                  <a:rPr lang="en-US" spc="-15" dirty="0">
                    <a:solidFill>
                      <a:schemeClr val="tx1"/>
                    </a:solidFill>
                  </a:rPr>
                  <a:t>C</a:t>
                </a:r>
                <a:r>
                  <a:rPr lang="en-US" spc="-5" dirty="0">
                    <a:solidFill>
                      <a:schemeClr val="tx1"/>
                    </a:solidFill>
                  </a:rPr>
                  <a:t>ool-Lite</a:t>
                </a:r>
                <a:r>
                  <a:rPr lang="en-US" spc="25" dirty="0">
                    <a:solidFill>
                      <a:schemeClr val="tx1"/>
                    </a:solidFill>
                  </a:rPr>
                  <a:t> </a:t>
                </a:r>
                <a:r>
                  <a:rPr lang="en-US" spc="-5" dirty="0">
                    <a:solidFill>
                      <a:schemeClr val="tx1"/>
                    </a:solidFill>
                  </a:rPr>
                  <a:t>refrigerator</a:t>
                </a:r>
                <a:r>
                  <a:rPr lang="en-US" spc="25" dirty="0">
                    <a:solidFill>
                      <a:schemeClr val="tx1"/>
                    </a:solidFill>
                  </a:rPr>
                  <a:t> </a:t>
                </a:r>
                <a:r>
                  <a:rPr lang="en-US" spc="-5" dirty="0">
                    <a:solidFill>
                      <a:schemeClr val="tx1"/>
                    </a:solidFill>
                  </a:rPr>
                  <a:t>bulb</a:t>
                </a:r>
                <a:r>
                  <a:rPr lang="en-US" spc="25" dirty="0">
                    <a:solidFill>
                      <a:schemeClr val="tx1"/>
                    </a:solidFill>
                  </a:rPr>
                  <a:t> </a:t>
                </a:r>
                <a:r>
                  <a:rPr lang="en-US" spc="-5" dirty="0">
                    <a:solidFill>
                      <a:schemeClr val="tx1"/>
                    </a:solidFill>
                  </a:rPr>
                  <a:t>over</a:t>
                </a:r>
                <a:r>
                  <a:rPr lang="en-US" spc="25" dirty="0">
                    <a:solidFill>
                      <a:schemeClr val="tx1"/>
                    </a:solidFill>
                  </a:rPr>
                  <a:t> </a:t>
                </a:r>
                <a:r>
                  <a:rPr lang="en-US" spc="-5" dirty="0">
                    <a:solidFill>
                      <a:schemeClr val="tx1"/>
                    </a:solidFill>
                  </a:rPr>
                  <a:t>any</a:t>
                </a:r>
                <a:r>
                  <a:rPr lang="en-US" spc="25" dirty="0">
                    <a:solidFill>
                      <a:schemeClr val="tx1"/>
                    </a:solidFill>
                  </a:rPr>
                  <a:t> </a:t>
                </a:r>
                <a:r>
                  <a:rPr lang="en-US" spc="-5" dirty="0">
                    <a:solidFill>
                      <a:schemeClr val="tx1"/>
                    </a:solidFill>
                  </a:rPr>
                  <a:t>interval</a:t>
                </a:r>
                <a:r>
                  <a:rPr lang="en-US" spc="25" dirty="0">
                    <a:solidFill>
                      <a:schemeClr val="tx1"/>
                    </a:solidFill>
                  </a:rPr>
                  <a:t> </a:t>
                </a:r>
                <a:r>
                  <a:rPr lang="en-US" spc="-5" dirty="0">
                    <a:solidFill>
                      <a:schemeClr val="tx1"/>
                    </a:solidFill>
                  </a:rPr>
                  <a:t>of hours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u</a:t>
                </a:r>
                <a:r>
                  <a:rPr lang="en-US" spc="-5" dirty="0">
                    <a:solidFill>
                      <a:schemeClr val="tx1"/>
                    </a:solidFill>
                  </a:rPr>
                  <a:t>se.</a:t>
                </a:r>
                <a:r>
                  <a:rPr lang="en-US" spc="15" dirty="0">
                    <a:solidFill>
                      <a:schemeClr val="tx1"/>
                    </a:solidFill>
                  </a:rPr>
                  <a:t> </a:t>
                </a:r>
                <a:r>
                  <a:rPr lang="en-US" spc="-10" dirty="0">
                    <a:solidFill>
                      <a:schemeClr val="tx1"/>
                    </a:solidFill>
                  </a:rPr>
                  <a:t>We find </a:t>
                </a:r>
                <a:r>
                  <a:rPr lang="en-US" spc="-5" dirty="0">
                    <a:solidFill>
                      <a:schemeClr val="tx1"/>
                    </a:solidFill>
                  </a:rPr>
                  <a:t>the</a:t>
                </a:r>
                <a:r>
                  <a:rPr lang="en-US" spc="15" dirty="0">
                    <a:solidFill>
                      <a:schemeClr val="tx1"/>
                    </a:solidFill>
                  </a:rPr>
                  <a:t> </a:t>
                </a:r>
                <a:r>
                  <a:rPr lang="en-US" spc="-10" dirty="0">
                    <a:solidFill>
                      <a:schemeClr val="tx1"/>
                    </a:solidFill>
                  </a:rPr>
                  <a:t>p</a:t>
                </a:r>
                <a:r>
                  <a:rPr lang="en-US" spc="-5" dirty="0">
                    <a:solidFill>
                      <a:schemeClr val="tx1"/>
                    </a:solidFill>
                  </a:rPr>
                  <a:t>robability</a:t>
                </a:r>
                <a:r>
                  <a:rPr lang="en-US" spc="15" dirty="0">
                    <a:solidFill>
                      <a:schemeClr val="tx1"/>
                    </a:solidFill>
                  </a:rPr>
                  <a:t> </a:t>
                </a:r>
                <a:r>
                  <a:rPr lang="en-US" spc="-5" dirty="0">
                    <a:solidFill>
                      <a:schemeClr val="tx1"/>
                    </a:solidFill>
                  </a:rPr>
                  <a:t>that</a:t>
                </a:r>
                <a:r>
                  <a:rPr lang="en-US" spc="15" dirty="0">
                    <a:solidFill>
                      <a:schemeClr val="tx1"/>
                    </a:solidFill>
                  </a:rPr>
                  <a:t> </a:t>
                </a:r>
                <a:r>
                  <a:rPr lang="en-US" spc="-5" dirty="0">
                    <a:solidFill>
                      <a:schemeClr val="tx1"/>
                    </a:solidFill>
                  </a:rPr>
                  <a:t>a</a:t>
                </a:r>
                <a:r>
                  <a:rPr lang="en-US" spc="15" dirty="0">
                    <a:solidFill>
                      <a:schemeClr val="tx1"/>
                    </a:solidFill>
                  </a:rPr>
                  <a:t> </a:t>
                </a:r>
                <a:r>
                  <a:rPr lang="en-US" spc="-15" dirty="0">
                    <a:solidFill>
                      <a:schemeClr val="tx1"/>
                    </a:solidFill>
                  </a:rPr>
                  <a:t>C</a:t>
                </a:r>
                <a:r>
                  <a:rPr lang="en-US" spc="-5" dirty="0">
                    <a:solidFill>
                      <a:schemeClr val="tx1"/>
                    </a:solidFill>
                  </a:rPr>
                  <a:t>ool-Lite</a:t>
                </a:r>
                <a:r>
                  <a:rPr lang="en-US" spc="15" dirty="0">
                    <a:solidFill>
                      <a:schemeClr val="tx1"/>
                    </a:solidFill>
                  </a:rPr>
                  <a:t> </a:t>
                </a:r>
                <a:r>
                  <a:rPr lang="en-US" spc="-5" dirty="0">
                    <a:solidFill>
                      <a:schemeClr val="tx1"/>
                    </a:solidFill>
                  </a:rPr>
                  <a:t>bulb</a:t>
                </a:r>
                <a:r>
                  <a:rPr lang="en-US" spc="15" dirty="0">
                    <a:solidFill>
                      <a:schemeClr val="tx1"/>
                    </a:solidFill>
                  </a:rPr>
                  <a:t> </a:t>
                </a:r>
                <a:r>
                  <a:rPr lang="en-US" spc="-5" dirty="0">
                    <a:solidFill>
                      <a:schemeClr val="tx1"/>
                    </a:solidFill>
                  </a:rPr>
                  <a:t>lasts</a:t>
                </a:r>
                <a:r>
                  <a:rPr lang="en-US" spc="15" dirty="0">
                    <a:solidFill>
                      <a:schemeClr val="tx1"/>
                    </a:solidFill>
                  </a:rPr>
                  <a:t> </a:t>
                </a:r>
                <a:r>
                  <a:rPr lang="en-US" spc="-5" dirty="0">
                    <a:solidFill>
                      <a:schemeClr val="tx1"/>
                    </a:solidFill>
                  </a:rPr>
                  <a:t>for</a:t>
                </a:r>
                <a:r>
                  <a:rPr lang="en-US" spc="15" dirty="0">
                    <a:solidFill>
                      <a:schemeClr val="tx1"/>
                    </a:solidFill>
                  </a:rPr>
                  <a:t> </a:t>
                </a:r>
                <a:r>
                  <a:rPr lang="en-US" spc="-15" dirty="0">
                    <a:solidFill>
                      <a:schemeClr val="tx1"/>
                    </a:solidFill>
                  </a:rPr>
                  <a:t>m</a:t>
                </a:r>
                <a:r>
                  <a:rPr lang="en-US" spc="-5" dirty="0">
                    <a:solidFill>
                      <a:schemeClr val="tx1"/>
                    </a:solidFill>
                  </a:rPr>
                  <a:t>ore</a:t>
                </a:r>
                <a:r>
                  <a:rPr lang="en-US" spc="15" dirty="0">
                    <a:solidFill>
                      <a:schemeClr val="tx1"/>
                    </a:solidFill>
                  </a:rPr>
                  <a:t> </a:t>
                </a:r>
                <a:r>
                  <a:rPr lang="en-US" spc="-5" dirty="0">
                    <a:solidFill>
                      <a:schemeClr val="tx1"/>
                    </a:solidFill>
                  </a:rPr>
                  <a:t>than</a:t>
                </a:r>
                <a:r>
                  <a:rPr lang="en-US" spc="15" dirty="0">
                    <a:solidFill>
                      <a:schemeClr val="tx1"/>
                    </a:solidFill>
                  </a:rPr>
                  <a:t> </a:t>
                </a:r>
                <a:r>
                  <a:rPr lang="en-US" spc="-5" dirty="0">
                    <a:solidFill>
                      <a:schemeClr val="tx1"/>
                    </a:solidFill>
                  </a:rPr>
                  <a:t>500</a:t>
                </a:r>
                <a:r>
                  <a:rPr lang="en-US" spc="15" dirty="0">
                    <a:solidFill>
                      <a:schemeClr val="tx1"/>
                    </a:solidFill>
                  </a:rPr>
                  <a:t> </a:t>
                </a:r>
                <a:r>
                  <a:rPr lang="en-US" spc="-5" dirty="0">
                    <a:solidFill>
                      <a:schemeClr val="tx1"/>
                    </a:solidFill>
                  </a:rPr>
                  <a:t>hours </a:t>
                </a:r>
                <a:r>
                  <a:rPr lang="en-US" spc="-10" dirty="0">
                    <a:solidFill>
                      <a:schemeClr val="tx1"/>
                    </a:solidFill>
                  </a:rPr>
                  <a:t>o</a:t>
                </a:r>
                <a:r>
                  <a:rPr lang="en-US" spc="-5" dirty="0">
                    <a:solidFill>
                      <a:schemeClr val="tx1"/>
                    </a:solidFill>
                  </a:rPr>
                  <a:t>f </a:t>
                </a:r>
                <a:r>
                  <a:rPr lang="en-US" spc="-10" dirty="0">
                    <a:solidFill>
                      <a:schemeClr val="tx1"/>
                    </a:solidFill>
                  </a:rPr>
                  <a:t>use. </a:t>
                </a:r>
              </a:p>
              <a:p>
                <a:pPr marL="0" indent="0">
                  <a:lnSpc>
                    <a:spcPct val="100000"/>
                  </a:lnSpc>
                  <a:buNone/>
                </a:pPr>
                <a:r>
                  <a:rPr lang="en-US" spc="-15" dirty="0">
                    <a:solidFill>
                      <a:schemeClr val="tx1"/>
                    </a:solidFill>
                  </a:rPr>
                  <a:t>Th</a:t>
                </a:r>
                <a:r>
                  <a:rPr lang="en-US" spc="-5" dirty="0">
                    <a:solidFill>
                      <a:schemeClr val="tx1"/>
                    </a:solidFill>
                  </a:rPr>
                  <a:t>e</a:t>
                </a:r>
                <a:r>
                  <a:rPr lang="en-US" spc="6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 </a:t>
                </a:r>
                <a14:m>
                  <m:oMath xmlns:m="http://schemas.openxmlformats.org/officeDocument/2006/math">
                    <m:nary>
                      <m:naryPr>
                        <m:ctrlPr>
                          <a:rPr lang="en-US" i="1" spc="-5" smtClean="0">
                            <a:solidFill>
                              <a:schemeClr val="tx1"/>
                            </a:solidFill>
                            <a:latin typeface="Cambria Math" panose="02040503050406030204" pitchFamily="18" charset="0"/>
                          </a:rPr>
                        </m:ctrlPr>
                      </m:naryPr>
                      <m:sub>
                        <m:r>
                          <m:rPr>
                            <m:brk m:alnAt="23"/>
                          </m:rPr>
                          <a:rPr lang="en-US" b="0" i="1" spc="-5" smtClean="0">
                            <a:solidFill>
                              <a:schemeClr val="tx1"/>
                            </a:solidFill>
                            <a:latin typeface="Cambria Math" panose="02040503050406030204" pitchFamily="18" charset="0"/>
                          </a:rPr>
                          <m:t>0</m:t>
                        </m:r>
                      </m:sub>
                      <m:sup>
                        <m:r>
                          <a:rPr lang="en-US" b="0" i="1" spc="-5" smtClean="0">
                            <a:solidFill>
                              <a:schemeClr val="tx1"/>
                            </a:solidFill>
                            <a:latin typeface="Cambria Math" panose="02040503050406030204" pitchFamily="18" charset="0"/>
                          </a:rPr>
                          <m:t>500</m:t>
                        </m:r>
                      </m:sup>
                      <m:e>
                        <m:r>
                          <a:rPr lang="en-US" b="0" i="1" spc="-5" smtClean="0">
                            <a:solidFill>
                              <a:schemeClr val="tx1"/>
                            </a:solidFill>
                            <a:latin typeface="Cambria Math" panose="02040503050406030204" pitchFamily="18" charset="0"/>
                          </a:rPr>
                          <m:t>0.001</m:t>
                        </m:r>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𝑒</m:t>
                            </m:r>
                          </m:e>
                          <m:sup>
                            <m:r>
                              <a:rPr lang="en-US" b="0" i="1" spc="-5" smtClean="0">
                                <a:solidFill>
                                  <a:schemeClr val="tx1"/>
                                </a:solidFill>
                                <a:latin typeface="Cambria Math" panose="02040503050406030204" pitchFamily="18" charset="0"/>
                              </a:rPr>
                              <m:t>−0.001</m:t>
                            </m:r>
                            <m:r>
                              <a:rPr lang="en-US" b="0" i="1" spc="-5" smtClean="0">
                                <a:solidFill>
                                  <a:schemeClr val="tx1"/>
                                </a:solidFill>
                                <a:latin typeface="Cambria Math" panose="02040503050406030204" pitchFamily="18" charset="0"/>
                              </a:rPr>
                              <m:t>𝑡</m:t>
                            </m:r>
                          </m:sup>
                        </m:sSup>
                      </m:e>
                    </m:nary>
                    <m:r>
                      <a:rPr lang="en-US" b="0" i="1" spc="-5" smtClean="0">
                        <a:solidFill>
                          <a:schemeClr val="tx1"/>
                        </a:solidFill>
                        <a:latin typeface="Cambria Math" panose="02040503050406030204" pitchFamily="18" charset="0"/>
                      </a:rPr>
                      <m:t>𝑑𝑡</m:t>
                    </m:r>
                  </m:oMath>
                </a14:m>
                <a:r>
                  <a:rPr lang="en-US" spc="60" dirty="0">
                    <a:solidFill>
                      <a:schemeClr val="tx1"/>
                    </a:solidFill>
                  </a:rPr>
                  <a:t> </a:t>
                </a:r>
                <a:r>
                  <a:rPr lang="en-US" spc="-5" dirty="0">
                    <a:solidFill>
                      <a:schemeClr val="tx1"/>
                    </a:solidFill>
                  </a:rPr>
                  <a:t>gives</a:t>
                </a:r>
                <a:r>
                  <a:rPr lang="en-US" spc="60" dirty="0">
                    <a:solidFill>
                      <a:schemeClr val="tx1"/>
                    </a:solidFill>
                  </a:rPr>
                  <a:t> </a:t>
                </a:r>
                <a:r>
                  <a:rPr lang="en-US" spc="-5" dirty="0">
                    <a:solidFill>
                      <a:schemeClr val="tx1"/>
                    </a:solidFill>
                  </a:rPr>
                  <a:t>the</a:t>
                </a:r>
                <a:r>
                  <a:rPr lang="en-US" spc="60" dirty="0">
                    <a:solidFill>
                      <a:schemeClr val="tx1"/>
                    </a:solidFill>
                  </a:rPr>
                  <a:t> </a:t>
                </a:r>
                <a:r>
                  <a:rPr lang="en-US" spc="-10" dirty="0">
                    <a:solidFill>
                      <a:schemeClr val="tx1"/>
                    </a:solidFill>
                  </a:rPr>
                  <a:t>p</a:t>
                </a:r>
                <a:r>
                  <a:rPr lang="en-US" spc="-5" dirty="0">
                    <a:solidFill>
                      <a:schemeClr val="tx1"/>
                    </a:solidFill>
                  </a:rPr>
                  <a:t>robability</a:t>
                </a:r>
                <a:r>
                  <a:rPr lang="en-US" spc="60" dirty="0">
                    <a:solidFill>
                      <a:schemeClr val="tx1"/>
                    </a:solidFill>
                  </a:rPr>
                  <a:t> </a:t>
                </a:r>
                <a:r>
                  <a:rPr lang="en-US" spc="-5" dirty="0">
                    <a:solidFill>
                      <a:schemeClr val="tx1"/>
                    </a:solidFill>
                  </a:rPr>
                  <a:t>that</a:t>
                </a:r>
                <a:r>
                  <a:rPr lang="en-US" spc="60" dirty="0">
                    <a:solidFill>
                      <a:schemeClr val="tx1"/>
                    </a:solidFill>
                  </a:rPr>
                  <a:t> </a:t>
                </a:r>
                <a:r>
                  <a:rPr lang="en-US" spc="-5" dirty="0">
                    <a:solidFill>
                      <a:schemeClr val="tx1"/>
                    </a:solidFill>
                  </a:rPr>
                  <a:t>a</a:t>
                </a:r>
                <a:r>
                  <a:rPr lang="en-US" spc="60" dirty="0">
                    <a:solidFill>
                      <a:schemeClr val="tx1"/>
                    </a:solidFill>
                  </a:rPr>
                  <a:t> </a:t>
                </a:r>
                <a:r>
                  <a:rPr lang="en-US" spc="-15" dirty="0">
                    <a:solidFill>
                      <a:schemeClr val="tx1"/>
                    </a:solidFill>
                  </a:rPr>
                  <a:t>C</a:t>
                </a:r>
                <a:r>
                  <a:rPr lang="en-US" spc="-5" dirty="0">
                    <a:solidFill>
                      <a:schemeClr val="tx1"/>
                    </a:solidFill>
                  </a:rPr>
                  <a:t>ool-Lite</a:t>
                </a:r>
                <a:r>
                  <a:rPr lang="en-US" spc="60" dirty="0">
                    <a:solidFill>
                      <a:schemeClr val="tx1"/>
                    </a:solidFill>
                  </a:rPr>
                  <a:t> </a:t>
                </a:r>
                <a:r>
                  <a:rPr lang="en-US" spc="-5" dirty="0">
                    <a:solidFill>
                      <a:schemeClr val="tx1"/>
                    </a:solidFill>
                  </a:rPr>
                  <a:t>bulb fails</a:t>
                </a:r>
                <a:r>
                  <a:rPr lang="en-US" spc="20" dirty="0">
                    <a:solidFill>
                      <a:schemeClr val="tx1"/>
                    </a:solidFill>
                  </a:rPr>
                  <a:t> </a:t>
                </a:r>
                <a:r>
                  <a:rPr lang="en-US" spc="-5" dirty="0">
                    <a:solidFill>
                      <a:schemeClr val="tx1"/>
                    </a:solidFill>
                  </a:rPr>
                  <a:t>before</a:t>
                </a:r>
                <a:r>
                  <a:rPr lang="en-US" spc="25" dirty="0">
                    <a:solidFill>
                      <a:schemeClr val="tx1"/>
                    </a:solidFill>
                  </a:rPr>
                  <a:t> </a:t>
                </a:r>
                <a:r>
                  <a:rPr lang="en-US" spc="-5" dirty="0">
                    <a:solidFill>
                      <a:schemeClr val="tx1"/>
                    </a:solidFill>
                  </a:rPr>
                  <a:t>500</a:t>
                </a:r>
                <a:r>
                  <a:rPr lang="en-US" spc="25" dirty="0">
                    <a:solidFill>
                      <a:schemeClr val="tx1"/>
                    </a:solidFill>
                  </a:rPr>
                  <a:t> </a:t>
                </a:r>
                <a:r>
                  <a:rPr lang="en-US" spc="-5" dirty="0">
                    <a:solidFill>
                      <a:schemeClr val="tx1"/>
                    </a:solidFill>
                  </a:rPr>
                  <a:t>h</a:t>
                </a:r>
                <a:r>
                  <a:rPr lang="en-US" spc="20"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10" dirty="0">
                    <a:solidFill>
                      <a:schemeClr val="tx1"/>
                    </a:solidFill>
                  </a:rPr>
                  <a:t>u</a:t>
                </a:r>
                <a:r>
                  <a:rPr lang="en-US" spc="-5" dirty="0">
                    <a:solidFill>
                      <a:schemeClr val="tx1"/>
                    </a:solidFill>
                  </a:rPr>
                  <a:t>se.</a:t>
                </a:r>
                <a:r>
                  <a:rPr lang="en-US" spc="20" dirty="0">
                    <a:solidFill>
                      <a:schemeClr val="tx1"/>
                    </a:solidFill>
                  </a:rPr>
                  <a:t> </a:t>
                </a:r>
                <a:r>
                  <a:rPr lang="en-US" spc="-5" dirty="0">
                    <a:solidFill>
                      <a:schemeClr val="tx1"/>
                    </a:solidFill>
                  </a:rPr>
                  <a:t>Subtracting</a:t>
                </a:r>
                <a:r>
                  <a:rPr lang="en-US" spc="25" dirty="0">
                    <a:solidFill>
                      <a:schemeClr val="tx1"/>
                    </a:solidFill>
                  </a:rPr>
                  <a:t> </a:t>
                </a:r>
                <a:r>
                  <a:rPr lang="en-US" spc="-5" dirty="0">
                    <a:solidFill>
                      <a:schemeClr val="tx1"/>
                    </a:solidFill>
                  </a:rPr>
                  <a:t>this</a:t>
                </a:r>
                <a:r>
                  <a:rPr lang="en-US" spc="20" dirty="0">
                    <a:solidFill>
                      <a:schemeClr val="tx1"/>
                    </a:solidFill>
                  </a:rPr>
                  <a:t> </a:t>
                </a:r>
                <a:r>
                  <a:rPr lang="en-US" spc="-5" dirty="0">
                    <a:solidFill>
                      <a:schemeClr val="tx1"/>
                    </a:solidFill>
                  </a:rPr>
                  <a:t>value</a:t>
                </a:r>
                <a:r>
                  <a:rPr lang="en-US" spc="25" dirty="0">
                    <a:solidFill>
                      <a:schemeClr val="tx1"/>
                    </a:solidFill>
                  </a:rPr>
                  <a:t> </a:t>
                </a:r>
                <a:r>
                  <a:rPr lang="en-US" spc="-5" dirty="0">
                    <a:solidFill>
                      <a:schemeClr val="tx1"/>
                    </a:solidFill>
                  </a:rPr>
                  <a:t>from</a:t>
                </a:r>
                <a:r>
                  <a:rPr lang="en-US" spc="20" dirty="0">
                    <a:solidFill>
                      <a:schemeClr val="tx1"/>
                    </a:solidFill>
                  </a:rPr>
                  <a:t> </a:t>
                </a:r>
                <a:r>
                  <a:rPr lang="en-US" spc="-5" dirty="0">
                    <a:solidFill>
                      <a:schemeClr val="tx1"/>
                    </a:solidFill>
                  </a:rPr>
                  <a:t>1</a:t>
                </a:r>
                <a:r>
                  <a:rPr lang="en-US" spc="20" dirty="0">
                    <a:solidFill>
                      <a:schemeClr val="tx1"/>
                    </a:solidFill>
                  </a:rPr>
                  <a:t> </a:t>
                </a:r>
                <a:r>
                  <a:rPr lang="en-US" spc="-5" dirty="0">
                    <a:solidFill>
                      <a:schemeClr val="tx1"/>
                    </a:solidFill>
                  </a:rPr>
                  <a:t>provides</a:t>
                </a:r>
                <a:r>
                  <a:rPr lang="en-US" spc="25"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desired</a:t>
                </a:r>
                <a:r>
                  <a:rPr lang="en-US" spc="20" dirty="0">
                    <a:solidFill>
                      <a:schemeClr val="tx1"/>
                    </a:solidFill>
                  </a:rPr>
                  <a:t> </a:t>
                </a:r>
                <a:r>
                  <a:rPr lang="en-US" spc="-5" dirty="0">
                    <a:solidFill>
                      <a:schemeClr val="tx1"/>
                    </a:solidFill>
                  </a:rPr>
                  <a:t>probability. </a:t>
                </a:r>
                <a:r>
                  <a:rPr lang="en-US" spc="-15" dirty="0">
                    <a:solidFill>
                      <a:schemeClr val="tx1"/>
                    </a:solidFill>
                  </a:rPr>
                  <a:t>T</a:t>
                </a:r>
                <a:r>
                  <a:rPr lang="en-US" spc="-5" dirty="0">
                    <a:solidFill>
                      <a:schemeClr val="tx1"/>
                    </a:solidFill>
                  </a:rPr>
                  <a:t>o </a:t>
                </a:r>
                <a:r>
                  <a:rPr lang="en-US" spc="-10" dirty="0">
                    <a:solidFill>
                      <a:schemeClr val="tx1"/>
                    </a:solidFill>
                  </a:rPr>
                  <a:t>begin,</a:t>
                </a:r>
              </a:p>
              <a:p>
                <a:pPr marL="0" indent="0" algn="ctr">
                  <a:lnSpc>
                    <a:spcPct val="100000"/>
                  </a:lnSpc>
                  <a:buNone/>
                </a:pPr>
                <a:r>
                  <a:rPr lang="en-US" spc="-10" dirty="0">
                    <a:solidFill>
                      <a:schemeClr val="tx1"/>
                    </a:solidFill>
                  </a:rPr>
                  <a:t>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cs typeface="Times New Roman"/>
                          </a:rPr>
                        </m:ctrlPr>
                      </m:naryPr>
                      <m:sub/>
                      <m:sup/>
                      <m:e>
                        <m:r>
                          <a:rPr lang="en-US" i="1" spc="-5">
                            <a:solidFill>
                              <a:schemeClr val="tx1"/>
                            </a:solidFill>
                            <a:latin typeface="Cambria Math" panose="02040503050406030204" pitchFamily="18" charset="0"/>
                          </a:rPr>
                          <m:t>0.001</m:t>
                        </m:r>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𝑒</m:t>
                            </m:r>
                          </m:e>
                          <m:sup>
                            <m:r>
                              <a:rPr lang="en-US" i="1" spc="-5">
                                <a:solidFill>
                                  <a:schemeClr val="tx1"/>
                                </a:solidFill>
                                <a:latin typeface="Cambria Math" panose="02040503050406030204" pitchFamily="18" charset="0"/>
                              </a:rPr>
                              <m:t>−0.001</m:t>
                            </m:r>
                            <m:r>
                              <a:rPr lang="en-US" i="1" spc="-5">
                                <a:solidFill>
                                  <a:schemeClr val="tx1"/>
                                </a:solidFill>
                                <a:latin typeface="Cambria Math" panose="02040503050406030204" pitchFamily="18" charset="0"/>
                              </a:rPr>
                              <m:t>𝑡</m:t>
                            </m:r>
                          </m:sup>
                        </m:sSup>
                      </m:e>
                    </m:nary>
                    <m:r>
                      <a:rPr lang="en-US" b="0" i="1" spc="-10" smtClean="0">
                        <a:solidFill>
                          <a:schemeClr val="tx1"/>
                        </a:solidFill>
                        <a:latin typeface="Cambria Math" panose="02040503050406030204" pitchFamily="18" charset="0"/>
                        <a:cs typeface="Times New Roman"/>
                      </a:rPr>
                      <m:t>𝑑𝑡</m:t>
                    </m:r>
                    <m:r>
                      <a:rPr lang="en-US" b="0" i="1" spc="-10" smtClean="0">
                        <a:solidFill>
                          <a:schemeClr val="tx1"/>
                        </a:solidFill>
                        <a:latin typeface="Cambria Math" panose="02040503050406030204" pitchFamily="18" charset="0"/>
                        <a:cs typeface="Times New Roman"/>
                      </a:rPr>
                      <m:t>=0.001</m:t>
                    </m:r>
                    <m:f>
                      <m:fPr>
                        <m:ctrlPr>
                          <a:rPr lang="en-US"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r>
                          <a:rPr lang="en-US" b="0" i="1" spc="-5" smtClean="0">
                            <a:solidFill>
                              <a:schemeClr val="tx1"/>
                            </a:solidFill>
                            <a:latin typeface="Cambria Math" panose="02040503050406030204" pitchFamily="18" charset="0"/>
                          </a:rPr>
                          <m:t>0.001</m:t>
                        </m:r>
                      </m:den>
                    </m:f>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𝑒</m:t>
                        </m:r>
                      </m:e>
                      <m:sup>
                        <m:r>
                          <a:rPr lang="en-US" i="1" spc="-5">
                            <a:solidFill>
                              <a:schemeClr val="tx1"/>
                            </a:solidFill>
                            <a:latin typeface="Cambria Math" panose="02040503050406030204" pitchFamily="18" charset="0"/>
                          </a:rPr>
                          <m:t>−0.001</m:t>
                        </m:r>
                        <m:r>
                          <a:rPr lang="en-US" i="1" spc="-5">
                            <a:solidFill>
                              <a:schemeClr val="tx1"/>
                            </a:solidFill>
                            <a:latin typeface="Cambria Math" panose="02040503050406030204" pitchFamily="18" charset="0"/>
                          </a:rPr>
                          <m:t>𝑡</m:t>
                        </m:r>
                      </m:sup>
                    </m:sSup>
                    <m:r>
                      <a:rPr lang="en-US" b="0" i="1" spc="-5" smtClean="0">
                        <a:solidFill>
                          <a:schemeClr val="tx1"/>
                        </a:solidFill>
                        <a:latin typeface="Cambria Math" panose="02040503050406030204" pitchFamily="18" charset="0"/>
                      </a:rPr>
                      <m:t>+</m:t>
                    </m:r>
                    <m:r>
                      <a:rPr lang="en-US" b="0" i="1" spc="-5" smtClean="0">
                        <a:solidFill>
                          <a:schemeClr val="tx1"/>
                        </a:solidFill>
                        <a:latin typeface="Cambria Math" panose="02040503050406030204" pitchFamily="18" charset="0"/>
                      </a:rPr>
                      <m:t>𝐶</m:t>
                    </m:r>
                    <m:r>
                      <a:rPr lang="en-US" b="0" i="1" spc="-5" smtClean="0">
                        <a:solidFill>
                          <a:schemeClr val="tx1"/>
                        </a:solidFill>
                        <a:latin typeface="Cambria Math" panose="02040503050406030204" pitchFamily="18" charset="0"/>
                      </a:rPr>
                      <m:t>=−</m:t>
                    </m:r>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𝑒</m:t>
                        </m:r>
                      </m:e>
                      <m:sup>
                        <m:r>
                          <a:rPr lang="en-US" i="1" spc="-5">
                            <a:solidFill>
                              <a:schemeClr val="tx1"/>
                            </a:solidFill>
                            <a:latin typeface="Cambria Math" panose="02040503050406030204" pitchFamily="18" charset="0"/>
                          </a:rPr>
                          <m:t>−0.001</m:t>
                        </m:r>
                        <m:r>
                          <a:rPr lang="en-US" i="1" spc="-5">
                            <a:solidFill>
                              <a:schemeClr val="tx1"/>
                            </a:solidFill>
                            <a:latin typeface="Cambria Math" panose="02040503050406030204" pitchFamily="18" charset="0"/>
                          </a:rPr>
                          <m:t>𝑡</m:t>
                        </m:r>
                      </m:sup>
                    </m:sSup>
                    <m:r>
                      <a:rPr lang="en-US" b="0" i="1" spc="-5" smtClean="0">
                        <a:solidFill>
                          <a:schemeClr val="tx1"/>
                        </a:solidFill>
                        <a:latin typeface="Cambria Math" panose="02040503050406030204" pitchFamily="18" charset="0"/>
                      </a:rPr>
                      <m:t>+</m:t>
                    </m:r>
                    <m:r>
                      <a:rPr lang="en-US" b="0" i="1" spc="-5" smtClean="0">
                        <a:solidFill>
                          <a:schemeClr val="tx1"/>
                        </a:solidFill>
                        <a:latin typeface="Cambria Math" panose="02040503050406030204" pitchFamily="18" charset="0"/>
                      </a:rPr>
                      <m:t>𝐶</m:t>
                    </m:r>
                  </m:oMath>
                </a14:m>
                <a:r>
                  <a:rPr lang="en-US" dirty="0">
                    <a:solidFill>
                      <a:schemeClr val="tx1"/>
                    </a:solidFill>
                  </a:rPr>
                  <a:t> </a:t>
                </a:r>
              </a:p>
              <a:p>
                <a:pPr marL="0" indent="0">
                  <a:lnSpc>
                    <a:spcPct val="100000"/>
                  </a:lnSpc>
                  <a:buNone/>
                </a:pPr>
                <a:r>
                  <a:rPr lang="en-US" spc="-5" dirty="0">
                    <a:solidFill>
                      <a:schemeClr val="tx1"/>
                    </a:solidFill>
                  </a:rPr>
                  <a:t>The definite integral is </a:t>
                </a:r>
                <a14:m>
                  <m:oMath xmlns:m="http://schemas.openxmlformats.org/officeDocument/2006/math">
                    <m:nary>
                      <m:naryPr>
                        <m:ctrlPr>
                          <a:rPr lang="en-US" i="1" spc="-5">
                            <a:solidFill>
                              <a:schemeClr val="tx1"/>
                            </a:solidFill>
                            <a:latin typeface="Cambria Math" panose="02040503050406030204" pitchFamily="18" charset="0"/>
                          </a:rPr>
                        </m:ctrlPr>
                      </m:naryPr>
                      <m:sub>
                        <m:r>
                          <m:rPr>
                            <m:brk m:alnAt="23"/>
                          </m:rPr>
                          <a:rPr lang="en-US" i="1" spc="-5">
                            <a:solidFill>
                              <a:schemeClr val="tx1"/>
                            </a:solidFill>
                            <a:latin typeface="Cambria Math" panose="02040503050406030204" pitchFamily="18" charset="0"/>
                          </a:rPr>
                          <m:t>0</m:t>
                        </m:r>
                      </m:sub>
                      <m:sup>
                        <m:r>
                          <a:rPr lang="en-US" i="1" spc="-5">
                            <a:solidFill>
                              <a:schemeClr val="tx1"/>
                            </a:solidFill>
                            <a:latin typeface="Cambria Math" panose="02040503050406030204" pitchFamily="18" charset="0"/>
                          </a:rPr>
                          <m:t>500</m:t>
                        </m:r>
                      </m:sup>
                      <m:e>
                        <m:r>
                          <a:rPr lang="en-US" i="1" spc="-5">
                            <a:solidFill>
                              <a:schemeClr val="tx1"/>
                            </a:solidFill>
                            <a:latin typeface="Cambria Math" panose="02040503050406030204" pitchFamily="18" charset="0"/>
                          </a:rPr>
                          <m:t>0.001</m:t>
                        </m:r>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𝑒</m:t>
                            </m:r>
                          </m:e>
                          <m:sup>
                            <m:r>
                              <a:rPr lang="en-US" i="1" spc="-5">
                                <a:solidFill>
                                  <a:schemeClr val="tx1"/>
                                </a:solidFill>
                                <a:latin typeface="Cambria Math" panose="02040503050406030204" pitchFamily="18" charset="0"/>
                              </a:rPr>
                              <m:t>−0.001</m:t>
                            </m:r>
                            <m:r>
                              <a:rPr lang="en-US" i="1" spc="-5">
                                <a:solidFill>
                                  <a:schemeClr val="tx1"/>
                                </a:solidFill>
                                <a:latin typeface="Cambria Math" panose="02040503050406030204" pitchFamily="18" charset="0"/>
                              </a:rPr>
                              <m:t>𝑡</m:t>
                            </m:r>
                          </m:sup>
                        </m:sSup>
                      </m:e>
                    </m:nary>
                    <m:r>
                      <a:rPr lang="en-US" i="1" spc="-5">
                        <a:solidFill>
                          <a:schemeClr val="tx1"/>
                        </a:solidFill>
                        <a:latin typeface="Cambria Math" panose="02040503050406030204" pitchFamily="18" charset="0"/>
                      </a:rPr>
                      <m:t>𝑑𝑡</m:t>
                    </m:r>
                    <m:r>
                      <a:rPr lang="en-US" i="1" spc="-5">
                        <a:solidFill>
                          <a:schemeClr val="tx1"/>
                        </a:solidFill>
                        <a:latin typeface="Cambria Math" panose="02040503050406030204" pitchFamily="18" charset="0"/>
                      </a:rPr>
                      <m:t>=−</m:t>
                    </m:r>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𝑒</m:t>
                        </m:r>
                      </m:e>
                      <m:sup>
                        <m:r>
                          <a:rPr lang="en-US" i="1" spc="-5">
                            <a:solidFill>
                              <a:schemeClr val="tx1"/>
                            </a:solidFill>
                            <a:latin typeface="Cambria Math" panose="02040503050406030204" pitchFamily="18" charset="0"/>
                          </a:rPr>
                          <m:t>−0.001</m:t>
                        </m:r>
                        <m:r>
                          <a:rPr lang="en-US" i="1" spc="-5">
                            <a:solidFill>
                              <a:schemeClr val="tx1"/>
                            </a:solidFill>
                            <a:latin typeface="Cambria Math" panose="02040503050406030204" pitchFamily="18" charset="0"/>
                          </a:rPr>
                          <m:t>𝑡</m:t>
                        </m:r>
                      </m:sup>
                    </m:sSup>
                    <m:sSubSup>
                      <m:sSubSupPr>
                        <m:ctrlPr>
                          <a:rPr lang="en-US" i="1" spc="-5" smtClean="0">
                            <a:solidFill>
                              <a:schemeClr val="tx1"/>
                            </a:solidFill>
                            <a:latin typeface="Cambria Math" panose="02040503050406030204" pitchFamily="18" charset="0"/>
                          </a:rPr>
                        </m:ctrlPr>
                      </m:sSubSupPr>
                      <m:e>
                        <m:r>
                          <a:rPr lang="en-US" b="0" i="1" spc="-5" smtClean="0">
                            <a:solidFill>
                              <a:schemeClr val="tx1"/>
                            </a:solidFill>
                            <a:latin typeface="Cambria Math" panose="02040503050406030204" pitchFamily="18" charset="0"/>
                          </a:rPr>
                          <m:t>|</m:t>
                        </m:r>
                      </m:e>
                      <m:sub>
                        <m:r>
                          <a:rPr lang="en-US" b="0" i="1" spc="-5" smtClean="0">
                            <a:solidFill>
                              <a:schemeClr val="tx1"/>
                            </a:solidFill>
                            <a:latin typeface="Cambria Math" panose="02040503050406030204" pitchFamily="18" charset="0"/>
                          </a:rPr>
                          <m:t>0</m:t>
                        </m:r>
                      </m:sub>
                      <m:sup>
                        <m:r>
                          <a:rPr lang="en-US" b="0" i="1" spc="-5" smtClean="0">
                            <a:solidFill>
                              <a:schemeClr val="tx1"/>
                            </a:solidFill>
                            <a:latin typeface="Cambria Math" panose="02040503050406030204" pitchFamily="18" charset="0"/>
                          </a:rPr>
                          <m:t>500</m:t>
                        </m:r>
                      </m:sup>
                    </m:sSubSup>
                    <m:r>
                      <a:rPr lang="en-US" b="0" i="1" spc="-5" smtClean="0">
                        <a:solidFill>
                          <a:schemeClr val="tx1"/>
                        </a:solidFill>
                        <a:latin typeface="Cambria Math" panose="02040503050406030204" pitchFamily="18" charset="0"/>
                      </a:rPr>
                      <m:t>=−</m:t>
                    </m:r>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𝑒</m:t>
                        </m:r>
                      </m:e>
                      <m:sup>
                        <m:r>
                          <a:rPr lang="en-US" b="0" i="1" spc="-5" smtClean="0">
                            <a:solidFill>
                              <a:schemeClr val="tx1"/>
                            </a:solidFill>
                            <a:latin typeface="Cambria Math" panose="02040503050406030204" pitchFamily="18" charset="0"/>
                          </a:rPr>
                          <m:t>−0.5</m:t>
                        </m:r>
                      </m:sup>
                    </m:sSup>
                    <m:r>
                      <a:rPr lang="en-US" b="0" i="1" spc="-5" smtClean="0">
                        <a:solidFill>
                          <a:schemeClr val="tx1"/>
                        </a:solidFill>
                        <a:latin typeface="Cambria Math" panose="02040503050406030204" pitchFamily="18" charset="0"/>
                      </a:rPr>
                      <m:t>+1</m:t>
                    </m:r>
                    <m:r>
                      <m:rPr>
                        <m:nor/>
                      </m:rPr>
                      <a:rPr lang="en-US" spc="-37" baseline="2777" dirty="0">
                        <a:solidFill>
                          <a:schemeClr val="tx1"/>
                        </a:solidFill>
                      </a:rPr>
                      <m:t>≈</m:t>
                    </m:r>
                    <m:r>
                      <m:rPr>
                        <m:nor/>
                      </m:rPr>
                      <a:rPr lang="en-US" spc="-60" baseline="2777" dirty="0">
                        <a:solidFill>
                          <a:schemeClr val="tx1"/>
                        </a:solidFill>
                      </a:rPr>
                      <m:t> </m:t>
                    </m:r>
                    <m:r>
                      <m:rPr>
                        <m:nor/>
                      </m:rPr>
                      <a:rPr lang="en-US" spc="-15" baseline="2777" dirty="0">
                        <a:solidFill>
                          <a:schemeClr val="tx1"/>
                        </a:solidFill>
                      </a:rPr>
                      <m:t>0.39</m:t>
                    </m:r>
                  </m:oMath>
                </a14:m>
                <a:r>
                  <a:rPr lang="en-US" spc="-10" dirty="0">
                    <a:solidFill>
                      <a:schemeClr val="tx1"/>
                    </a:solidFill>
                  </a:rPr>
                  <a:t>. </a:t>
                </a:r>
                <a:r>
                  <a:rPr lang="en-US" spc="-5" dirty="0">
                    <a:solidFill>
                      <a:schemeClr val="tx1"/>
                    </a:solidFill>
                  </a:rPr>
                  <a:t>It</a:t>
                </a:r>
                <a:r>
                  <a:rPr lang="en-US" spc="70" dirty="0">
                    <a:solidFill>
                      <a:schemeClr val="tx1"/>
                    </a:solidFill>
                  </a:rPr>
                  <a:t> </a:t>
                </a:r>
                <a:r>
                  <a:rPr lang="en-US" spc="-5" dirty="0">
                    <a:solidFill>
                      <a:schemeClr val="tx1"/>
                    </a:solidFill>
                  </a:rPr>
                  <a:t>follows</a:t>
                </a:r>
                <a:r>
                  <a:rPr lang="en-US" spc="70" dirty="0">
                    <a:solidFill>
                      <a:schemeClr val="tx1"/>
                    </a:solidFill>
                  </a:rPr>
                  <a:t> </a:t>
                </a:r>
                <a:r>
                  <a:rPr lang="en-US" spc="-5" dirty="0">
                    <a:solidFill>
                      <a:schemeClr val="tx1"/>
                    </a:solidFill>
                  </a:rPr>
                  <a:t>that</a:t>
                </a:r>
                <a:r>
                  <a:rPr lang="en-US" spc="70" dirty="0">
                    <a:solidFill>
                      <a:schemeClr val="tx1"/>
                    </a:solidFill>
                  </a:rPr>
                  <a:t> </a:t>
                </a:r>
                <a:r>
                  <a:rPr lang="en-US" spc="-5" dirty="0">
                    <a:solidFill>
                      <a:schemeClr val="tx1"/>
                    </a:solidFill>
                  </a:rPr>
                  <a:t>the</a:t>
                </a:r>
                <a:r>
                  <a:rPr lang="en-US" spc="70" dirty="0">
                    <a:solidFill>
                      <a:schemeClr val="tx1"/>
                    </a:solidFill>
                  </a:rPr>
                  <a:t> </a:t>
                </a:r>
                <a:r>
                  <a:rPr lang="en-US" spc="-10" dirty="0">
                    <a:solidFill>
                      <a:schemeClr val="tx1"/>
                    </a:solidFill>
                  </a:rPr>
                  <a:t>p</a:t>
                </a:r>
                <a:r>
                  <a:rPr lang="en-US" spc="-5" dirty="0">
                    <a:solidFill>
                      <a:schemeClr val="tx1"/>
                    </a:solidFill>
                  </a:rPr>
                  <a:t>robability</a:t>
                </a:r>
                <a:r>
                  <a:rPr lang="en-US" spc="70" dirty="0">
                    <a:solidFill>
                      <a:schemeClr val="tx1"/>
                    </a:solidFill>
                  </a:rPr>
                  <a:t> </a:t>
                </a:r>
                <a:r>
                  <a:rPr lang="en-US" spc="-5" dirty="0">
                    <a:solidFill>
                      <a:schemeClr val="tx1"/>
                    </a:solidFill>
                  </a:rPr>
                  <a:t>that</a:t>
                </a:r>
                <a:r>
                  <a:rPr lang="en-US" spc="70" dirty="0">
                    <a:solidFill>
                      <a:schemeClr val="tx1"/>
                    </a:solidFill>
                  </a:rPr>
                  <a:t> </a:t>
                </a:r>
                <a:r>
                  <a:rPr lang="en-US" spc="-5" dirty="0">
                    <a:solidFill>
                      <a:schemeClr val="tx1"/>
                    </a:solidFill>
                  </a:rPr>
                  <a:t>a</a:t>
                </a:r>
                <a:r>
                  <a:rPr lang="en-US" spc="70" dirty="0">
                    <a:solidFill>
                      <a:schemeClr val="tx1"/>
                    </a:solidFill>
                  </a:rPr>
                  <a:t> </a:t>
                </a:r>
                <a:r>
                  <a:rPr lang="en-US" spc="-15" dirty="0">
                    <a:solidFill>
                      <a:schemeClr val="tx1"/>
                    </a:solidFill>
                  </a:rPr>
                  <a:t>C</a:t>
                </a:r>
                <a:r>
                  <a:rPr lang="en-US" spc="-5" dirty="0">
                    <a:solidFill>
                      <a:schemeClr val="tx1"/>
                    </a:solidFill>
                  </a:rPr>
                  <a:t>ool-Lite</a:t>
                </a:r>
                <a:r>
                  <a:rPr lang="en-US" spc="70" dirty="0">
                    <a:solidFill>
                      <a:schemeClr val="tx1"/>
                    </a:solidFill>
                  </a:rPr>
                  <a:t> </a:t>
                </a:r>
                <a:r>
                  <a:rPr lang="en-US" spc="-5" dirty="0">
                    <a:solidFill>
                      <a:schemeClr val="tx1"/>
                    </a:solidFill>
                  </a:rPr>
                  <a:t>bulb</a:t>
                </a:r>
                <a:r>
                  <a:rPr lang="en-US" spc="70" dirty="0">
                    <a:solidFill>
                      <a:schemeClr val="tx1"/>
                    </a:solidFill>
                  </a:rPr>
                  <a:t> </a:t>
                </a:r>
                <a:r>
                  <a:rPr lang="en-US" spc="-5" dirty="0">
                    <a:solidFill>
                      <a:schemeClr val="tx1"/>
                    </a:solidFill>
                  </a:rPr>
                  <a:t>lasts</a:t>
                </a:r>
                <a:r>
                  <a:rPr lang="en-US" spc="70" dirty="0">
                    <a:solidFill>
                      <a:schemeClr val="tx1"/>
                    </a:solidFill>
                  </a:rPr>
                  <a:t> </a:t>
                </a:r>
                <a:r>
                  <a:rPr lang="en-US" spc="-5" dirty="0">
                    <a:solidFill>
                      <a:schemeClr val="tx1"/>
                    </a:solidFill>
                  </a:rPr>
                  <a:t>for</a:t>
                </a:r>
                <a:r>
                  <a:rPr lang="en-US" spc="70" dirty="0">
                    <a:solidFill>
                      <a:schemeClr val="tx1"/>
                    </a:solidFill>
                  </a:rPr>
                  <a:t> </a:t>
                </a:r>
                <a:r>
                  <a:rPr lang="en-US" spc="-15" dirty="0">
                    <a:solidFill>
                      <a:schemeClr val="tx1"/>
                    </a:solidFill>
                  </a:rPr>
                  <a:t>m</a:t>
                </a:r>
                <a:r>
                  <a:rPr lang="en-US" spc="-5" dirty="0">
                    <a:solidFill>
                      <a:schemeClr val="tx1"/>
                    </a:solidFill>
                  </a:rPr>
                  <a:t>ore</a:t>
                </a:r>
                <a:r>
                  <a:rPr lang="en-US" spc="70" dirty="0">
                    <a:solidFill>
                      <a:schemeClr val="tx1"/>
                    </a:solidFill>
                  </a:rPr>
                  <a:t> </a:t>
                </a:r>
                <a:r>
                  <a:rPr lang="en-US" spc="-5" dirty="0">
                    <a:solidFill>
                      <a:schemeClr val="tx1"/>
                    </a:solidFill>
                  </a:rPr>
                  <a:t>than</a:t>
                </a:r>
                <a:r>
                  <a:rPr lang="en-US" spc="70" dirty="0">
                    <a:solidFill>
                      <a:schemeClr val="tx1"/>
                    </a:solidFill>
                  </a:rPr>
                  <a:t> </a:t>
                </a:r>
                <a:r>
                  <a:rPr lang="en-US" spc="-5" dirty="0">
                    <a:solidFill>
                      <a:schemeClr val="tx1"/>
                    </a:solidFill>
                  </a:rPr>
                  <a:t>500</a:t>
                </a:r>
                <a:r>
                  <a:rPr lang="en-US" spc="70" dirty="0">
                    <a:solidFill>
                      <a:schemeClr val="tx1"/>
                    </a:solidFill>
                  </a:rPr>
                  <a:t> </a:t>
                </a:r>
                <a:r>
                  <a:rPr lang="en-US" spc="-5" dirty="0">
                    <a:solidFill>
                      <a:schemeClr val="tx1"/>
                    </a:solidFill>
                  </a:rPr>
                  <a:t>h</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10" dirty="0">
                    <a:solidFill>
                      <a:schemeClr val="tx1"/>
                    </a:solidFill>
                  </a:rPr>
                  <a:t>u</a:t>
                </a:r>
                <a:r>
                  <a:rPr lang="en-US" spc="-5" dirty="0">
                    <a:solidFill>
                      <a:schemeClr val="tx1"/>
                    </a:solidFill>
                  </a:rPr>
                  <a:t>se</a:t>
                </a:r>
                <a:r>
                  <a:rPr lang="en-US" spc="70" dirty="0">
                    <a:solidFill>
                      <a:schemeClr val="tx1"/>
                    </a:solidFill>
                  </a:rPr>
                  <a:t> </a:t>
                </a:r>
                <a:r>
                  <a:rPr lang="en-US" spc="-5" dirty="0">
                    <a:solidFill>
                      <a:schemeClr val="tx1"/>
                    </a:solidFill>
                  </a:rPr>
                  <a:t>is </a:t>
                </a:r>
                <a:r>
                  <a:rPr lang="en-US" spc="-25" dirty="0">
                    <a:solidFill>
                      <a:schemeClr val="tx1"/>
                    </a:solidFill>
                  </a:rPr>
                  <a:t>≈</a:t>
                </a:r>
                <a:r>
                  <a:rPr lang="en-US" spc="-40" dirty="0">
                    <a:solidFill>
                      <a:schemeClr val="tx1"/>
                    </a:solidFill>
                  </a:rPr>
                  <a:t> </a:t>
                </a:r>
                <a:r>
                  <a:rPr lang="en-US" spc="-10" dirty="0">
                    <a:solidFill>
                      <a:schemeClr val="tx1"/>
                    </a:solidFill>
                  </a:rPr>
                  <a:t>0.6</a:t>
                </a:r>
                <a:r>
                  <a:rPr lang="en-US" spc="-5" dirty="0">
                    <a:solidFill>
                      <a:schemeClr val="tx1"/>
                    </a:solidFill>
                  </a:rPr>
                  <a:t>1.</a:t>
                </a:r>
                <a:endParaRPr lang="en-US" dirty="0">
                  <a:solidFill>
                    <a:schemeClr val="tx1"/>
                  </a:solidFill>
                </a:endParaRPr>
              </a:p>
              <a:p>
                <a:pPr marL="36900" indent="0">
                  <a:lnSpc>
                    <a:spcPct val="100000"/>
                  </a:lnSpc>
                  <a:buNone/>
                </a:pPr>
                <a:endParaRPr lang="en-US" spc="-10" dirty="0"/>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3750074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(10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Recal</a:t>
                </a:r>
                <a:r>
                  <a:rPr lang="en-US" spc="-5" dirty="0">
                    <a:solidFill>
                      <a:schemeClr val="tx1"/>
                    </a:solidFill>
                  </a:rPr>
                  <a:t>l</a:t>
                </a:r>
                <a:r>
                  <a:rPr lang="en-US" spc="5" dirty="0">
                    <a:solidFill>
                      <a:schemeClr val="tx1"/>
                    </a:solidFill>
                  </a:rPr>
                  <a:t> </a:t>
                </a:r>
                <a:r>
                  <a:rPr lang="en-US" spc="-5" dirty="0">
                    <a:solidFill>
                      <a:schemeClr val="tx1"/>
                    </a:solidFill>
                  </a:rPr>
                  <a:t>(</a:t>
                </a:r>
                <a:r>
                  <a:rPr lang="en-US" spc="-10" dirty="0">
                    <a:solidFill>
                      <a:schemeClr val="tx1"/>
                    </a:solidFill>
                  </a:rPr>
                  <a:t>Sectio</a:t>
                </a:r>
                <a:r>
                  <a:rPr lang="en-US" spc="-5" dirty="0">
                    <a:solidFill>
                      <a:schemeClr val="tx1"/>
                    </a:solidFill>
                  </a:rPr>
                  <a:t>n</a:t>
                </a:r>
                <a:r>
                  <a:rPr lang="en-US" spc="5" dirty="0">
                    <a:solidFill>
                      <a:schemeClr val="tx1"/>
                    </a:solidFill>
                  </a:rPr>
                  <a:t> </a:t>
                </a:r>
                <a:r>
                  <a:rPr lang="en-US" spc="-10" dirty="0">
                    <a:solidFill>
                      <a:schemeClr val="tx1"/>
                    </a:solidFill>
                  </a:rPr>
                  <a:t>5.3</a:t>
                </a:r>
                <a:r>
                  <a:rPr lang="en-US" spc="-5" dirty="0">
                    <a:solidFill>
                      <a:schemeClr val="tx1"/>
                    </a:solidFill>
                  </a:rPr>
                  <a:t>)</a:t>
                </a:r>
                <a:r>
                  <a:rPr lang="en-US" spc="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75"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func>
                      <m:funcPr>
                        <m:ctrlPr>
                          <a:rPr lang="en-US" i="1" spc="-40" smtClean="0">
                            <a:solidFill>
                              <a:schemeClr val="tx1"/>
                            </a:solidFill>
                            <a:latin typeface="Cambria Math" panose="02040503050406030204" pitchFamily="18" charset="0"/>
                            <a:cs typeface="Lucida Sans Unicode"/>
                          </a:rPr>
                        </m:ctrlPr>
                      </m:funcPr>
                      <m:fName>
                        <m:r>
                          <m:rPr>
                            <m:sty m:val="p"/>
                          </m:rPr>
                          <a:rPr lang="en-US" i="0" spc="-40" smtClean="0">
                            <a:solidFill>
                              <a:schemeClr val="tx1"/>
                            </a:solidFill>
                            <a:latin typeface="Cambria Math" panose="02040503050406030204" pitchFamily="18" charset="0"/>
                            <a:cs typeface="Lucida Sans Unicode"/>
                          </a:rPr>
                          <m:t>ln</m:t>
                        </m:r>
                      </m:fName>
                      <m:e>
                        <m:r>
                          <a:rPr lang="en-US" b="0" i="1" spc="-40" smtClean="0">
                            <a:solidFill>
                              <a:schemeClr val="tx1"/>
                            </a:solidFill>
                            <a:latin typeface="Cambria Math" panose="02040503050406030204" pitchFamily="18" charset="0"/>
                            <a:cs typeface="Lucida Sans Unicode"/>
                          </a:rPr>
                          <m:t>|</m:t>
                        </m:r>
                        <m:r>
                          <a:rPr lang="en-US" b="0" i="1" spc="-40" smtClean="0">
                            <a:solidFill>
                              <a:schemeClr val="tx1"/>
                            </a:solidFill>
                            <a:latin typeface="Cambria Math" panose="02040503050406030204" pitchFamily="18" charset="0"/>
                            <a:cs typeface="Lucida Sans Unicode"/>
                          </a:rPr>
                          <m:t>𝑥</m:t>
                        </m:r>
                        <m:r>
                          <a:rPr lang="en-US" b="0" i="1" spc="-40" smtClean="0">
                            <a:solidFill>
                              <a:schemeClr val="tx1"/>
                            </a:solidFill>
                            <a:latin typeface="Cambria Math" panose="02040503050406030204" pitchFamily="18" charset="0"/>
                            <a:cs typeface="Lucida Sans Unicode"/>
                          </a:rPr>
                          <m:t>|</m:t>
                        </m:r>
                      </m:e>
                    </m:func>
                  </m:oMath>
                </a14:m>
                <a:r>
                  <a:rPr lang="en-US" spc="-60" dirty="0">
                    <a:solidFill>
                      <a:schemeClr val="tx1"/>
                    </a:solidFill>
                  </a:rPr>
                  <a:t> </a:t>
                </a:r>
                <a:r>
                  <a:rPr lang="en-US" spc="-5" dirty="0">
                    <a:solidFill>
                      <a:schemeClr val="tx1"/>
                    </a:solidFill>
                  </a:rPr>
                  <a:t>is</a:t>
                </a:r>
                <a:r>
                  <a:rPr lang="en-US" spc="5" dirty="0">
                    <a:solidFill>
                      <a:schemeClr val="tx1"/>
                    </a:solidFill>
                  </a:rPr>
                  <a:t> </a:t>
                </a:r>
                <a:r>
                  <a:rPr lang="en-US" spc="-5" dirty="0">
                    <a:solidFill>
                      <a:schemeClr val="tx1"/>
                    </a:solidFill>
                  </a:rPr>
                  <a:t>an</a:t>
                </a:r>
                <a:r>
                  <a:rPr lang="en-US" spc="5" dirty="0">
                    <a:solidFill>
                      <a:schemeClr val="tx1"/>
                    </a:solidFill>
                  </a:rPr>
                  <a:t> </a:t>
                </a:r>
                <a:r>
                  <a:rPr lang="en-US" spc="-5" dirty="0">
                    <a:solidFill>
                      <a:schemeClr val="tx1"/>
                    </a:solidFill>
                  </a:rPr>
                  <a:t>antiderivative</a:t>
                </a:r>
                <a:r>
                  <a:rPr lang="en-US" spc="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baseline="25925" dirty="0">
                    <a:solidFill>
                      <a:schemeClr val="tx1"/>
                    </a:solidFill>
                  </a:rPr>
                  <a:t>1 </a:t>
                </a:r>
                <a:r>
                  <a:rPr lang="en-US" spc="-5" dirty="0">
                    <a:solidFill>
                      <a:schemeClr val="tx1"/>
                    </a:solidFill>
                  </a:rPr>
                  <a:t>in</a:t>
                </a:r>
                <a:r>
                  <a:rPr lang="en-US" spc="5" dirty="0">
                    <a:solidFill>
                      <a:schemeClr val="tx1"/>
                    </a:solidFill>
                  </a:rPr>
                  <a:t> </a:t>
                </a:r>
                <a:r>
                  <a:rPr lang="en-US" spc="-5" dirty="0">
                    <a:solidFill>
                      <a:schemeClr val="tx1"/>
                    </a:solidFill>
                  </a:rPr>
                  <a:t>the</a:t>
                </a:r>
                <a:r>
                  <a:rPr lang="en-US" spc="5" dirty="0">
                    <a:solidFill>
                      <a:schemeClr val="tx1"/>
                    </a:solidFill>
                  </a:rPr>
                  <a:t> </a:t>
                </a:r>
                <a:r>
                  <a:rPr lang="en-US" spc="-5" dirty="0">
                    <a:solidFill>
                      <a:schemeClr val="tx1"/>
                    </a:solidFill>
                  </a:rPr>
                  <a:t>domain</a:t>
                </a:r>
                <a:r>
                  <a:rPr lang="en-US" spc="35" dirty="0">
                    <a:solidFill>
                      <a:schemeClr val="tx1"/>
                    </a:solidFill>
                  </a:rPr>
                  <a:t> </a:t>
                </a:r>
              </a:p>
              <a:p>
                <a:pPr marL="36900" indent="0">
                  <a:lnSpc>
                    <a:spcPct val="100000"/>
                  </a:lnSpc>
                  <a:buNone/>
                </a:pPr>
                <a:r>
                  <a:rPr lang="en-US" spc="65" dirty="0">
                    <a:solidFill>
                      <a:schemeClr val="tx1"/>
                    </a:solidFill>
                  </a:rPr>
                  <a:t>{</a:t>
                </a:r>
                <a:r>
                  <a:rPr lang="en-US" i="1" spc="-5" dirty="0">
                    <a:solidFill>
                      <a:schemeClr val="tx1"/>
                    </a:solidFill>
                  </a:rPr>
                  <a:t>x</a:t>
                </a:r>
                <a:r>
                  <a:rPr lang="en-US" i="1" spc="114" dirty="0">
                    <a:solidFill>
                      <a:schemeClr val="tx1"/>
                    </a:solidFill>
                  </a:rPr>
                  <a:t> </a:t>
                </a:r>
                <a:r>
                  <a:rPr lang="en-US" spc="-5" dirty="0">
                    <a:solidFill>
                      <a:schemeClr val="tx1"/>
                    </a:solidFill>
                  </a:rPr>
                  <a:t>:</a:t>
                </a:r>
                <a:r>
                  <a:rPr lang="en-US" spc="50" dirty="0">
                    <a:solidFill>
                      <a:schemeClr val="tx1"/>
                    </a:solidFill>
                  </a:rPr>
                  <a:t> </a:t>
                </a:r>
                <a:r>
                  <a:rPr lang="en-US" i="1" spc="-5" dirty="0">
                    <a:solidFill>
                      <a:schemeClr val="tx1"/>
                    </a:solidFill>
                  </a:rPr>
                  <a:t>x</a:t>
                </a:r>
                <a:r>
                  <a:rPr lang="en-US" i="1" spc="114" dirty="0">
                    <a:solidFill>
                      <a:schemeClr val="tx1"/>
                    </a:solidFill>
                  </a:rPr>
                  <a:t> </a:t>
                </a:r>
                <a:r>
                  <a:rPr lang="en-US" spc="-15" dirty="0">
                    <a:solidFill>
                      <a:schemeClr val="tx1"/>
                    </a:solidFill>
                    <a:ea typeface="Cambria Math" panose="02040503050406030204" pitchFamily="18" charset="0"/>
                  </a:rPr>
                  <a:t>≠</a:t>
                </a:r>
                <a:r>
                  <a:rPr lang="en-US" spc="-40" dirty="0">
                    <a:solidFill>
                      <a:schemeClr val="tx1"/>
                    </a:solidFill>
                  </a:rPr>
                  <a:t> </a:t>
                </a:r>
                <a:r>
                  <a:rPr lang="en-US" spc="-10" dirty="0">
                    <a:solidFill>
                      <a:schemeClr val="tx1"/>
                    </a:solidFill>
                  </a:rPr>
                  <a:t>0</a:t>
                </a:r>
                <a:r>
                  <a:rPr lang="en-US" spc="40" dirty="0">
                    <a:solidFill>
                      <a:schemeClr val="tx1"/>
                    </a:solidFill>
                  </a:rPr>
                  <a:t>}</a:t>
                </a:r>
                <a:r>
                  <a:rPr lang="en-US" spc="-5" dirty="0">
                    <a:solidFill>
                      <a:schemeClr val="tx1"/>
                    </a:solidFill>
                  </a:rPr>
                  <a:t>.</a:t>
                </a:r>
                <a:r>
                  <a:rPr lang="en-US" spc="35" dirty="0">
                    <a:solidFill>
                      <a:schemeClr val="tx1"/>
                    </a:solidFill>
                  </a:rPr>
                  <a:t> </a:t>
                </a:r>
                <a:r>
                  <a:rPr lang="en-US" spc="-15" dirty="0">
                    <a:solidFill>
                      <a:schemeClr val="tx1"/>
                    </a:solidFill>
                  </a:rPr>
                  <a:t>T</a:t>
                </a:r>
                <a:r>
                  <a:rPr lang="en-US" spc="-5" dirty="0">
                    <a:solidFill>
                      <a:schemeClr val="tx1"/>
                    </a:solidFill>
                  </a:rPr>
                  <a:t>herefore,</a:t>
                </a:r>
                <a:r>
                  <a:rPr lang="en-US" spc="35" dirty="0">
                    <a:solidFill>
                      <a:schemeClr val="tx1"/>
                    </a:solidFill>
                  </a:rPr>
                  <a:t> </a:t>
                </a:r>
                <a:r>
                  <a:rPr lang="en-US" spc="-10" dirty="0">
                    <a:solidFill>
                      <a:schemeClr val="tx1"/>
                    </a:solidFill>
                  </a:rPr>
                  <a:t>FTC</a:t>
                </a:r>
                <a:r>
                  <a:rPr lang="en-US" spc="35" dirty="0">
                    <a:solidFill>
                      <a:schemeClr val="tx1"/>
                    </a:solidFill>
                  </a:rPr>
                  <a:t> </a:t>
                </a:r>
                <a:r>
                  <a:rPr lang="en-US" spc="-5" dirty="0">
                    <a:solidFill>
                      <a:schemeClr val="tx1"/>
                    </a:solidFill>
                  </a:rPr>
                  <a:t>I</a:t>
                </a:r>
                <a:r>
                  <a:rPr lang="en-US" spc="35" dirty="0">
                    <a:solidFill>
                      <a:schemeClr val="tx1"/>
                    </a:solidFill>
                  </a:rPr>
                  <a:t> </a:t>
                </a:r>
                <a:r>
                  <a:rPr lang="en-US" spc="-5" dirty="0">
                    <a:solidFill>
                      <a:schemeClr val="tx1"/>
                    </a:solidFill>
                  </a:rPr>
                  <a:t>yields</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following</a:t>
                </a:r>
                <a:r>
                  <a:rPr lang="en-US" spc="35" dirty="0">
                    <a:solidFill>
                      <a:schemeClr val="tx1"/>
                    </a:solidFill>
                  </a:rPr>
                  <a:t> </a:t>
                </a:r>
                <a:r>
                  <a:rPr lang="en-US" spc="-5" dirty="0">
                    <a:solidFill>
                      <a:schemeClr val="tx1"/>
                    </a:solidFill>
                  </a:rPr>
                  <a:t>formula</a:t>
                </a:r>
                <a:r>
                  <a:rPr lang="en-US" spc="35" dirty="0">
                    <a:solidFill>
                      <a:schemeClr val="tx1"/>
                    </a:solidFill>
                  </a:rPr>
                  <a:t> </a:t>
                </a:r>
                <a:r>
                  <a:rPr lang="en-US" spc="-5" dirty="0">
                    <a:solidFill>
                      <a:schemeClr val="tx1"/>
                    </a:solidFill>
                  </a:rPr>
                  <a:t>that</a:t>
                </a:r>
                <a:r>
                  <a:rPr lang="en-US" spc="35"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valid</a:t>
                </a:r>
                <a:r>
                  <a:rPr lang="en-US" spc="35" dirty="0">
                    <a:solidFill>
                      <a:schemeClr val="tx1"/>
                    </a:solidFill>
                  </a:rPr>
                  <a:t> </a:t>
                </a:r>
                <a:r>
                  <a:rPr lang="en-US" spc="-5" dirty="0">
                    <a:solidFill>
                      <a:schemeClr val="tx1"/>
                    </a:solidFill>
                  </a:rPr>
                  <a:t>if</a:t>
                </a:r>
                <a:r>
                  <a:rPr lang="en-US" spc="30" dirty="0">
                    <a:solidFill>
                      <a:schemeClr val="tx1"/>
                    </a:solidFill>
                  </a:rPr>
                  <a:t> </a:t>
                </a:r>
                <a:r>
                  <a:rPr lang="en-US" i="1" spc="-5" dirty="0">
                    <a:solidFill>
                      <a:schemeClr val="tx1"/>
                    </a:solidFill>
                  </a:rPr>
                  <a:t>a</a:t>
                </a:r>
                <a:r>
                  <a:rPr lang="en-US" i="1" spc="80"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i="1" spc="-5" dirty="0">
                    <a:solidFill>
                      <a:schemeClr val="tx1"/>
                    </a:solidFill>
                  </a:rPr>
                  <a:t>b </a:t>
                </a:r>
                <a:r>
                  <a:rPr lang="en-US" spc="-5" dirty="0">
                    <a:solidFill>
                      <a:schemeClr val="tx1"/>
                    </a:solidFill>
                  </a:rPr>
                  <a:t>are</a:t>
                </a:r>
                <a:r>
                  <a:rPr lang="en-US" spc="50" dirty="0">
                    <a:solidFill>
                      <a:schemeClr val="tx1"/>
                    </a:solidFill>
                  </a:rPr>
                  <a:t> </a:t>
                </a:r>
                <a:r>
                  <a:rPr lang="en-US" spc="-5" dirty="0">
                    <a:solidFill>
                      <a:schemeClr val="tx1"/>
                    </a:solidFill>
                  </a:rPr>
                  <a:t>both</a:t>
                </a:r>
                <a:r>
                  <a:rPr lang="en-US" spc="50" dirty="0">
                    <a:solidFill>
                      <a:schemeClr val="tx1"/>
                    </a:solidFill>
                  </a:rPr>
                  <a:t> </a:t>
                </a:r>
                <a:r>
                  <a:rPr lang="en-US" spc="-5" dirty="0">
                    <a:solidFill>
                      <a:schemeClr val="tx1"/>
                    </a:solidFill>
                  </a:rPr>
                  <a:t>positive</a:t>
                </a:r>
                <a:r>
                  <a:rPr lang="en-US" spc="55" dirty="0">
                    <a:solidFill>
                      <a:schemeClr val="tx1"/>
                    </a:solidFill>
                  </a:rPr>
                  <a:t> </a:t>
                </a:r>
                <a:r>
                  <a:rPr lang="en-US" spc="-10" dirty="0">
                    <a:solidFill>
                      <a:schemeClr val="tx1"/>
                    </a:solidFill>
                  </a:rPr>
                  <a:t>o</a:t>
                </a:r>
                <a:r>
                  <a:rPr lang="en-US" spc="-5" dirty="0">
                    <a:solidFill>
                      <a:schemeClr val="tx1"/>
                    </a:solidFill>
                  </a:rPr>
                  <a:t>r</a:t>
                </a:r>
                <a:r>
                  <a:rPr lang="en-US" spc="50" dirty="0">
                    <a:solidFill>
                      <a:schemeClr val="tx1"/>
                    </a:solidFill>
                  </a:rPr>
                  <a:t> </a:t>
                </a:r>
                <a:r>
                  <a:rPr lang="en-US" spc="-5" dirty="0">
                    <a:solidFill>
                      <a:schemeClr val="tx1"/>
                    </a:solidFill>
                  </a:rPr>
                  <a:t>both</a:t>
                </a:r>
                <a:r>
                  <a:rPr lang="en-US" spc="55" dirty="0">
                    <a:solidFill>
                      <a:schemeClr val="tx1"/>
                    </a:solidFill>
                  </a:rPr>
                  <a:t> </a:t>
                </a:r>
                <a:r>
                  <a:rPr lang="en-US" spc="-5" dirty="0">
                    <a:solidFill>
                      <a:schemeClr val="tx1"/>
                    </a:solidFill>
                  </a:rPr>
                  <a:t>negative</a:t>
                </a:r>
                <a:r>
                  <a:rPr lang="en-US" spc="55" dirty="0">
                    <a:solidFill>
                      <a:schemeClr val="tx1"/>
                    </a:solidFill>
                  </a:rPr>
                  <a:t> </a:t>
                </a:r>
                <a:r>
                  <a:rPr lang="en-US" spc="-5" dirty="0">
                    <a:solidFill>
                      <a:schemeClr val="tx1"/>
                    </a:solidFill>
                  </a:rPr>
                  <a:t>[see</a:t>
                </a:r>
                <a:r>
                  <a:rPr lang="en-US" spc="50" dirty="0">
                    <a:solidFill>
                      <a:schemeClr val="tx1"/>
                    </a:solidFill>
                  </a:rPr>
                  <a:t> </a:t>
                </a:r>
                <a:r>
                  <a:rPr lang="en-US" spc="-15" dirty="0">
                    <a:solidFill>
                      <a:schemeClr val="tx1"/>
                    </a:solidFill>
                  </a:rPr>
                  <a:t>F</a:t>
                </a:r>
                <a:r>
                  <a:rPr lang="en-US" spc="-5" dirty="0">
                    <a:solidFill>
                      <a:schemeClr val="tx1"/>
                    </a:solidFill>
                  </a:rPr>
                  <a:t>igure</a:t>
                </a:r>
                <a:r>
                  <a:rPr lang="en-US" spc="55" dirty="0">
                    <a:solidFill>
                      <a:schemeClr val="tx1"/>
                    </a:solidFill>
                  </a:rPr>
                  <a:t> </a:t>
                </a:r>
                <a:r>
                  <a:rPr lang="en-US" spc="-10" dirty="0">
                    <a:solidFill>
                      <a:schemeClr val="tx1"/>
                    </a:solidFill>
                  </a:rPr>
                  <a:t>5</a:t>
                </a:r>
                <a:r>
                  <a:rPr lang="en-US" spc="-5" dirty="0">
                    <a:solidFill>
                      <a:schemeClr val="tx1"/>
                    </a:solidFill>
                  </a:rPr>
                  <a:t>(A)].</a:t>
                </a:r>
                <a:r>
                  <a:rPr lang="en-US" spc="50" dirty="0">
                    <a:solidFill>
                      <a:schemeClr val="tx1"/>
                    </a:solidFill>
                  </a:rPr>
                  <a:t> </a:t>
                </a:r>
                <a:r>
                  <a:rPr lang="en-US" spc="-15" dirty="0">
                    <a:solidFill>
                      <a:schemeClr val="tx1"/>
                    </a:solidFill>
                  </a:rPr>
                  <a:t>N</a:t>
                </a:r>
                <a:r>
                  <a:rPr lang="en-US" spc="-5" dirty="0">
                    <a:solidFill>
                      <a:schemeClr val="tx1"/>
                    </a:solidFill>
                  </a:rPr>
                  <a:t>ote</a:t>
                </a:r>
                <a:r>
                  <a:rPr lang="en-US" spc="55" dirty="0">
                    <a:solidFill>
                      <a:schemeClr val="tx1"/>
                    </a:solidFill>
                  </a:rPr>
                  <a:t> </a:t>
                </a:r>
                <a:r>
                  <a:rPr lang="en-US" spc="-5" dirty="0">
                    <a:solidFill>
                      <a:schemeClr val="tx1"/>
                    </a:solidFill>
                  </a:rPr>
                  <a:t>that</a:t>
                </a:r>
                <a:r>
                  <a:rPr lang="en-US" spc="55" dirty="0">
                    <a:solidFill>
                      <a:schemeClr val="tx1"/>
                    </a:solidFill>
                  </a:rPr>
                  <a:t> </a:t>
                </a:r>
                <a:r>
                  <a:rPr lang="en-US" spc="-10" dirty="0">
                    <a:solidFill>
                      <a:schemeClr val="tx1"/>
                    </a:solidFill>
                  </a:rPr>
                  <a:t>when</a:t>
                </a:r>
                <a:r>
                  <a:rPr lang="en-US" spc="50" dirty="0">
                    <a:solidFill>
                      <a:schemeClr val="tx1"/>
                    </a:solidFill>
                  </a:rPr>
                  <a:t> </a:t>
                </a:r>
                <a:r>
                  <a:rPr lang="en-US" i="1" spc="-5" dirty="0">
                    <a:solidFill>
                      <a:schemeClr val="tx1"/>
                    </a:solidFill>
                  </a:rPr>
                  <a:t>a</a:t>
                </a:r>
                <a:r>
                  <a:rPr lang="en-US" i="1" spc="70" dirty="0">
                    <a:solidFill>
                      <a:schemeClr val="tx1"/>
                    </a:solidFill>
                  </a:rPr>
                  <a:t> </a:t>
                </a:r>
                <a:r>
                  <a:rPr lang="en-US" i="1" spc="190" dirty="0">
                    <a:solidFill>
                      <a:schemeClr val="tx1"/>
                    </a:solidFill>
                  </a:rPr>
                  <a:t>&lt;</a:t>
                </a:r>
                <a:r>
                  <a:rPr lang="en-US" i="1" spc="-5" dirty="0">
                    <a:solidFill>
                      <a:schemeClr val="tx1"/>
                    </a:solidFill>
                  </a:rPr>
                  <a:t> </a:t>
                </a:r>
                <a:r>
                  <a:rPr lang="en-US" spc="-5" dirty="0">
                    <a:solidFill>
                      <a:schemeClr val="tx1"/>
                    </a:solidFill>
                  </a:rPr>
                  <a:t>0</a:t>
                </a:r>
                <a:r>
                  <a:rPr lang="en-US" spc="25" dirty="0">
                    <a:solidFill>
                      <a:schemeClr val="tx1"/>
                    </a:solidFill>
                  </a:rPr>
                  <a:t> </a:t>
                </a:r>
                <a:r>
                  <a:rPr lang="en-US" i="1" spc="190" dirty="0">
                    <a:solidFill>
                      <a:schemeClr val="tx1"/>
                    </a:solidFill>
                  </a:rPr>
                  <a:t>&lt;</a:t>
                </a:r>
                <a:r>
                  <a:rPr lang="en-US" i="1" spc="-5" dirty="0">
                    <a:solidFill>
                      <a:schemeClr val="tx1"/>
                    </a:solidFill>
                  </a:rPr>
                  <a:t> </a:t>
                </a:r>
                <a:r>
                  <a:rPr lang="en-US" i="1" spc="5" dirty="0">
                    <a:solidFill>
                      <a:schemeClr val="tx1"/>
                    </a:solidFill>
                  </a:rPr>
                  <a:t>b</a:t>
                </a:r>
                <a:r>
                  <a:rPr lang="en-US" spc="-5" dirty="0">
                    <a:solidFill>
                      <a:schemeClr val="tx1"/>
                    </a:solidFill>
                  </a:rPr>
                  <a:t>,</a:t>
                </a:r>
                <a:r>
                  <a:rPr lang="en-US" spc="55" dirty="0">
                    <a:solidFill>
                      <a:schemeClr val="tx1"/>
                    </a:solidFill>
                  </a:rPr>
                  <a:t> </a:t>
                </a:r>
                <a:r>
                  <a:rPr lang="en-US" spc="-15" dirty="0">
                    <a:solidFill>
                      <a:schemeClr val="tx1"/>
                    </a:solidFill>
                  </a:rPr>
                  <a:t>FT</a:t>
                </a:r>
                <a:r>
                  <a:rPr lang="en-US" spc="-10" dirty="0">
                    <a:solidFill>
                      <a:schemeClr val="tx1"/>
                    </a:solidFill>
                  </a:rPr>
                  <a:t>C</a:t>
                </a:r>
                <a:r>
                  <a:rPr lang="en-US" spc="55" dirty="0">
                    <a:solidFill>
                      <a:schemeClr val="tx1"/>
                    </a:solidFill>
                  </a:rPr>
                  <a:t> </a:t>
                </a:r>
                <a:r>
                  <a:rPr lang="en-US" spc="-5" dirty="0">
                    <a:solidFill>
                      <a:schemeClr val="tx1"/>
                    </a:solidFill>
                  </a:rPr>
                  <a:t>I </a:t>
                </a:r>
                <a:r>
                  <a:rPr lang="en-US" spc="-10" dirty="0">
                    <a:solidFill>
                      <a:schemeClr val="tx1"/>
                    </a:solidFill>
                  </a:rPr>
                  <a:t>doe</a:t>
                </a:r>
                <a:r>
                  <a:rPr lang="en-US" spc="-5" dirty="0">
                    <a:solidFill>
                      <a:schemeClr val="tx1"/>
                    </a:solidFill>
                  </a:rPr>
                  <a:t>s</a:t>
                </a:r>
                <a:r>
                  <a:rPr lang="en-US" dirty="0">
                    <a:solidFill>
                      <a:schemeClr val="tx1"/>
                    </a:solidFill>
                  </a:rPr>
                  <a:t> </a:t>
                </a:r>
                <a:r>
                  <a:rPr lang="en-US" spc="-10" dirty="0">
                    <a:solidFill>
                      <a:schemeClr val="tx1"/>
                    </a:solidFill>
                  </a:rPr>
                  <a:t>no</a:t>
                </a:r>
                <a:r>
                  <a:rPr lang="en-US" spc="-5" dirty="0">
                    <a:solidFill>
                      <a:schemeClr val="tx1"/>
                    </a:solidFill>
                  </a:rPr>
                  <a:t>t </a:t>
                </a:r>
                <a:r>
                  <a:rPr lang="en-US" spc="-10" dirty="0">
                    <a:solidFill>
                      <a:schemeClr val="tx1"/>
                    </a:solidFill>
                  </a:rPr>
                  <a:t>appl</a:t>
                </a:r>
                <a:r>
                  <a:rPr lang="en-US" spc="-5" dirty="0">
                    <a:solidFill>
                      <a:schemeClr val="tx1"/>
                    </a:solidFill>
                  </a:rPr>
                  <a:t>y s</a:t>
                </a:r>
                <a:r>
                  <a:rPr lang="en-US" spc="-10" dirty="0">
                    <a:solidFill>
                      <a:schemeClr val="tx1"/>
                    </a:solidFill>
                  </a:rPr>
                  <a:t>inc</a:t>
                </a:r>
                <a:r>
                  <a:rPr lang="en-US" spc="-5" dirty="0">
                    <a:solidFill>
                      <a:schemeClr val="tx1"/>
                    </a:solidFill>
                  </a:rPr>
                  <a:t>e</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no</a:t>
                </a:r>
                <a:r>
                  <a:rPr lang="en-US" spc="-5" dirty="0">
                    <a:solidFill>
                      <a:schemeClr val="tx1"/>
                    </a:solidFill>
                  </a:rPr>
                  <a:t>t</a:t>
                </a:r>
                <a:r>
                  <a:rPr lang="en-US" dirty="0">
                    <a:solidFill>
                      <a:schemeClr val="tx1"/>
                    </a:solidFill>
                  </a:rPr>
                  <a:t> </a:t>
                </a:r>
                <a:r>
                  <a:rPr lang="en-US" spc="-10" dirty="0">
                    <a:solidFill>
                      <a:schemeClr val="tx1"/>
                    </a:solidFill>
                  </a:rPr>
                  <a:t>continuou</a:t>
                </a:r>
                <a:r>
                  <a:rPr lang="en-US" spc="-5" dirty="0">
                    <a:solidFill>
                      <a:schemeClr val="tx1"/>
                    </a:solidFill>
                  </a:rPr>
                  <a:t>s</a:t>
                </a:r>
                <a:r>
                  <a:rPr lang="en-US"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p>
              <a:p>
                <a:pPr marL="36900" indent="0">
                  <a:lnSpc>
                    <a:spcPct val="100000"/>
                  </a:lnSpc>
                  <a:buNone/>
                </a:pPr>
                <a:endParaRPr lang="en-US" spc="-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den>
                          </m:f>
                        </m:e>
                      </m:nary>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m:t>
                          </m:r>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𝑎</m:t>
                              </m:r>
                            </m:e>
                          </m:d>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num>
                                <m:den>
                                  <m:r>
                                    <a:rPr lang="en-US" b="0" i="1" smtClean="0">
                                      <a:solidFill>
                                        <a:schemeClr val="tx1"/>
                                      </a:solidFill>
                                      <a:latin typeface="Cambria Math" panose="02040503050406030204" pitchFamily="18" charset="0"/>
                                      <a:cs typeface="Times New Roman"/>
                                    </a:rPr>
                                    <m:t>𝑎</m:t>
                                  </m:r>
                                </m:den>
                              </m:f>
                            </m:e>
                          </m:d>
                        </m:e>
                      </m:func>
                    </m:oMath>
                  </m:oMathPara>
                </a14:m>
                <a:endParaRPr lang="en-US"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6817735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5.4 The Fundamental Theorem of Calculus, Part I (11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a:t>
                </a:r>
              </a:p>
              <a:p>
                <a:pPr marL="36900" indent="0">
                  <a:lnSpc>
                    <a:spcPct val="100000"/>
                  </a:lnSpc>
                  <a:buNone/>
                </a:pPr>
                <a:r>
                  <a:rPr lang="en-US" b="1" dirty="0">
                    <a:solidFill>
                      <a:schemeClr val="tx1"/>
                    </a:solidFill>
                  </a:rPr>
                  <a:t> </a:t>
                </a:r>
                <a14:m>
                  <m:oMath xmlns:m="http://schemas.openxmlformats.org/officeDocument/2006/math">
                    <m:nary>
                      <m:naryPr>
                        <m:ctrlPr>
                          <a:rPr lang="en-US" b="1" i="1" smtClean="0">
                            <a:solidFill>
                              <a:schemeClr val="tx1"/>
                            </a:solidFill>
                            <a:latin typeface="Cambria Math" panose="02040503050406030204" pitchFamily="18" charset="0"/>
                          </a:rPr>
                        </m:ctrlPr>
                      </m:naryPr>
                      <m:sub>
                        <m:r>
                          <m:rPr>
                            <m:brk m:alnAt="23"/>
                          </m:rPr>
                          <a:rPr lang="en-US" b="1" i="1" smtClean="0">
                            <a:solidFill>
                              <a:schemeClr val="tx1"/>
                            </a:solidFill>
                            <a:latin typeface="Cambria Math" panose="02040503050406030204" pitchFamily="18" charset="0"/>
                          </a:rPr>
                          <m:t>𝟐</m:t>
                        </m:r>
                      </m:sub>
                      <m:sup>
                        <m:r>
                          <a:rPr lang="en-US" b="1" i="1" smtClean="0">
                            <a:solidFill>
                              <a:schemeClr val="tx1"/>
                            </a:solidFill>
                            <a:latin typeface="Cambria Math" panose="02040503050406030204" pitchFamily="18" charset="0"/>
                          </a:rPr>
                          <m:t>𝟖</m:t>
                        </m:r>
                      </m:sup>
                      <m:e>
                        <m:f>
                          <m:fPr>
                            <m:ctrlPr>
                              <a:rPr lang="en-US"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𝒅𝒙</m:t>
                            </m:r>
                          </m:num>
                          <m:den>
                            <m:r>
                              <a:rPr lang="en-US" b="1" i="1" smtClean="0">
                                <a:solidFill>
                                  <a:schemeClr val="tx1"/>
                                </a:solidFill>
                                <a:latin typeface="Cambria Math" panose="02040503050406030204" pitchFamily="18" charset="0"/>
                              </a:rPr>
                              <m:t>𝒙</m:t>
                            </m:r>
                          </m:den>
                        </m:f>
                      </m:e>
                    </m:nary>
                    <m:r>
                      <a:rPr lang="en-US" b="1" i="1" smtClean="0">
                        <a:solidFill>
                          <a:schemeClr val="tx1"/>
                        </a:solidFill>
                        <a:latin typeface="Cambria Math" panose="02040503050406030204" pitchFamily="18" charset="0"/>
                      </a:rPr>
                      <m:t>=</m:t>
                    </m:r>
                    <m:func>
                      <m:funcPr>
                        <m:ctrlPr>
                          <a:rPr lang="en-US" b="1"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8</m:t>
                            </m:r>
                          </m:num>
                          <m:den>
                            <m:r>
                              <a:rPr lang="en-US" b="0" i="1" smtClean="0">
                                <a:solidFill>
                                  <a:schemeClr val="tx1"/>
                                </a:solidFill>
                                <a:latin typeface="Cambria Math" panose="02040503050406030204" pitchFamily="18" charset="0"/>
                              </a:rPr>
                              <m:t>2</m:t>
                            </m:r>
                          </m:den>
                        </m:f>
                      </m:e>
                    </m:func>
                    <m:r>
                      <a:rPr lang="en-US" b="1" i="1" smtClean="0">
                        <a:solidFill>
                          <a:schemeClr val="tx1"/>
                        </a:solidFill>
                        <a:latin typeface="Cambria Math" panose="02040503050406030204" pitchFamily="18" charset="0"/>
                      </a:rPr>
                      <m:t>=</m:t>
                    </m:r>
                    <m:func>
                      <m:funcPr>
                        <m:ctrlPr>
                          <a:rPr lang="en-US" b="1"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1" i="1" smtClean="0">
                            <a:solidFill>
                              <a:schemeClr val="tx1"/>
                            </a:solidFill>
                            <a:latin typeface="Cambria Math" panose="02040503050406030204" pitchFamily="18" charset="0"/>
                          </a:rPr>
                          <m:t>𝟒</m:t>
                        </m:r>
                      </m:e>
                    </m:func>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1.39</m:t>
                    </m:r>
                    <m:r>
                      <m:rPr>
                        <m:nor/>
                      </m:rPr>
                      <a:rPr lang="en-US" b="0" i="0" spc="-10" dirty="0" smtClean="0">
                        <a:solidFill>
                          <a:schemeClr val="tx1"/>
                        </a:solidFill>
                        <a:latin typeface="Times New Roman"/>
                        <a:cs typeface="Times New Roman"/>
                      </a:rPr>
                      <m:t>,</m:t>
                    </m:r>
                  </m:oMath>
                </a14:m>
                <a:r>
                  <a:rPr lang="en-US" b="1" dirty="0">
                    <a:solidFill>
                      <a:schemeClr val="tx1"/>
                    </a:solidFill>
                  </a:rPr>
                  <a:t> </a:t>
                </a:r>
                <a14:m>
                  <m:oMath xmlns:m="http://schemas.openxmlformats.org/officeDocument/2006/math">
                    <m:nary>
                      <m:naryPr>
                        <m:ctrlPr>
                          <a:rPr lang="en-US" b="1" i="1">
                            <a:solidFill>
                              <a:schemeClr val="tx1"/>
                            </a:solidFill>
                            <a:latin typeface="Cambria Math" panose="02040503050406030204" pitchFamily="18" charset="0"/>
                          </a:rPr>
                        </m:ctrlPr>
                      </m:naryPr>
                      <m: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𝟒</m:t>
                        </m:r>
                      </m:sub>
                      <m:sup>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𝟐</m:t>
                        </m:r>
                      </m:sup>
                      <m:e>
                        <m:f>
                          <m:fPr>
                            <m:ctrlPr>
                              <a:rPr lang="en-US" b="1" i="1">
                                <a:solidFill>
                                  <a:schemeClr val="tx1"/>
                                </a:solidFill>
                                <a:latin typeface="Cambria Math" panose="02040503050406030204" pitchFamily="18" charset="0"/>
                              </a:rPr>
                            </m:ctrlPr>
                          </m:fPr>
                          <m:num>
                            <m:r>
                              <a:rPr lang="en-US" b="1" i="1">
                                <a:solidFill>
                                  <a:schemeClr val="tx1"/>
                                </a:solidFill>
                                <a:latin typeface="Cambria Math" panose="02040503050406030204" pitchFamily="18" charset="0"/>
                              </a:rPr>
                              <m:t>𝒅𝒙</m:t>
                            </m:r>
                          </m:num>
                          <m:den>
                            <m:r>
                              <a:rPr lang="en-US" b="1" i="1">
                                <a:solidFill>
                                  <a:schemeClr val="tx1"/>
                                </a:solidFill>
                                <a:latin typeface="Cambria Math" panose="02040503050406030204" pitchFamily="18" charset="0"/>
                              </a:rPr>
                              <m:t>𝒙</m:t>
                            </m:r>
                          </m:den>
                        </m:f>
                      </m:e>
                    </m:nary>
                    <m:r>
                      <a:rPr lang="en-US" b="1" i="1">
                        <a:solidFill>
                          <a:schemeClr val="tx1"/>
                        </a:solidFill>
                        <a:latin typeface="Cambria Math" panose="02040503050406030204" pitchFamily="18" charset="0"/>
                      </a:rPr>
                      <m:t>=</m:t>
                    </m:r>
                    <m:func>
                      <m:funcPr>
                        <m:ctrlPr>
                          <a:rPr lang="en-US" b="1"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ln</m:t>
                        </m:r>
                      </m:fName>
                      <m:e>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|−4|</m:t>
                            </m:r>
                          </m:den>
                        </m:f>
                      </m:e>
                    </m:func>
                    <m:r>
                      <a:rPr lang="en-US" b="1" i="1">
                        <a:solidFill>
                          <a:schemeClr val="tx1"/>
                        </a:solidFill>
                        <a:latin typeface="Cambria Math" panose="02040503050406030204" pitchFamily="18" charset="0"/>
                      </a:rPr>
                      <m:t>=</m:t>
                    </m:r>
                    <m:func>
                      <m:funcPr>
                        <m:ctrlPr>
                          <a:rPr lang="en-US" b="1"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ln</m:t>
                        </m:r>
                      </m:fName>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e>
                    </m:func>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190" dirty="0">
                        <a:solidFill>
                          <a:schemeClr val="tx1"/>
                        </a:solidFill>
                        <a:latin typeface="Lucida Sans Unicode"/>
                        <a:cs typeface="Lucida Sans Unicode"/>
                      </a:rPr>
                      <m:t>−</m:t>
                    </m:r>
                    <m:r>
                      <m:rPr>
                        <m:nor/>
                      </m:rPr>
                      <a:rPr lang="en-US" spc="-10" dirty="0">
                        <a:solidFill>
                          <a:schemeClr val="tx1"/>
                        </a:solidFill>
                        <a:latin typeface="Times New Roman"/>
                        <a:cs typeface="Times New Roman"/>
                      </a:rPr>
                      <m:t>0.69</m:t>
                    </m:r>
                    <m:r>
                      <m:rPr>
                        <m:nor/>
                      </m:rPr>
                      <a:rPr lang="en-US" b="1" i="0" spc="-10" dirty="0" smtClean="0">
                        <a:solidFill>
                          <a:schemeClr val="tx1"/>
                        </a:solidFill>
                        <a:latin typeface="Times New Roman"/>
                        <a:cs typeface="Times New Roman"/>
                      </a:rPr>
                      <m:t>,</m:t>
                    </m:r>
                    <m:r>
                      <a:rPr lang="en-US" b="1" i="1" spc="-10" dirty="0" smtClean="0">
                        <a:solidFill>
                          <a:schemeClr val="tx1"/>
                        </a:solidFill>
                        <a:latin typeface="Cambria Math" charset="0"/>
                        <a:cs typeface="Times New Roman"/>
                      </a:rPr>
                      <m:t> </m:t>
                    </m:r>
                    <m:nary>
                      <m:naryPr>
                        <m:ctrlPr>
                          <a:rPr lang="en-US" b="1" i="1">
                            <a:solidFill>
                              <a:schemeClr val="tx1"/>
                            </a:solidFill>
                            <a:latin typeface="Cambria Math" panose="02040503050406030204" pitchFamily="18" charset="0"/>
                          </a:rPr>
                        </m:ctrlPr>
                      </m:naryPr>
                      <m:sub>
                        <m:r>
                          <a:rPr lang="en-US" b="1" i="1" smtClean="0">
                            <a:solidFill>
                              <a:schemeClr val="tx1"/>
                            </a:solidFill>
                            <a:latin typeface="Cambria Math" panose="02040503050406030204" pitchFamily="18" charset="0"/>
                          </a:rPr>
                          <m:t>𝟏</m:t>
                        </m:r>
                      </m:sub>
                      <m:sup>
                        <m:r>
                          <a:rPr lang="en-US" b="1" i="1" smtClean="0">
                            <a:solidFill>
                              <a:schemeClr val="tx1"/>
                            </a:solidFill>
                            <a:latin typeface="Cambria Math" panose="02040503050406030204" pitchFamily="18" charset="0"/>
                          </a:rPr>
                          <m:t>𝒆</m:t>
                        </m:r>
                      </m:sup>
                      <m:e>
                        <m:f>
                          <m:fPr>
                            <m:ctrlPr>
                              <a:rPr lang="en-US" b="1" i="1">
                                <a:solidFill>
                                  <a:schemeClr val="tx1"/>
                                </a:solidFill>
                                <a:latin typeface="Cambria Math" panose="02040503050406030204" pitchFamily="18" charset="0"/>
                              </a:rPr>
                            </m:ctrlPr>
                          </m:fPr>
                          <m:num>
                            <m:r>
                              <a:rPr lang="en-US" b="1" i="1">
                                <a:solidFill>
                                  <a:schemeClr val="tx1"/>
                                </a:solidFill>
                                <a:latin typeface="Cambria Math" panose="02040503050406030204" pitchFamily="18" charset="0"/>
                              </a:rPr>
                              <m:t>𝒅𝒙</m:t>
                            </m:r>
                          </m:num>
                          <m:den>
                            <m:r>
                              <a:rPr lang="en-US" b="1" i="1">
                                <a:solidFill>
                                  <a:schemeClr val="tx1"/>
                                </a:solidFill>
                                <a:latin typeface="Cambria Math" panose="02040503050406030204" pitchFamily="18" charset="0"/>
                              </a:rPr>
                              <m:t>𝒙</m:t>
                            </m:r>
                          </m:den>
                        </m:f>
                      </m:e>
                    </m:nary>
                    <m:r>
                      <a:rPr lang="en-US" b="1" i="1">
                        <a:solidFill>
                          <a:schemeClr val="tx1"/>
                        </a:solidFill>
                        <a:latin typeface="Cambria Math" panose="02040503050406030204" pitchFamily="18" charset="0"/>
                      </a:rPr>
                      <m:t>=</m:t>
                    </m:r>
                    <m:func>
                      <m:funcPr>
                        <m:ctrlPr>
                          <a:rPr lang="en-US" b="1"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ln</m:t>
                        </m:r>
                      </m:fName>
                      <m:e>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𝑒</m:t>
                            </m:r>
                          </m:num>
                          <m:den>
                            <m:r>
                              <a:rPr lang="en-US" b="0" i="1" smtClean="0">
                                <a:solidFill>
                                  <a:schemeClr val="tx1"/>
                                </a:solidFill>
                                <a:latin typeface="Cambria Math" panose="02040503050406030204" pitchFamily="18" charset="0"/>
                              </a:rPr>
                              <m:t>1</m:t>
                            </m:r>
                          </m:den>
                        </m:f>
                      </m:e>
                    </m:func>
                    <m:r>
                      <a:rPr lang="en-US" b="1" i="1">
                        <a:solidFill>
                          <a:schemeClr val="tx1"/>
                        </a:solidFill>
                        <a:latin typeface="Cambria Math" panose="02040503050406030204" pitchFamily="18" charset="0"/>
                      </a:rPr>
                      <m:t>=</m:t>
                    </m:r>
                    <m:func>
                      <m:funcPr>
                        <m:ctrlPr>
                          <a:rPr lang="en-US" b="1"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ln</m:t>
                        </m:r>
                      </m:fName>
                      <m:e>
                        <m:r>
                          <a:rPr lang="en-US" b="1" i="1" smtClean="0">
                            <a:solidFill>
                              <a:schemeClr val="tx1"/>
                            </a:solidFill>
                            <a:latin typeface="Cambria Math" panose="02040503050406030204" pitchFamily="18" charset="0"/>
                          </a:rPr>
                          <m:t>𝒆</m:t>
                        </m:r>
                      </m:e>
                    </m:func>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oMath>
                </a14:m>
                <a:endParaRPr lang="en-US" b="1" dirty="0">
                  <a:solidFill>
                    <a:schemeClr val="tx1"/>
                  </a:solidFill>
                </a:endParaRPr>
              </a:p>
              <a:p>
                <a:pPr marL="36900" indent="0">
                  <a:lnSpc>
                    <a:spcPct val="100000"/>
                  </a:lnSpc>
                  <a:buNone/>
                </a:pPr>
                <a:r>
                  <a:rPr lang="en-US" spc="-15" dirty="0">
                    <a:latin typeface="Times New Roman"/>
                    <a:cs typeface="Times New Roman"/>
                  </a:rPr>
                  <a:t>(see </a:t>
                </a:r>
                <a:r>
                  <a:rPr lang="en-US" spc="-10" dirty="0">
                    <a:latin typeface="Times New Roman"/>
                    <a:cs typeface="Times New Roman"/>
                  </a:rPr>
                  <a:t>Figur</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5)</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W</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introduce</a:t>
                </a:r>
                <a:r>
                  <a:rPr lang="en-US" spc="-5" dirty="0">
                    <a:latin typeface="Times New Roman"/>
                    <a:cs typeface="Times New Roman"/>
                  </a:rPr>
                  <a:t>d</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p>
              <a:p>
                <a:pPr marL="36900" indent="0">
                  <a:lnSpc>
                    <a:spcPct val="100000"/>
                  </a:lnSpc>
                  <a:buNone/>
                </a:pPr>
                <a:r>
                  <a:rPr lang="en-US" spc="-15" dirty="0">
                    <a:latin typeface="Times New Roman"/>
                    <a:cs typeface="Times New Roman"/>
                  </a:rPr>
                  <a:t>numbe</a:t>
                </a:r>
                <a:r>
                  <a:rPr lang="en-US" spc="-5" dirty="0">
                    <a:latin typeface="Times New Roman"/>
                    <a:cs typeface="Times New Roman"/>
                  </a:rPr>
                  <a:t>r</a:t>
                </a:r>
                <a:r>
                  <a:rPr lang="en-US" spc="40" dirty="0">
                    <a:latin typeface="Times New Roman"/>
                    <a:cs typeface="Times New Roman"/>
                  </a:rPr>
                  <a:t> </a:t>
                </a:r>
                <a:r>
                  <a:rPr lang="en-US" i="1" spc="-5" dirty="0">
                    <a:latin typeface="Times New Roman"/>
                    <a:cs typeface="Times New Roman"/>
                  </a:rPr>
                  <a:t>e</a:t>
                </a:r>
                <a:r>
                  <a:rPr lang="en-US" i="1" spc="5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35" dirty="0">
                    <a:latin typeface="Times New Roman"/>
                    <a:cs typeface="Times New Roman"/>
                  </a:rPr>
                  <a:t> </a:t>
                </a:r>
                <a:r>
                  <a:rPr lang="en-US" spc="-10" dirty="0">
                    <a:latin typeface="Times New Roman"/>
                    <a:cs typeface="Times New Roman"/>
                  </a:rPr>
                  <a:t>Sectio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1.6</a:t>
                </a:r>
                <a:r>
                  <a:rPr lang="en-US" spc="-5" dirty="0">
                    <a:latin typeface="Times New Roman"/>
                    <a:cs typeface="Times New Roman"/>
                  </a:rPr>
                  <a:t> as</a:t>
                </a:r>
                <a:r>
                  <a:rPr lang="en-US" spc="35" dirty="0">
                    <a:latin typeface="Times New Roman"/>
                    <a:cs typeface="Times New Roman"/>
                  </a:rPr>
                  <a:t> </a:t>
                </a:r>
                <a:r>
                  <a:rPr lang="en-US" i="1" spc="-5" dirty="0">
                    <a:latin typeface="Times New Roman"/>
                    <a:cs typeface="Times New Roman"/>
                  </a:rPr>
                  <a:t>the</a:t>
                </a:r>
                <a:r>
                  <a:rPr lang="en-US" i="1" spc="35" dirty="0">
                    <a:latin typeface="Times New Roman"/>
                    <a:cs typeface="Times New Roman"/>
                  </a:rPr>
                  <a:t> </a:t>
                </a:r>
              </a:p>
              <a:p>
                <a:pPr marL="36900" indent="0">
                  <a:lnSpc>
                    <a:spcPct val="100000"/>
                  </a:lnSpc>
                  <a:buNone/>
                </a:pPr>
                <a:r>
                  <a:rPr lang="en-US" spc="-15" dirty="0">
                    <a:latin typeface="Times New Roman"/>
                    <a:cs typeface="Times New Roman"/>
                  </a:rPr>
                  <a:t>numbe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35" dirty="0">
                    <a:latin typeface="Times New Roman"/>
                    <a:cs typeface="Times New Roman"/>
                  </a:rPr>
                  <a:t> </a:t>
                </a:r>
                <a:r>
                  <a:rPr lang="en-US" spc="-10" dirty="0">
                    <a:latin typeface="Times New Roman"/>
                    <a:cs typeface="Times New Roman"/>
                  </a:rPr>
                  <a:t>which 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65"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a:t>
                </a:r>
                <a:r>
                  <a:rPr lang="en-US" dirty="0">
                    <a:latin typeface="Times New Roman"/>
                    <a:cs typeface="Times New Roman"/>
                  </a:rPr>
                  <a:t> </a:t>
                </a:r>
                <a:endParaRPr lang="en-US" spc="-120" dirty="0">
                  <a:latin typeface="Times New Roman"/>
                  <a:cs typeface="Times New Roman"/>
                </a:endParaRPr>
              </a:p>
              <a:p>
                <a:pPr marL="36900" indent="0">
                  <a:lnSpc>
                    <a:spcPct val="100000"/>
                  </a:lnSpc>
                  <a:buNone/>
                </a:pP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i="1" spc="210" dirty="0">
                    <a:latin typeface="Arial"/>
                    <a:cs typeface="Arial"/>
                  </a:rPr>
                  <a:t>/</a:t>
                </a:r>
                <a:r>
                  <a:rPr lang="en-US" i="1" spc="-5" dirty="0">
                    <a:latin typeface="Times New Roman"/>
                    <a:cs typeface="Times New Roman"/>
                  </a:rPr>
                  <a:t>x</a:t>
                </a:r>
                <a:r>
                  <a:rPr lang="en-US" i="1" dirty="0">
                    <a:latin typeface="Times New Roman"/>
                    <a:cs typeface="Times New Roman"/>
                  </a:rPr>
                  <a:t> </a:t>
                </a:r>
                <a:r>
                  <a:rPr lang="en-US" spc="-5" dirty="0">
                    <a:latin typeface="Times New Roman"/>
                    <a:cs typeface="Times New Roman"/>
                  </a:rPr>
                  <a:t>from</a:t>
                </a:r>
                <a:r>
                  <a:rPr lang="en-US" spc="65" dirty="0">
                    <a:latin typeface="Times New Roman"/>
                    <a:cs typeface="Times New Roman"/>
                  </a:rPr>
                  <a:t> </a:t>
                </a:r>
                <a:r>
                  <a:rPr lang="en-US" spc="-5" dirty="0">
                    <a:latin typeface="Times New Roman"/>
                    <a:cs typeface="Times New Roman"/>
                  </a:rPr>
                  <a:t>1</a:t>
                </a:r>
                <a:r>
                  <a:rPr lang="en-US" spc="65" dirty="0">
                    <a:latin typeface="Times New Roman"/>
                    <a:cs typeface="Times New Roman"/>
                  </a:rPr>
                  <a:t> </a:t>
                </a:r>
                <a:r>
                  <a:rPr lang="en-US" spc="-5" dirty="0">
                    <a:latin typeface="Times New Roman"/>
                    <a:cs typeface="Times New Roman"/>
                  </a:rPr>
                  <a:t>to</a:t>
                </a:r>
                <a:r>
                  <a:rPr lang="en-US" spc="65" dirty="0">
                    <a:latin typeface="Times New Roman"/>
                    <a:cs typeface="Times New Roman"/>
                  </a:rPr>
                  <a:t> </a:t>
                </a:r>
                <a:r>
                  <a:rPr lang="en-US" i="1" spc="-5" dirty="0">
                    <a:latin typeface="Times New Roman"/>
                    <a:cs typeface="Times New Roman"/>
                  </a:rPr>
                  <a:t>e</a:t>
                </a:r>
                <a:r>
                  <a:rPr lang="en-US" i="1" spc="8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equa</a:t>
                </a:r>
                <a:r>
                  <a:rPr lang="en-US" spc="-5" dirty="0">
                    <a:latin typeface="Times New Roman"/>
                    <a:cs typeface="Times New Roman"/>
                  </a:rPr>
                  <a:t>l</a:t>
                </a:r>
                <a:r>
                  <a:rPr lang="en-US" spc="6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65" dirty="0">
                    <a:latin typeface="Times New Roman"/>
                    <a:cs typeface="Times New Roman"/>
                  </a:rPr>
                  <a:t> </a:t>
                </a:r>
                <a:r>
                  <a:rPr lang="en-US" spc="-10" dirty="0">
                    <a:latin typeface="Times New Roman"/>
                    <a:cs typeface="Times New Roman"/>
                  </a:rPr>
                  <a:t>1</a:t>
                </a:r>
                <a:r>
                  <a:rPr lang="en-US" spc="-5" dirty="0">
                    <a:latin typeface="Times New Roman"/>
                    <a:cs typeface="Times New Roman"/>
                  </a:rPr>
                  <a:t>.</a:t>
                </a:r>
                <a:r>
                  <a:rPr lang="en-US" spc="65" dirty="0">
                    <a:latin typeface="Times New Roman"/>
                    <a:cs typeface="Times New Roman"/>
                  </a:rPr>
                  <a:t> </a:t>
                </a:r>
              </a:p>
              <a:p>
                <a:pPr marL="36900" indent="0">
                  <a:lnSpc>
                    <a:spcPct val="100000"/>
                  </a:lnSpc>
                  <a:buNone/>
                </a:pPr>
                <a:r>
                  <a:rPr lang="en-US" spc="-15" dirty="0">
                    <a:latin typeface="Times New Roman"/>
                    <a:cs typeface="Times New Roman"/>
                  </a:rPr>
                  <a:t>W</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now</a:t>
                </a:r>
                <a:r>
                  <a:rPr lang="en-US" spc="65" dirty="0">
                    <a:latin typeface="Times New Roman"/>
                    <a:cs typeface="Times New Roman"/>
                  </a:rPr>
                  <a:t> </a:t>
                </a:r>
                <a:r>
                  <a:rPr lang="en-US" spc="-10" dirty="0">
                    <a:latin typeface="Times New Roman"/>
                    <a:cs typeface="Times New Roman"/>
                  </a:rPr>
                  <a:t>verifie</a:t>
                </a:r>
                <a:r>
                  <a:rPr lang="en-US" spc="-5" dirty="0">
                    <a:latin typeface="Times New Roman"/>
                    <a:cs typeface="Times New Roman"/>
                  </a:rPr>
                  <a:t>d</a:t>
                </a:r>
                <a:r>
                  <a:rPr lang="en-US" spc="6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a:t>
                </a:r>
                <a:r>
                  <a:rPr lang="en-US" spc="-5" dirty="0">
                    <a:latin typeface="Times New Roman"/>
                    <a:cs typeface="Times New Roman"/>
                  </a:rPr>
                  <a:t>s</a:t>
                </a:r>
                <a:r>
                  <a:rPr lang="en-US" spc="6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ac</a:t>
                </a:r>
                <a:r>
                  <a:rPr lang="en-US" spc="-5" dirty="0">
                    <a:latin typeface="Times New Roman"/>
                    <a:cs typeface="Times New Roman"/>
                  </a:rPr>
                  <a:t>t</a:t>
                </a:r>
                <a:r>
                  <a:rPr lang="en-US" spc="65" dirty="0">
                    <a:latin typeface="Times New Roman"/>
                    <a:cs typeface="Times New Roman"/>
                  </a:rPr>
                  <a:t> </a:t>
                </a:r>
                <a:r>
                  <a:rPr lang="en-US" spc="-10" dirty="0">
                    <a:latin typeface="Times New Roman"/>
                    <a:cs typeface="Times New Roman"/>
                  </a:rPr>
                  <a:t>vi</a:t>
                </a:r>
                <a:r>
                  <a:rPr lang="en-US" spc="-5" dirty="0">
                    <a:latin typeface="Times New Roman"/>
                    <a:cs typeface="Times New Roman"/>
                  </a:rPr>
                  <a:t>a</a:t>
                </a:r>
                <a:r>
                  <a:rPr lang="en-US" spc="65" dirty="0">
                    <a:latin typeface="Times New Roman"/>
                    <a:cs typeface="Times New Roman"/>
                  </a:rPr>
                  <a:t> </a:t>
                </a:r>
              </a:p>
              <a:p>
                <a:pPr marL="36900" indent="0">
                  <a:lnSpc>
                    <a:spcPct val="100000"/>
                  </a:lnSpc>
                  <a:buNone/>
                </a:pPr>
                <a:r>
                  <a:rPr lang="en-US" spc="-5" dirty="0">
                    <a:latin typeface="Times New Roman"/>
                    <a:cs typeface="Times New Roman"/>
                  </a:rPr>
                  <a:t>a definite integral.</a:t>
                </a:r>
                <a:endParaRPr lang="en-US" dirty="0">
                  <a:latin typeface="Times New Roman"/>
                  <a:cs typeface="Times New Roman"/>
                </a:endParaRPr>
              </a:p>
              <a:p>
                <a:pPr marL="36900" indent="0">
                  <a:lnSpc>
                    <a:spcPct val="100000"/>
                  </a:lnSpc>
                  <a:buNone/>
                </a:pPr>
                <a:endParaRPr lang="en-US" b="1"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pic>
        <p:nvPicPr>
          <p:cNvPr id="4" name="Picture 3" descr="Graphs A, B, and C show the signed area under the curve y equals 1 over x for different intervals. &#10;Graph A shows the graph of y equals 1 over x in quadrant 1. The x axis is labeled with a and b and the area under the curve between those two x values is shaded and labeled, Signed area equals ln of absolute value of b over a. Graph B shows the graph of y equals 1 over x in quadrant 1. The x axis is labeled from 0 to 8 in increments of 2, and the y axis has labels 0.5 and 2. The area under the curve between x equals 2 and x equals 8 is shaded and labeled, signed area equals ln of 4. Graph C shows the graph of y equals 1 over x in quadrant 3 and quadrant 1. The x axis is labeled with negative 4, negative 2, 1, and e. The area in quadrant 3 between the curve, the x axis, x equals negative 4, and x equals negative 2 is shaded and labeled, signed area equals ln 1 over 2. The area in quadrant 1 between the curve, the x axis, x equals 1, and x equals e is shaded and labeled, signed area equals 1. ">
            <a:extLst>
              <a:ext uri="{FF2B5EF4-FFF2-40B4-BE49-F238E27FC236}">
                <a16:creationId xmlns:a16="http://schemas.microsoft.com/office/drawing/2014/main" id="{A0EA8F28-049B-4A9F-A257-55EE9A7C3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848" y="3122421"/>
            <a:ext cx="6860463" cy="2234994"/>
          </a:xfrm>
          <a:prstGeom prst="rect">
            <a:avLst/>
          </a:prstGeom>
        </p:spPr>
      </p:pic>
    </p:spTree>
    <p:extLst>
      <p:ext uri="{BB962C8B-B14F-4D97-AF65-F5344CB8AC3E}">
        <p14:creationId xmlns:p14="http://schemas.microsoft.com/office/powerpoint/2010/main" val="312380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 of 16)</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marR="5080" indent="0" algn="just">
              <a:lnSpc>
                <a:spcPct val="100000"/>
              </a:lnSpc>
              <a:spcBef>
                <a:spcPts val="844"/>
              </a:spcBef>
              <a:buNone/>
            </a:pPr>
            <a:r>
              <a:rPr lang="en-US" spc="-10" dirty="0">
                <a:latin typeface="Times New Roman"/>
                <a:cs typeface="Times New Roman"/>
              </a:rPr>
              <a:t>Par</a:t>
            </a:r>
            <a:r>
              <a:rPr lang="en-US" spc="-5" dirty="0">
                <a:latin typeface="Times New Roman"/>
                <a:cs typeface="Times New Roman"/>
              </a:rPr>
              <a:t>t</a:t>
            </a:r>
            <a:r>
              <a:rPr lang="en-US" spc="105" dirty="0">
                <a:latin typeface="Times New Roman"/>
                <a:cs typeface="Times New Roman"/>
              </a:rPr>
              <a:t> </a:t>
            </a:r>
            <a:r>
              <a:rPr lang="en-US" spc="-5" dirty="0">
                <a:latin typeface="Times New Roman"/>
                <a:cs typeface="Times New Roman"/>
              </a:rPr>
              <a:t>I</a:t>
            </a:r>
            <a:r>
              <a:rPr lang="en-US" spc="10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Fundamenta</a:t>
            </a:r>
            <a:r>
              <a:rPr lang="en-US" spc="-5" dirty="0">
                <a:latin typeface="Times New Roman"/>
                <a:cs typeface="Times New Roman"/>
              </a:rPr>
              <a:t>l</a:t>
            </a:r>
            <a:r>
              <a:rPr lang="en-US" spc="110" dirty="0">
                <a:latin typeface="Times New Roman"/>
                <a:cs typeface="Times New Roman"/>
              </a:rPr>
              <a:t> </a:t>
            </a:r>
            <a:r>
              <a:rPr lang="en-US" spc="-10" dirty="0">
                <a:latin typeface="Times New Roman"/>
                <a:cs typeface="Times New Roman"/>
              </a:rPr>
              <a:t>Theorem</a:t>
            </a:r>
            <a:r>
              <a:rPr lang="en-US" spc="105" dirty="0">
                <a:latin typeface="Times New Roman"/>
                <a:cs typeface="Times New Roman"/>
              </a:rPr>
              <a:t> </a:t>
            </a:r>
            <a:r>
              <a:rPr lang="en-US" spc="-10" dirty="0">
                <a:latin typeface="Times New Roman"/>
                <a:cs typeface="Times New Roman"/>
              </a:rPr>
              <a:t>say</a:t>
            </a:r>
            <a:r>
              <a:rPr lang="en-US" spc="-5" dirty="0">
                <a:latin typeface="Times New Roman"/>
                <a:cs typeface="Times New Roman"/>
              </a:rPr>
              <a:t>s</a:t>
            </a:r>
            <a:r>
              <a:rPr lang="en-US" spc="10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1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105" dirty="0">
                <a:latin typeface="Times New Roman"/>
                <a:cs typeface="Times New Roman"/>
              </a:rPr>
              <a:t> </a:t>
            </a:r>
            <a:r>
              <a:rPr lang="en-US" spc="-10" dirty="0">
                <a:latin typeface="Times New Roman"/>
                <a:cs typeface="Times New Roman"/>
              </a:rPr>
              <a:t>comput</a:t>
            </a:r>
            <a:r>
              <a:rPr lang="en-US" spc="-5" dirty="0">
                <a:latin typeface="Times New Roman"/>
                <a:cs typeface="Times New Roman"/>
              </a:rPr>
              <a:t>e</a:t>
            </a:r>
            <a:r>
              <a:rPr lang="en-US" spc="110" dirty="0">
                <a:latin typeface="Times New Roman"/>
                <a:cs typeface="Times New Roman"/>
              </a:rPr>
              <a:t> </a:t>
            </a:r>
            <a:r>
              <a:rPr lang="en-US" spc="-10" dirty="0">
                <a:latin typeface="Times New Roman"/>
                <a:cs typeface="Times New Roman"/>
              </a:rPr>
              <a:t>definit</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integral</a:t>
            </a:r>
            <a:r>
              <a:rPr lang="en-US" spc="-5" dirty="0">
                <a:latin typeface="Times New Roman"/>
                <a:cs typeface="Times New Roman"/>
              </a:rPr>
              <a:t>s</a:t>
            </a:r>
            <a:r>
              <a:rPr lang="en-US" spc="105" dirty="0">
                <a:latin typeface="Times New Roman"/>
                <a:cs typeface="Times New Roman"/>
              </a:rPr>
              <a:t> </a:t>
            </a:r>
            <a:r>
              <a:rPr lang="en-US" spc="-10" dirty="0">
                <a:latin typeface="Times New Roman"/>
                <a:cs typeface="Times New Roman"/>
              </a:rPr>
              <a:t>using </a:t>
            </a:r>
            <a:r>
              <a:rPr lang="en-US" spc="-5" dirty="0">
                <a:latin typeface="Times New Roman"/>
                <a:cs typeface="Times New Roman"/>
              </a:rPr>
              <a:t>indefinite</a:t>
            </a:r>
            <a:r>
              <a:rPr lang="en-US" spc="40" dirty="0">
                <a:latin typeface="Times New Roman"/>
                <a:cs typeface="Times New Roman"/>
              </a:rPr>
              <a:t> </a:t>
            </a:r>
            <a:r>
              <a:rPr lang="en-US" spc="-5" dirty="0">
                <a:latin typeface="Times New Roman"/>
                <a:cs typeface="Times New Roman"/>
              </a:rPr>
              <a:t>integrals</a:t>
            </a:r>
            <a:r>
              <a:rPr lang="en-US" spc="40" dirty="0">
                <a:latin typeface="Times New Roman"/>
                <a:cs typeface="Times New Roman"/>
              </a:rPr>
              <a:t> </a:t>
            </a:r>
            <a:r>
              <a:rPr lang="en-US" spc="-5" dirty="0">
                <a:latin typeface="Times New Roman"/>
                <a:cs typeface="Times New Roman"/>
              </a:rPr>
              <a:t>(antiderivatives).</a:t>
            </a:r>
            <a:r>
              <a:rPr lang="en-US" spc="40" dirty="0">
                <a:latin typeface="Times New Roman"/>
                <a:cs typeface="Times New Roman"/>
              </a:rPr>
              <a:t> </a:t>
            </a:r>
            <a:r>
              <a:rPr lang="en-US" spc="-5" dirty="0">
                <a:latin typeface="Times New Roman"/>
                <a:cs typeface="Times New Roman"/>
              </a:rPr>
              <a:t>Part</a:t>
            </a:r>
            <a:r>
              <a:rPr lang="en-US" spc="40" dirty="0">
                <a:latin typeface="Times New Roman"/>
                <a:cs typeface="Times New Roman"/>
              </a:rPr>
              <a:t> </a:t>
            </a:r>
            <a:r>
              <a:rPr lang="en-US" spc="-5" dirty="0">
                <a:latin typeface="Times New Roman"/>
                <a:cs typeface="Times New Roman"/>
              </a:rPr>
              <a:t>II</a:t>
            </a:r>
            <a:r>
              <a:rPr lang="en-US" spc="40" dirty="0">
                <a:latin typeface="Times New Roman"/>
                <a:cs typeface="Times New Roman"/>
              </a:rPr>
              <a:t> </a:t>
            </a:r>
            <a:r>
              <a:rPr lang="en-US" spc="-5" dirty="0">
                <a:latin typeface="Times New Roman"/>
                <a:cs typeface="Times New Roman"/>
              </a:rPr>
              <a:t>does</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opposite,</a:t>
            </a:r>
            <a:r>
              <a:rPr lang="en-US" spc="4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roviding</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ay</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10" dirty="0">
                <a:latin typeface="Times New Roman"/>
                <a:cs typeface="Times New Roman"/>
              </a:rPr>
              <a:t>com</a:t>
            </a:r>
            <a:r>
              <a:rPr lang="en-US" spc="-5" dirty="0">
                <a:latin typeface="Times New Roman"/>
                <a:cs typeface="Times New Roman"/>
              </a:rPr>
              <a:t>pute</a:t>
            </a:r>
            <a:r>
              <a:rPr lang="en-US" spc="15" dirty="0">
                <a:latin typeface="Times New Roman"/>
                <a:cs typeface="Times New Roman"/>
              </a:rPr>
              <a:t> </a:t>
            </a:r>
            <a:r>
              <a:rPr lang="en-US" spc="-5" dirty="0">
                <a:latin typeface="Times New Roman"/>
                <a:cs typeface="Times New Roman"/>
              </a:rPr>
              <a:t>antiderivatives</a:t>
            </a:r>
            <a:r>
              <a:rPr lang="en-US" spc="15" dirty="0">
                <a:latin typeface="Times New Roman"/>
                <a:cs typeface="Times New Roman"/>
              </a:rPr>
              <a:t> </a:t>
            </a:r>
            <a:r>
              <a:rPr lang="en-US" spc="-5" dirty="0">
                <a:latin typeface="Times New Roman"/>
                <a:cs typeface="Times New Roman"/>
              </a:rPr>
              <a:t>using</a:t>
            </a:r>
            <a:r>
              <a:rPr lang="en-US" spc="15" dirty="0">
                <a:latin typeface="Times New Roman"/>
                <a:cs typeface="Times New Roman"/>
              </a:rPr>
              <a:t> </a:t>
            </a:r>
            <a:r>
              <a:rPr lang="en-US" spc="-5" dirty="0">
                <a:latin typeface="Times New Roman"/>
                <a:cs typeface="Times New Roman"/>
              </a:rPr>
              <a:t>definite</a:t>
            </a:r>
            <a:r>
              <a:rPr lang="en-US" spc="15" dirty="0">
                <a:latin typeface="Times New Roman"/>
                <a:cs typeface="Times New Roman"/>
              </a:rPr>
              <a:t> </a:t>
            </a:r>
            <a:r>
              <a:rPr lang="en-US" spc="-5" dirty="0">
                <a:latin typeface="Times New Roman"/>
                <a:cs typeface="Times New Roman"/>
              </a:rPr>
              <a:t>integrals.</a:t>
            </a:r>
            <a:r>
              <a:rPr lang="en-US" spc="15" dirty="0">
                <a:latin typeface="Times New Roman"/>
                <a:cs typeface="Times New Roman"/>
              </a:rPr>
              <a:t> </a:t>
            </a:r>
            <a:r>
              <a:rPr lang="en-US" spc="-5" dirty="0">
                <a:latin typeface="Times New Roman"/>
                <a:cs typeface="Times New Roman"/>
              </a:rPr>
              <a:t>Another</a:t>
            </a:r>
            <a:r>
              <a:rPr lang="en-US" spc="15" dirty="0">
                <a:latin typeface="Times New Roman"/>
                <a:cs typeface="Times New Roman"/>
              </a:rPr>
              <a:t> </a:t>
            </a:r>
            <a:r>
              <a:rPr lang="en-US" spc="-5" dirty="0">
                <a:latin typeface="Times New Roman"/>
                <a:cs typeface="Times New Roman"/>
              </a:rPr>
              <a:t>interpretation</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5" dirty="0">
                <a:latin typeface="Times New Roman"/>
                <a:cs typeface="Times New Roman"/>
              </a:rPr>
              <a:t>Part</a:t>
            </a:r>
            <a:r>
              <a:rPr lang="en-US" spc="15" dirty="0">
                <a:latin typeface="Times New Roman"/>
                <a:cs typeface="Times New Roman"/>
              </a:rPr>
              <a:t> </a:t>
            </a:r>
            <a:r>
              <a:rPr lang="en-US" spc="-5" dirty="0">
                <a:latin typeface="Times New Roman"/>
                <a:cs typeface="Times New Roman"/>
              </a:rPr>
              <a:t>II</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10" dirty="0">
                <a:latin typeface="Times New Roman"/>
                <a:cs typeface="Times New Roman"/>
              </a:rPr>
              <a:t>FTC</a:t>
            </a:r>
            <a:r>
              <a:rPr lang="en-US" spc="-5" dirty="0">
                <a:latin typeface="Times New Roman"/>
                <a:cs typeface="Times New Roman"/>
              </a:rPr>
              <a:t> demonstrates</a:t>
            </a:r>
            <a:r>
              <a:rPr lang="en-US" spc="20" dirty="0">
                <a:latin typeface="Times New Roman"/>
                <a:cs typeface="Times New Roman"/>
              </a:rPr>
              <a:t> </a:t>
            </a:r>
            <a:r>
              <a:rPr lang="en-US" spc="-10" dirty="0">
                <a:latin typeface="Times New Roman"/>
                <a:cs typeface="Times New Roman"/>
              </a:rPr>
              <a:t>how</a:t>
            </a:r>
            <a:r>
              <a:rPr lang="en-US" spc="20" dirty="0">
                <a:latin typeface="Times New Roman"/>
                <a:cs typeface="Times New Roman"/>
              </a:rPr>
              <a:t> </a:t>
            </a:r>
            <a:r>
              <a:rPr lang="en-US" spc="-5" dirty="0">
                <a:latin typeface="Times New Roman"/>
                <a:cs typeface="Times New Roman"/>
              </a:rPr>
              <a:t>definite</a:t>
            </a:r>
            <a:r>
              <a:rPr lang="en-US" spc="20" dirty="0">
                <a:latin typeface="Times New Roman"/>
                <a:cs typeface="Times New Roman"/>
              </a:rPr>
              <a:t> </a:t>
            </a:r>
            <a:r>
              <a:rPr lang="en-US" spc="-5" dirty="0">
                <a:latin typeface="Times New Roman"/>
                <a:cs typeface="Times New Roman"/>
              </a:rPr>
              <a:t>integration</a:t>
            </a:r>
            <a:r>
              <a:rPr lang="en-US" spc="20" dirty="0">
                <a:latin typeface="Times New Roman"/>
                <a:cs typeface="Times New Roman"/>
              </a:rPr>
              <a:t> </a:t>
            </a:r>
            <a:r>
              <a:rPr lang="en-US" spc="-5" dirty="0">
                <a:latin typeface="Times New Roman"/>
                <a:cs typeface="Times New Roman"/>
              </a:rPr>
              <a:t>and</a:t>
            </a:r>
            <a:r>
              <a:rPr lang="en-US" spc="20" dirty="0">
                <a:latin typeface="Times New Roman"/>
                <a:cs typeface="Times New Roman"/>
              </a:rPr>
              <a:t> </a:t>
            </a:r>
            <a:r>
              <a:rPr lang="en-US" spc="-5" dirty="0">
                <a:latin typeface="Times New Roman"/>
                <a:cs typeface="Times New Roman"/>
              </a:rPr>
              <a:t>differentiation</a:t>
            </a:r>
            <a:r>
              <a:rPr lang="en-US" spc="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15" dirty="0">
                <a:latin typeface="Times New Roman"/>
                <a:cs typeface="Times New Roman"/>
              </a:rPr>
              <a:t> </a:t>
            </a:r>
            <a:r>
              <a:rPr lang="en-US" spc="-5" dirty="0">
                <a:latin typeface="Times New Roman"/>
                <a:cs typeface="Times New Roman"/>
              </a:rPr>
              <a:t>inverse</a:t>
            </a:r>
            <a:r>
              <a:rPr lang="en-US" spc="20" dirty="0">
                <a:latin typeface="Times New Roman"/>
                <a:cs typeface="Times New Roman"/>
              </a:rPr>
              <a:t> </a:t>
            </a:r>
            <a:r>
              <a:rPr lang="en-US" spc="-5" dirty="0">
                <a:latin typeface="Times New Roman"/>
                <a:cs typeface="Times New Roman"/>
              </a:rPr>
              <a:t>processes.</a:t>
            </a:r>
            <a:r>
              <a:rPr lang="en-US" spc="20" dirty="0">
                <a:latin typeface="Times New Roman"/>
                <a:cs typeface="Times New Roman"/>
              </a:rPr>
              <a:t> </a:t>
            </a:r>
            <a:r>
              <a:rPr lang="en-US" spc="-10" dirty="0">
                <a:latin typeface="Times New Roman"/>
                <a:cs typeface="Times New Roman"/>
              </a:rPr>
              <a:t>We</a:t>
            </a:r>
            <a:r>
              <a:rPr lang="en-US" spc="15" dirty="0">
                <a:latin typeface="Times New Roman"/>
                <a:cs typeface="Times New Roman"/>
              </a:rPr>
              <a:t> </a:t>
            </a:r>
            <a:r>
              <a:rPr lang="en-US" spc="-5" dirty="0">
                <a:latin typeface="Times New Roman"/>
                <a:cs typeface="Times New Roman"/>
              </a:rPr>
              <a:t>will </a:t>
            </a:r>
            <a:r>
              <a:rPr lang="en-US" spc="-10" dirty="0">
                <a:latin typeface="Times New Roman"/>
                <a:cs typeface="Times New Roman"/>
              </a:rPr>
              <a:t>focu</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aspec</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5" dirty="0">
                <a:latin typeface="Times New Roman"/>
                <a:cs typeface="Times New Roman"/>
              </a:rPr>
              <a:t>FT</a:t>
            </a:r>
            <a:r>
              <a:rPr lang="en-US" spc="-10" dirty="0">
                <a:latin typeface="Times New Roman"/>
                <a:cs typeface="Times New Roman"/>
              </a:rPr>
              <a:t>C</a:t>
            </a:r>
            <a:r>
              <a:rPr lang="en-US" spc="15" dirty="0">
                <a:latin typeface="Times New Roman"/>
                <a:cs typeface="Times New Roman"/>
              </a:rPr>
              <a:t> </a:t>
            </a:r>
            <a:r>
              <a:rPr lang="en-US" spc="-5" dirty="0">
                <a:latin typeface="Times New Roman"/>
                <a:cs typeface="Times New Roman"/>
              </a:rPr>
              <a:t>II</a:t>
            </a:r>
            <a:r>
              <a:rPr lang="en-US" spc="1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irst</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considerin</a:t>
            </a:r>
            <a:r>
              <a:rPr lang="en-US" spc="-5" dirty="0">
                <a:latin typeface="Times New Roman"/>
                <a:cs typeface="Times New Roman"/>
              </a:rPr>
              <a:t>g</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motivatin</a:t>
            </a:r>
            <a:r>
              <a:rPr lang="en-US" spc="-5" dirty="0">
                <a:latin typeface="Times New Roman"/>
                <a:cs typeface="Times New Roman"/>
              </a:rPr>
              <a:t>g</a:t>
            </a:r>
            <a:r>
              <a:rPr lang="en-US" spc="15" dirty="0">
                <a:latin typeface="Times New Roman"/>
                <a:cs typeface="Times New Roman"/>
              </a:rPr>
              <a:t> </a:t>
            </a:r>
            <a:r>
              <a:rPr lang="en-US" spc="-10" dirty="0">
                <a:latin typeface="Times New Roman"/>
                <a:cs typeface="Times New Roman"/>
              </a:rPr>
              <a:t>exampl</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befor</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tatin</a:t>
            </a:r>
            <a:r>
              <a:rPr lang="en-US" spc="-5" dirty="0">
                <a:latin typeface="Times New Roman"/>
                <a:cs typeface="Times New Roman"/>
              </a:rPr>
              <a:t>g</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 theorem.</a:t>
            </a:r>
            <a:endParaRPr lang="en-US" dirty="0">
              <a:latin typeface="Times New Roman"/>
              <a:cs typeface="Times New Roman"/>
            </a:endParaRPr>
          </a:p>
          <a:p>
            <a:pPr marL="11429" indent="0">
              <a:lnSpc>
                <a:spcPct val="100000"/>
              </a:lnSpc>
              <a:buNone/>
            </a:pPr>
            <a:r>
              <a:rPr lang="en-US" spc="-10" dirty="0">
                <a:latin typeface="Times New Roman"/>
                <a:cs typeface="Times New Roman"/>
              </a:rPr>
              <a:t>The</a:t>
            </a:r>
            <a:r>
              <a:rPr lang="en-US" spc="-5" dirty="0">
                <a:latin typeface="Times New Roman"/>
                <a:cs typeface="Times New Roman"/>
              </a:rPr>
              <a:t> idea behind</a:t>
            </a:r>
            <a:r>
              <a:rPr lang="en-US" dirty="0">
                <a:latin typeface="Times New Roman"/>
                <a:cs typeface="Times New Roman"/>
              </a:rPr>
              <a:t> </a:t>
            </a:r>
            <a:r>
              <a:rPr lang="en-US" spc="-5" dirty="0">
                <a:latin typeface="Times New Roman"/>
                <a:cs typeface="Times New Roman"/>
              </a:rPr>
              <a:t>this inverse relationship is </a:t>
            </a:r>
            <a:r>
              <a:rPr lang="en-US" spc="-10" dirty="0">
                <a:latin typeface="Times New Roman"/>
                <a:cs typeface="Times New Roman"/>
              </a:rPr>
              <a:t>a</a:t>
            </a:r>
            <a:r>
              <a:rPr lang="en-US" spc="-5" dirty="0">
                <a:latin typeface="Times New Roman"/>
                <a:cs typeface="Times New Roman"/>
              </a:rPr>
              <a:t>s follows:</a:t>
            </a:r>
            <a:endParaRPr lang="en-US" dirty="0">
              <a:latin typeface="Times New Roman"/>
              <a:cs typeface="Times New Roman"/>
            </a:endParaRPr>
          </a:p>
          <a:p>
            <a:pPr marL="671830" lvl="2" indent="-342900">
              <a:lnSpc>
                <a:spcPct val="100000"/>
              </a:lnSpc>
              <a:spcBef>
                <a:spcPts val="590"/>
              </a:spcBef>
              <a:buSzPct val="60000"/>
              <a:tabLst>
                <a:tab pos="430530" algn="l"/>
              </a:tabLst>
            </a:pPr>
            <a:r>
              <a:rPr lang="en-US" sz="2200" spc="-5" dirty="0">
                <a:latin typeface="Times New Roman"/>
                <a:cs typeface="Times New Roman"/>
              </a:rPr>
              <a:t>Start </a:t>
            </a:r>
            <a:r>
              <a:rPr lang="en-US" sz="2200" spc="-15" dirty="0">
                <a:latin typeface="Times New Roman"/>
                <a:cs typeface="Times New Roman"/>
              </a:rPr>
              <a:t>w</a:t>
            </a:r>
            <a:r>
              <a:rPr lang="en-US" sz="2200" spc="-5" dirty="0">
                <a:latin typeface="Times New Roman"/>
                <a:cs typeface="Times New Roman"/>
              </a:rPr>
              <a:t>ith a function</a:t>
            </a:r>
            <a:r>
              <a:rPr lang="en-US" sz="2200" dirty="0">
                <a:latin typeface="Times New Roman"/>
                <a:cs typeface="Times New Roman"/>
              </a:rPr>
              <a:t> </a:t>
            </a:r>
            <a:r>
              <a:rPr lang="en-US" sz="2200" i="1" spc="-5" dirty="0">
                <a:latin typeface="Times New Roman"/>
                <a:cs typeface="Times New Roman"/>
              </a:rPr>
              <a:t>f</a:t>
            </a:r>
            <a:r>
              <a:rPr lang="en-US" sz="2200" i="1" spc="-45" dirty="0">
                <a:latin typeface="Times New Roman"/>
                <a:cs typeface="Times New Roman"/>
              </a:rPr>
              <a:t> </a:t>
            </a:r>
            <a:r>
              <a:rPr lang="en-US" sz="2200" spc="-5" dirty="0">
                <a:latin typeface="Times New Roman"/>
                <a:cs typeface="Times New Roman"/>
              </a:rPr>
              <a:t>.</a:t>
            </a:r>
            <a:endParaRPr lang="en-US" sz="2200" dirty="0">
              <a:latin typeface="Times New Roman"/>
              <a:cs typeface="Times New Roman"/>
            </a:endParaRPr>
          </a:p>
          <a:p>
            <a:pPr marL="671830" marR="5080" lvl="2" indent="-342900">
              <a:lnSpc>
                <a:spcPct val="100000"/>
              </a:lnSpc>
              <a:spcBef>
                <a:spcPts val="35"/>
              </a:spcBef>
              <a:buSzPct val="60000"/>
              <a:tabLst>
                <a:tab pos="430530" algn="l"/>
              </a:tabLst>
            </a:pPr>
            <a:r>
              <a:rPr lang="en-US" sz="2200" spc="-10" dirty="0">
                <a:latin typeface="Times New Roman"/>
                <a:cs typeface="Times New Roman"/>
              </a:rPr>
              <a:t>Creat</a:t>
            </a:r>
            <a:r>
              <a:rPr lang="en-US" sz="2200" spc="-5" dirty="0">
                <a:latin typeface="Times New Roman"/>
                <a:cs typeface="Times New Roman"/>
              </a:rPr>
              <a:t>e</a:t>
            </a:r>
            <a:r>
              <a:rPr lang="en-US" sz="2200" spc="50" dirty="0">
                <a:latin typeface="Times New Roman"/>
                <a:cs typeface="Times New Roman"/>
              </a:rPr>
              <a:t> </a:t>
            </a:r>
            <a:r>
              <a:rPr lang="en-US" sz="2200" spc="-5" dirty="0">
                <a:latin typeface="Times New Roman"/>
                <a:cs typeface="Times New Roman"/>
              </a:rPr>
              <a:t>a</a:t>
            </a:r>
            <a:r>
              <a:rPr lang="en-US" sz="2200" spc="50" dirty="0">
                <a:latin typeface="Times New Roman"/>
                <a:cs typeface="Times New Roman"/>
              </a:rPr>
              <a:t> </a:t>
            </a:r>
            <a:r>
              <a:rPr lang="en-US" sz="2200" spc="-10" dirty="0">
                <a:latin typeface="Times New Roman"/>
                <a:cs typeface="Times New Roman"/>
              </a:rPr>
              <a:t>new</a:t>
            </a:r>
            <a:r>
              <a:rPr lang="en-US" sz="2200" spc="50" dirty="0">
                <a:latin typeface="Times New Roman"/>
                <a:cs typeface="Times New Roman"/>
              </a:rPr>
              <a:t> </a:t>
            </a:r>
            <a:r>
              <a:rPr lang="en-US" sz="2200" spc="-10" dirty="0">
                <a:latin typeface="Times New Roman"/>
                <a:cs typeface="Times New Roman"/>
              </a:rPr>
              <a:t>functio</a:t>
            </a:r>
            <a:r>
              <a:rPr lang="en-US" sz="2200" spc="-5" dirty="0">
                <a:latin typeface="Times New Roman"/>
                <a:cs typeface="Times New Roman"/>
              </a:rPr>
              <a:t>n</a:t>
            </a:r>
            <a:r>
              <a:rPr lang="en-US" sz="2200" dirty="0">
                <a:latin typeface="Times New Roman"/>
                <a:cs typeface="Times New Roman"/>
              </a:rPr>
              <a:t> </a:t>
            </a:r>
            <a:r>
              <a:rPr lang="en-US" sz="2200" i="1" spc="-10" dirty="0">
                <a:latin typeface="Times New Roman"/>
                <a:cs typeface="Times New Roman"/>
              </a:rPr>
              <a:t>A</a:t>
            </a:r>
            <a:r>
              <a:rPr lang="en-US" sz="2200" i="1" spc="70" dirty="0">
                <a:latin typeface="Times New Roman"/>
                <a:cs typeface="Times New Roman"/>
              </a:rPr>
              <a:t> </a:t>
            </a:r>
            <a:r>
              <a:rPr lang="en-US" sz="2200" spc="-5" dirty="0">
                <a:latin typeface="Times New Roman"/>
                <a:cs typeface="Times New Roman"/>
              </a:rPr>
              <a:t>via</a:t>
            </a:r>
            <a:r>
              <a:rPr lang="en-US" sz="2200" spc="50" dirty="0">
                <a:latin typeface="Times New Roman"/>
                <a:cs typeface="Times New Roman"/>
              </a:rPr>
              <a:t> </a:t>
            </a:r>
            <a:r>
              <a:rPr lang="en-US" sz="2200" spc="-5" dirty="0">
                <a:latin typeface="Times New Roman"/>
                <a:cs typeface="Times New Roman"/>
              </a:rPr>
              <a:t>definite</a:t>
            </a:r>
            <a:r>
              <a:rPr lang="en-US" sz="2200" spc="50" dirty="0">
                <a:latin typeface="Times New Roman"/>
                <a:cs typeface="Times New Roman"/>
              </a:rPr>
              <a:t> </a:t>
            </a:r>
            <a:r>
              <a:rPr lang="en-US" sz="2200" spc="-5" dirty="0">
                <a:latin typeface="Times New Roman"/>
                <a:cs typeface="Times New Roman"/>
              </a:rPr>
              <a:t>integration</a:t>
            </a:r>
            <a:r>
              <a:rPr lang="en-US" sz="2200" spc="50" dirty="0">
                <a:latin typeface="Times New Roman"/>
                <a:cs typeface="Times New Roman"/>
              </a:rPr>
              <a:t> </a:t>
            </a:r>
            <a:r>
              <a:rPr lang="en-US" sz="2200" spc="-10" dirty="0">
                <a:latin typeface="Times New Roman"/>
                <a:cs typeface="Times New Roman"/>
              </a:rPr>
              <a:t>o</a:t>
            </a:r>
            <a:r>
              <a:rPr lang="en-US" sz="2200" spc="-5" dirty="0">
                <a:latin typeface="Times New Roman"/>
                <a:cs typeface="Times New Roman"/>
              </a:rPr>
              <a:t>f</a:t>
            </a:r>
            <a:r>
              <a:rPr lang="en-US" sz="2200" dirty="0">
                <a:latin typeface="Times New Roman"/>
                <a:cs typeface="Times New Roman"/>
              </a:rPr>
              <a:t> </a:t>
            </a:r>
            <a:r>
              <a:rPr lang="en-US" sz="2200" i="1" spc="-5" dirty="0">
                <a:latin typeface="Times New Roman"/>
                <a:cs typeface="Times New Roman"/>
              </a:rPr>
              <a:t>f</a:t>
            </a:r>
            <a:r>
              <a:rPr lang="en-US" sz="2200" spc="-5" dirty="0">
                <a:latin typeface="Times New Roman"/>
                <a:cs typeface="Times New Roman"/>
              </a:rPr>
              <a:t>.</a:t>
            </a:r>
            <a:r>
              <a:rPr lang="en-US" sz="2200" spc="50" dirty="0">
                <a:latin typeface="Times New Roman"/>
                <a:cs typeface="Times New Roman"/>
              </a:rPr>
              <a:t> </a:t>
            </a:r>
            <a:r>
              <a:rPr lang="en-US" sz="2200" spc="-15" dirty="0">
                <a:latin typeface="Times New Roman"/>
                <a:cs typeface="Times New Roman"/>
              </a:rPr>
              <a:t>Th</a:t>
            </a:r>
            <a:r>
              <a:rPr lang="en-US" sz="2200" spc="-5" dirty="0">
                <a:latin typeface="Times New Roman"/>
                <a:cs typeface="Times New Roman"/>
              </a:rPr>
              <a:t>e</a:t>
            </a:r>
            <a:r>
              <a:rPr lang="en-US" sz="2200" spc="50" dirty="0">
                <a:latin typeface="Times New Roman"/>
                <a:cs typeface="Times New Roman"/>
              </a:rPr>
              <a:t> </a:t>
            </a:r>
            <a:r>
              <a:rPr lang="en-US" sz="2200" spc="-10" dirty="0">
                <a:latin typeface="Times New Roman"/>
                <a:cs typeface="Times New Roman"/>
              </a:rPr>
              <a:t>functio</a:t>
            </a:r>
            <a:r>
              <a:rPr lang="en-US" sz="2200" spc="-5" dirty="0">
                <a:latin typeface="Times New Roman"/>
                <a:cs typeface="Times New Roman"/>
              </a:rPr>
              <a:t>n</a:t>
            </a:r>
            <a:r>
              <a:rPr lang="en-US" sz="2200" dirty="0">
                <a:latin typeface="Times New Roman"/>
                <a:cs typeface="Times New Roman"/>
              </a:rPr>
              <a:t> </a:t>
            </a:r>
            <a:r>
              <a:rPr lang="en-US" sz="2200" i="1" spc="-10" dirty="0">
                <a:latin typeface="Times New Roman"/>
                <a:cs typeface="Times New Roman"/>
              </a:rPr>
              <a:t>A</a:t>
            </a:r>
            <a:r>
              <a:rPr lang="en-US" sz="2200" i="1" spc="70" dirty="0">
                <a:latin typeface="Times New Roman"/>
                <a:cs typeface="Times New Roman"/>
              </a:rPr>
              <a:t> </a:t>
            </a:r>
            <a:r>
              <a:rPr lang="en-US" sz="2200" spc="-5" dirty="0">
                <a:latin typeface="Times New Roman"/>
                <a:cs typeface="Times New Roman"/>
              </a:rPr>
              <a:t>is</a:t>
            </a:r>
            <a:r>
              <a:rPr lang="en-US" sz="2200" spc="50" dirty="0">
                <a:latin typeface="Times New Roman"/>
                <a:cs typeface="Times New Roman"/>
              </a:rPr>
              <a:t> </a:t>
            </a:r>
            <a:r>
              <a:rPr lang="en-US" sz="2200" spc="-5" dirty="0">
                <a:latin typeface="Times New Roman"/>
                <a:cs typeface="Times New Roman"/>
              </a:rPr>
              <a:t>called </a:t>
            </a:r>
            <a:r>
              <a:rPr lang="en-US" sz="2200" spc="-10" dirty="0">
                <a:latin typeface="Times New Roman"/>
                <a:cs typeface="Times New Roman"/>
              </a:rPr>
              <a:t>a</a:t>
            </a:r>
            <a:r>
              <a:rPr lang="en-US" sz="2200" spc="-5" dirty="0">
                <a:latin typeface="Times New Roman"/>
                <a:cs typeface="Times New Roman"/>
              </a:rPr>
              <a:t>n </a:t>
            </a:r>
            <a:r>
              <a:rPr lang="en-US" sz="2200" spc="-10" dirty="0">
                <a:latin typeface="Times New Roman"/>
                <a:cs typeface="Times New Roman"/>
              </a:rPr>
              <a:t>are</a:t>
            </a:r>
            <a:r>
              <a:rPr lang="en-US" sz="2200" spc="-5" dirty="0">
                <a:latin typeface="Times New Roman"/>
                <a:cs typeface="Times New Roman"/>
              </a:rPr>
              <a:t>a </a:t>
            </a:r>
            <a:r>
              <a:rPr lang="en-US" sz="2200" spc="-10" dirty="0">
                <a:latin typeface="Times New Roman"/>
                <a:cs typeface="Times New Roman"/>
              </a:rPr>
              <a:t>functio</a:t>
            </a:r>
            <a:r>
              <a:rPr lang="en-US" sz="2200" spc="-5" dirty="0">
                <a:latin typeface="Times New Roman"/>
                <a:cs typeface="Times New Roman"/>
              </a:rPr>
              <a:t>n </a:t>
            </a:r>
            <a:r>
              <a:rPr lang="en-US" sz="2200" spc="-10" dirty="0">
                <a:latin typeface="Times New Roman"/>
                <a:cs typeface="Times New Roman"/>
              </a:rPr>
              <a:t>o</a:t>
            </a:r>
            <a:r>
              <a:rPr lang="en-US" sz="2200" spc="-5" dirty="0">
                <a:latin typeface="Times New Roman"/>
                <a:cs typeface="Times New Roman"/>
              </a:rPr>
              <a:t>f</a:t>
            </a:r>
            <a:r>
              <a:rPr lang="en-US" sz="2200" dirty="0">
                <a:latin typeface="Times New Roman"/>
                <a:cs typeface="Times New Roman"/>
              </a:rPr>
              <a:t> </a:t>
            </a:r>
            <a:r>
              <a:rPr lang="en-US" sz="2200" i="1" spc="-5" dirty="0">
                <a:latin typeface="Times New Roman"/>
                <a:cs typeface="Times New Roman"/>
              </a:rPr>
              <a:t>f</a:t>
            </a:r>
            <a:r>
              <a:rPr lang="en-US" sz="2200" spc="-5" dirty="0">
                <a:latin typeface="Times New Roman"/>
                <a:cs typeface="Times New Roman"/>
              </a:rPr>
              <a:t>.</a:t>
            </a:r>
            <a:endParaRPr lang="en-US" sz="2200" dirty="0">
              <a:latin typeface="Times New Roman"/>
              <a:cs typeface="Times New Roman"/>
            </a:endParaRPr>
          </a:p>
          <a:p>
            <a:pPr marL="671830" lvl="2" indent="-342900">
              <a:lnSpc>
                <a:spcPct val="100000"/>
              </a:lnSpc>
              <a:buSzPct val="60000"/>
              <a:tabLst>
                <a:tab pos="430530" algn="l"/>
              </a:tabLst>
            </a:pPr>
            <a:r>
              <a:rPr lang="en-US" sz="2200" spc="-5" dirty="0">
                <a:latin typeface="Times New Roman"/>
                <a:cs typeface="Times New Roman"/>
              </a:rPr>
              <a:t>Differentiate</a:t>
            </a:r>
            <a:r>
              <a:rPr lang="en-US" sz="2200" spc="95" dirty="0">
                <a:latin typeface="Times New Roman"/>
                <a:cs typeface="Times New Roman"/>
              </a:rPr>
              <a:t> </a:t>
            </a:r>
            <a:r>
              <a:rPr lang="en-US" sz="2200" i="1" spc="-10" dirty="0">
                <a:latin typeface="Times New Roman"/>
                <a:cs typeface="Times New Roman"/>
              </a:rPr>
              <a:t>A</a:t>
            </a:r>
            <a:r>
              <a:rPr lang="en-US" sz="2200" i="1" spc="15" dirty="0">
                <a:latin typeface="Times New Roman"/>
                <a:cs typeface="Times New Roman"/>
              </a:rPr>
              <a:t> </a:t>
            </a:r>
            <a:r>
              <a:rPr lang="en-US" sz="2200" spc="-5" dirty="0">
                <a:latin typeface="Times New Roman"/>
                <a:cs typeface="Times New Roman"/>
              </a:rPr>
              <a:t>to return to the </a:t>
            </a:r>
            <a:r>
              <a:rPr lang="en-US" sz="2200" spc="-10" dirty="0">
                <a:latin typeface="Times New Roman"/>
                <a:cs typeface="Times New Roman"/>
              </a:rPr>
              <a:t>o</a:t>
            </a:r>
            <a:r>
              <a:rPr lang="en-US" sz="2200" spc="-5" dirty="0">
                <a:latin typeface="Times New Roman"/>
                <a:cs typeface="Times New Roman"/>
              </a:rPr>
              <a:t>riginal</a:t>
            </a:r>
            <a:r>
              <a:rPr lang="en-US" sz="2200" dirty="0">
                <a:latin typeface="Times New Roman"/>
                <a:cs typeface="Times New Roman"/>
              </a:rPr>
              <a:t> </a:t>
            </a:r>
            <a:r>
              <a:rPr lang="en-US" sz="2200" spc="-5" dirty="0">
                <a:latin typeface="Times New Roman"/>
                <a:cs typeface="Times New Roman"/>
              </a:rPr>
              <a:t>function</a:t>
            </a:r>
            <a:r>
              <a:rPr lang="en-US" sz="2200" dirty="0">
                <a:latin typeface="Times New Roman"/>
                <a:cs typeface="Times New Roman"/>
              </a:rPr>
              <a:t> </a:t>
            </a:r>
            <a:r>
              <a:rPr lang="en-US" sz="2200" i="1" spc="-5" dirty="0">
                <a:latin typeface="Times New Roman"/>
                <a:cs typeface="Times New Roman"/>
              </a:rPr>
              <a:t>f</a:t>
            </a:r>
            <a:r>
              <a:rPr lang="en-US" sz="2200" spc="-5" dirty="0">
                <a:latin typeface="Times New Roman"/>
                <a:cs typeface="Times New Roman"/>
              </a:rPr>
              <a:t>.</a:t>
            </a:r>
            <a:endParaRPr lang="en-US" sz="2200" dirty="0">
              <a:latin typeface="Times New Roman"/>
              <a:cs typeface="Times New Roman"/>
            </a:endParaRPr>
          </a:p>
          <a:p>
            <a:pPr marL="36900" indent="0">
              <a:lnSpc>
                <a:spcPct val="100000"/>
              </a:lnSpc>
              <a:buNone/>
            </a:pPr>
            <a:endParaRPr lang="en-US" dirty="0"/>
          </a:p>
        </p:txBody>
      </p:sp>
    </p:spTree>
    <p:extLst>
      <p:ext uri="{BB962C8B-B14F-4D97-AF65-F5344CB8AC3E}">
        <p14:creationId xmlns:p14="http://schemas.microsoft.com/office/powerpoint/2010/main" val="1198908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(2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begin</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introduc</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b="1" spc="-10" dirty="0">
                    <a:solidFill>
                      <a:schemeClr val="tx1"/>
                    </a:solidFill>
                    <a:latin typeface="Times New Roman"/>
                    <a:cs typeface="Times New Roman"/>
                  </a:rPr>
                  <a:t>are</a:t>
                </a:r>
                <a:r>
                  <a:rPr lang="en-US" b="1" spc="-5" dirty="0">
                    <a:solidFill>
                      <a:schemeClr val="tx1"/>
                    </a:solidFill>
                    <a:latin typeface="Times New Roman"/>
                    <a:cs typeface="Times New Roman"/>
                  </a:rPr>
                  <a:t>a</a:t>
                </a:r>
                <a:r>
                  <a:rPr lang="en-US" b="1" dirty="0">
                    <a:solidFill>
                      <a:schemeClr val="tx1"/>
                    </a:solidFill>
                    <a:latin typeface="Times New Roman"/>
                    <a:cs typeface="Times New Roman"/>
                  </a:rPr>
                  <a:t> </a:t>
                </a:r>
                <a:r>
                  <a:rPr lang="en-US" b="1" spc="-10" dirty="0">
                    <a:solidFill>
                      <a:schemeClr val="tx1"/>
                    </a:solidFill>
                    <a:latin typeface="Times New Roman"/>
                    <a:cs typeface="Times New Roman"/>
                  </a:rPr>
                  <a:t>function</a:t>
                </a:r>
                <a:r>
                  <a:rPr lang="en-US" b="1"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with lower limit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𝑥</m:t>
                          </m:r>
                        </m:sup>
                        <m:e>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𝑑𝑡</m:t>
                      </m:r>
                      <m:r>
                        <m:rPr>
                          <m:nor/>
                        </m:rPr>
                        <a:rPr lang="en-US" b="0" i="0" smtClean="0">
                          <a:solidFill>
                            <a:schemeClr val="tx1"/>
                          </a:solidFill>
                          <a:latin typeface="Cambria Math" panose="02040503050406030204" pitchFamily="18" charset="0"/>
                        </a:rPr>
                        <m:t> </m:t>
                      </m:r>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5" dirty="0">
                          <a:solidFill>
                            <a:schemeClr val="tx1"/>
                          </a:solidFill>
                          <a:latin typeface="Times New Roman"/>
                          <a:cs typeface="Times New Roman"/>
                        </a:rPr>
                        <m:t>signed</m:t>
                      </m:r>
                      <m:r>
                        <m:rPr>
                          <m:nor/>
                        </m:rPr>
                        <a:rPr lang="en-US" spc="-5" dirty="0">
                          <a:solidFill>
                            <a:schemeClr val="tx1"/>
                          </a:solidFill>
                          <a:latin typeface="Times New Roman"/>
                          <a:cs typeface="Times New Roman"/>
                        </a:rPr>
                        <m:t> </m:t>
                      </m:r>
                      <m:r>
                        <m:rPr>
                          <m:nor/>
                        </m:rPr>
                        <a:rPr lang="en-US" spc="-5" dirty="0">
                          <a:solidFill>
                            <a:schemeClr val="tx1"/>
                          </a:solidFill>
                          <a:latin typeface="Times New Roman"/>
                          <a:cs typeface="Times New Roman"/>
                        </a:rPr>
                        <m:t>area</m:t>
                      </m:r>
                      <m:r>
                        <m:rPr>
                          <m:nor/>
                        </m:rPr>
                        <a:rPr lang="en-US" spc="-5" dirty="0">
                          <a:solidFill>
                            <a:schemeClr val="tx1"/>
                          </a:solidFill>
                          <a:latin typeface="Times New Roman"/>
                          <a:cs typeface="Times New Roman"/>
                        </a:rPr>
                        <m:t> </m:t>
                      </m:r>
                      <m:r>
                        <m:rPr>
                          <m:nor/>
                        </m:rPr>
                        <a:rPr lang="en-US" spc="-5" dirty="0">
                          <a:solidFill>
                            <a:schemeClr val="tx1"/>
                          </a:solidFill>
                          <a:latin typeface="Times New Roman"/>
                          <a:cs typeface="Times New Roman"/>
                        </a:rPr>
                        <m:t>from</m:t>
                      </m:r>
                      <m:r>
                        <m:rPr>
                          <m:nor/>
                        </m:rPr>
                        <a:rPr lang="en-US" spc="-5" dirty="0">
                          <a:solidFill>
                            <a:schemeClr val="tx1"/>
                          </a:solidFill>
                          <a:latin typeface="Times New Roman"/>
                          <a:cs typeface="Times New Roman"/>
                        </a:rPr>
                        <m:t> </m:t>
                      </m:r>
                      <m:r>
                        <m:rPr>
                          <m:nor/>
                        </m:rPr>
                        <a:rPr lang="en-US" i="1" spc="-5" dirty="0">
                          <a:solidFill>
                            <a:schemeClr val="tx1"/>
                          </a:solidFill>
                          <a:latin typeface="Times New Roman"/>
                          <a:cs typeface="Times New Roman"/>
                        </a:rPr>
                        <m:t>a</m:t>
                      </m:r>
                      <m:r>
                        <m:rPr>
                          <m:nor/>
                        </m:rPr>
                        <a:rPr lang="en-US" i="1" spc="45" dirty="0">
                          <a:solidFill>
                            <a:schemeClr val="tx1"/>
                          </a:solidFill>
                          <a:latin typeface="Times New Roman"/>
                          <a:cs typeface="Times New Roman"/>
                        </a:rPr>
                        <m:t> </m:t>
                      </m:r>
                      <m:r>
                        <m:rPr>
                          <m:nor/>
                        </m:rPr>
                        <a:rPr lang="en-US" spc="-5" dirty="0">
                          <a:solidFill>
                            <a:schemeClr val="tx1"/>
                          </a:solidFill>
                          <a:latin typeface="Times New Roman"/>
                          <a:cs typeface="Times New Roman"/>
                        </a:rPr>
                        <m:t>to</m:t>
                      </m:r>
                      <m:r>
                        <m:rPr>
                          <m:nor/>
                        </m:rPr>
                        <a:rPr lang="en-US" spc="25" dirty="0">
                          <a:solidFill>
                            <a:schemeClr val="tx1"/>
                          </a:solidFill>
                          <a:latin typeface="Times New Roman"/>
                          <a:cs typeface="Times New Roman"/>
                        </a:rPr>
                        <m:t> </m:t>
                      </m:r>
                      <m:r>
                        <m:rPr>
                          <m:nor/>
                        </m:rPr>
                        <a:rPr lang="en-US" i="1" spc="-5" dirty="0">
                          <a:solidFill>
                            <a:schemeClr val="tx1"/>
                          </a:solidFill>
                          <a:latin typeface="Times New Roman"/>
                          <a:cs typeface="Times New Roman"/>
                        </a:rPr>
                        <m:t>x</m:t>
                      </m:r>
                    </m:oMath>
                  </m:oMathPara>
                </a14:m>
                <a:endParaRPr lang="en-US" dirty="0">
                  <a:solidFill>
                    <a:schemeClr val="tx1"/>
                  </a:solidFill>
                </a:endParaRPr>
              </a:p>
              <a:p>
                <a:pPr marL="12700" marR="5080" indent="0" algn="just">
                  <a:lnSpc>
                    <a:spcPct val="100000"/>
                  </a:lnSpc>
                  <a:buNone/>
                </a:pP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i="1" dirty="0">
                    <a:solidFill>
                      <a:schemeClr val="tx1"/>
                    </a:solidFill>
                    <a:latin typeface="Times New Roman"/>
                    <a:cs typeface="Times New Roman"/>
                  </a:rPr>
                  <a:t>A</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defined</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dirty="0">
                    <a:solidFill>
                      <a:schemeClr val="tx1"/>
                    </a:solidFill>
                    <a:latin typeface="Times New Roman"/>
                    <a:cs typeface="Times New Roman"/>
                  </a:rPr>
                  <a:t>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integrabl</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6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i="1" spc="190" dirty="0">
                    <a:solidFill>
                      <a:schemeClr val="tx1"/>
                    </a:solidFill>
                    <a:latin typeface="Arial"/>
                    <a:cs typeface="Arial"/>
                  </a:rPr>
                  <a:t>&gt;</a:t>
                </a:r>
                <a:r>
                  <a:rPr lang="en-US" i="1" spc="-5" dirty="0">
                    <a:solidFill>
                      <a:schemeClr val="tx1"/>
                    </a:solidFill>
                    <a:latin typeface="Arial"/>
                    <a:cs typeface="Arial"/>
                  </a:rPr>
                  <a:t> </a:t>
                </a:r>
                <a:r>
                  <a:rPr lang="en-US" i="1" spc="-5" dirty="0">
                    <a:solidFill>
                      <a:schemeClr val="tx1"/>
                    </a:solidFill>
                    <a:latin typeface="Times New Roman"/>
                    <a:cs typeface="Times New Roman"/>
                  </a:rPr>
                  <a:t>a</a:t>
                </a:r>
                <a:r>
                  <a:rPr lang="en-US" i="1" spc="8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90" dirty="0">
                    <a:solidFill>
                      <a:schemeClr val="tx1"/>
                    </a:solidFill>
                    <a:latin typeface="Times New Roman"/>
                    <a:cs typeface="Times New Roman"/>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definite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defining</a:t>
                </a:r>
                <a:r>
                  <a:rPr lang="en-US" spc="100" dirty="0">
                    <a:solidFill>
                      <a:schemeClr val="tx1"/>
                    </a:solidFill>
                    <a:latin typeface="Times New Roman"/>
                    <a:cs typeface="Times New Roman"/>
                  </a:rPr>
                  <a:t> </a:t>
                </a:r>
                <a:r>
                  <a:rPr lang="en-US" i="1" dirty="0">
                    <a:solidFill>
                      <a:schemeClr val="tx1"/>
                    </a:solidFill>
                    <a:latin typeface="Times New Roman"/>
                    <a:cs typeface="Times New Roman"/>
                  </a:rPr>
                  <a:t>A</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yield</a:t>
                </a:r>
                <a:r>
                  <a:rPr lang="en-US" spc="-5" dirty="0">
                    <a:solidFill>
                      <a:schemeClr val="tx1"/>
                    </a:solidFill>
                    <a:latin typeface="Times New Roman"/>
                    <a:cs typeface="Times New Roman"/>
                  </a:rPr>
                  <a:t>s</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unctio</a:t>
                </a:r>
                <a:r>
                  <a:rPr lang="en-US" spc="-5" dirty="0">
                    <a:solidFill>
                      <a:schemeClr val="tx1"/>
                    </a:solidFill>
                    <a:latin typeface="Times New Roman"/>
                    <a:cs typeface="Times New Roman"/>
                  </a:rPr>
                  <a:t>n</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egar</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 </a:t>
                </a:r>
                <a:r>
                  <a:rPr lang="en-US" spc="-5" dirty="0">
                    <a:solidFill>
                      <a:schemeClr val="tx1"/>
                    </a:solidFill>
                    <a:latin typeface="Times New Roman"/>
                    <a:cs typeface="Times New Roman"/>
                  </a:rPr>
                  <a:t>upper</a:t>
                </a:r>
                <a:r>
                  <a:rPr lang="en-US" dirty="0">
                    <a:solidFill>
                      <a:schemeClr val="tx1"/>
                    </a:solidFill>
                    <a:latin typeface="Times New Roman"/>
                    <a:cs typeface="Times New Roman"/>
                  </a:rPr>
                  <a:t> </a:t>
                </a:r>
                <a:r>
                  <a:rPr lang="en-US" spc="-5" dirty="0">
                    <a:solidFill>
                      <a:schemeClr val="tx1"/>
                    </a:solidFill>
                    <a:latin typeface="Times New Roman"/>
                    <a:cs typeface="Times New Roman"/>
                  </a:rPr>
                  <a:t>limit</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 </a:t>
                </a:r>
                <a:r>
                  <a:rPr lang="en-US" spc="-10" dirty="0">
                    <a:solidFill>
                      <a:schemeClr val="tx1"/>
                    </a:solidFill>
                    <a:latin typeface="Times New Roman"/>
                    <a:cs typeface="Times New Roman"/>
                  </a:rPr>
                  <a:t>variable.</a:t>
                </a:r>
                <a:endParaRPr lang="en-US" dirty="0">
                  <a:solidFill>
                    <a:schemeClr val="tx1"/>
                  </a:solidFill>
                  <a:latin typeface="Times New Roman"/>
                  <a:cs typeface="Times New Roman"/>
                </a:endParaRPr>
              </a:p>
              <a:p>
                <a:pPr marL="12700" marR="5080" indent="0" algn="just">
                  <a:lnSpc>
                    <a:spcPct val="100000"/>
                  </a:lnSpc>
                  <a:spcBef>
                    <a:spcPts val="35"/>
                  </a:spcBef>
                  <a:buNone/>
                </a:pPr>
                <a:r>
                  <a:rPr lang="en-US" spc="-15"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conside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exampl</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wit</a:t>
                </a:r>
                <a:r>
                  <a:rPr lang="en-US" spc="-5" dirty="0">
                    <a:solidFill>
                      <a:schemeClr val="tx1"/>
                    </a:solidFill>
                    <a:latin typeface="Times New Roman"/>
                    <a:cs typeface="Times New Roman"/>
                  </a:rPr>
                  <a:t>h</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4</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dirty="0">
                    <a:solidFill>
                      <a:schemeClr val="tx1"/>
                    </a:solidFill>
                    <a:latin typeface="Times New Roman"/>
                    <a:cs typeface="Times New Roman"/>
                  </a:rPr>
                  <a:t> </a:t>
                </a:r>
                <a:r>
                  <a:rPr lang="en-US" spc="-5" dirty="0">
                    <a:solidFill>
                      <a:schemeClr val="tx1"/>
                    </a:solidFill>
                    <a:latin typeface="Times New Roman"/>
                    <a:cs typeface="Times New Roman"/>
                  </a:rPr>
                  <a:t>resulting</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 function is</a:t>
                </a:r>
              </a:p>
              <a:p>
                <a:pPr marL="12700" marR="5080" indent="0" algn="just">
                  <a:lnSpc>
                    <a:spcPct val="100000"/>
                  </a:lnSpc>
                  <a:spcBef>
                    <a:spcPts val="35"/>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𝑥</m:t>
                          </m:r>
                        </m:sup>
                        <m:e>
                          <m:r>
                            <a:rPr lang="en-US" b="0" i="1" smtClean="0">
                              <a:solidFill>
                                <a:schemeClr val="tx1"/>
                              </a:solidFill>
                              <a:latin typeface="Cambria Math" panose="02040503050406030204" pitchFamily="18" charset="0"/>
                              <a:cs typeface="Times New Roman"/>
                            </a:rPr>
                            <m:t>(4−</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𝑡</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𝑡</m:t>
                          </m:r>
                        </m:e>
                        <m:sup>
                          <m:r>
                            <a:rPr lang="en-US" b="0" i="1" smtClean="0">
                              <a:solidFill>
                                <a:schemeClr val="tx1"/>
                              </a:solidFill>
                              <a:latin typeface="Cambria Math" panose="02040503050406030204" pitchFamily="18" charset="0"/>
                              <a:cs typeface="Times New Roman"/>
                            </a:rPr>
                            <m:t>3</m:t>
                          </m:r>
                        </m:sup>
                      </m:sSup>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𝑥</m:t>
                          </m:r>
                        </m:sup>
                      </m:sSubSup>
                      <m:r>
                        <a:rPr lang="en-US" b="0" i="1" smtClean="0">
                          <a:solidFill>
                            <a:schemeClr val="tx1"/>
                          </a:solidFill>
                          <a:latin typeface="Cambria Math" panose="02040503050406030204" pitchFamily="18" charset="0"/>
                          <a:cs typeface="Times New Roman"/>
                        </a:rPr>
                        <m:t>=−</m:t>
                      </m:r>
                      <m:box>
                        <m:boxPr>
                          <m:ctrlPr>
                            <a:rPr lang="en-US" b="0" i="1" smtClean="0">
                              <a:solidFill>
                                <a:schemeClr val="tx1"/>
                              </a:solidFill>
                              <a:latin typeface="Cambria Math" panose="02040503050406030204" pitchFamily="18" charset="0"/>
                              <a:cs typeface="Times New Roman"/>
                            </a:rPr>
                          </m:ctrlPr>
                        </m:boxPr>
                        <m:e>
                          <m:argPr>
                            <m:argSz m:val="-1"/>
                          </m:argP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e>
                      </m:box>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11</m:t>
                          </m:r>
                        </m:num>
                        <m:den>
                          <m:r>
                            <a:rPr lang="en-US" b="0" i="1" smtClean="0">
                              <a:solidFill>
                                <a:schemeClr val="tx1"/>
                              </a:solidFill>
                              <a:latin typeface="Cambria Math" panose="02040503050406030204" pitchFamily="18" charset="0"/>
                              <a:cs typeface="Times New Roman"/>
                            </a:rPr>
                            <m:t>3</m:t>
                          </m:r>
                        </m:den>
                      </m:f>
                    </m:oMath>
                  </m:oMathPara>
                </a14:m>
                <a:endParaRPr lang="en-US" dirty="0">
                  <a:solidFill>
                    <a:schemeClr val="tx1"/>
                  </a:solidFill>
                  <a:latin typeface="Times New Roman"/>
                  <a:cs typeface="Times New Roman"/>
                </a:endParaRPr>
              </a:p>
              <a:p>
                <a:pPr marL="36900" indent="0">
                  <a:lnSpc>
                    <a:spcPct val="100000"/>
                  </a:lnSpc>
                  <a:buNone/>
                </a:pPr>
                <a:r>
                  <a:rPr lang="en-US" spc="-15" dirty="0">
                    <a:solidFill>
                      <a:schemeClr val="tx1"/>
                    </a:solidFill>
                    <a:latin typeface="Times New Roman"/>
                    <a:cs typeface="Times New Roman"/>
                  </a:rPr>
                  <a:t>N</a:t>
                </a:r>
                <a:r>
                  <a:rPr lang="en-US" spc="-5" dirty="0">
                    <a:solidFill>
                      <a:schemeClr val="tx1"/>
                    </a:solidFill>
                    <a:latin typeface="Times New Roman"/>
                    <a:cs typeface="Times New Roman"/>
                  </a:rPr>
                  <a:t>ow,</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notice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differentiate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area</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function, the result is</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 the function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started with: </a:t>
                </a:r>
                <a14:m>
                  <m:oMath xmlns:m="http://schemas.openxmlformats.org/officeDocument/2006/math">
                    <m:r>
                      <a:rPr lang="en-US" b="0" i="1" dirty="0" smtClean="0">
                        <a:solidFill>
                          <a:schemeClr val="tx1"/>
                        </a:solidFill>
                        <a:latin typeface="Cambria Math" panose="02040503050406030204" pitchFamily="18" charset="0"/>
                        <a:cs typeface="Times New Roman"/>
                      </a:rPr>
                      <m:t>𝐴</m:t>
                    </m:r>
                    <m:r>
                      <a:rPr lang="en-US" b="0" i="1" dirty="0" smtClean="0">
                        <a:solidFill>
                          <a:schemeClr val="tx1"/>
                        </a:solidFill>
                        <a:latin typeface="Cambria Math" panose="02040503050406030204" pitchFamily="18" charset="0"/>
                        <a:cs typeface="Times New Roman"/>
                      </a:rPr>
                      <m:t>′</m:t>
                    </m:r>
                  </m:oMath>
                </a14:m>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4</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9629" dirty="0">
                    <a:solidFill>
                      <a:schemeClr val="tx1"/>
                    </a:solidFill>
                    <a:latin typeface="Times New Roman"/>
                    <a:cs typeface="Times New Roman"/>
                  </a:rPr>
                  <a:t>2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r>
                  <a:rPr lang="en-US" dirty="0"/>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559" t="-976" r="-615"/>
                </a:stretch>
              </a:blipFill>
            </p:spPr>
            <p:txBody>
              <a:bodyPr/>
              <a:lstStyle/>
              <a:p>
                <a:r>
                  <a:rPr lang="en-US">
                    <a:noFill/>
                  </a:rPr>
                  <a:t> </a:t>
                </a:r>
              </a:p>
            </p:txBody>
          </p:sp>
        </mc:Fallback>
      </mc:AlternateContent>
    </p:spTree>
    <p:extLst>
      <p:ext uri="{BB962C8B-B14F-4D97-AF65-F5344CB8AC3E}">
        <p14:creationId xmlns:p14="http://schemas.microsoft.com/office/powerpoint/2010/main" val="33972036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(3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solidFill>
                      <a:schemeClr val="tx1"/>
                    </a:solidFill>
                  </a:rPr>
                  <a:t>Thus,</a:t>
                </a:r>
                <a:r>
                  <a:rPr lang="en-US" spc="-50" dirty="0">
                    <a:solidFill>
                      <a:schemeClr val="tx1"/>
                    </a:solidFill>
                  </a:rPr>
                  <a:t> </a:t>
                </a:r>
                <a:r>
                  <a:rPr lang="en-US" spc="-5" dirty="0">
                    <a:solidFill>
                      <a:schemeClr val="tx1"/>
                    </a:solidFill>
                  </a:rPr>
                  <a:t>if</a:t>
                </a:r>
                <a:r>
                  <a:rPr lang="en-US" spc="-50"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5" dirty="0">
                    <a:solidFill>
                      <a:schemeClr val="tx1"/>
                    </a:solidFill>
                  </a:rPr>
                  <a:t>start</a:t>
                </a:r>
                <a:r>
                  <a:rPr lang="en-US" spc="-50" dirty="0">
                    <a:solidFill>
                      <a:schemeClr val="tx1"/>
                    </a:solidFill>
                  </a:rPr>
                  <a:t> </a:t>
                </a:r>
                <a:r>
                  <a:rPr lang="en-US" spc="-5" dirty="0">
                    <a:solidFill>
                      <a:schemeClr val="tx1"/>
                    </a:solidFill>
                  </a:rPr>
                  <a:t>with</a:t>
                </a:r>
                <a:r>
                  <a:rPr lang="en-US"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spc="-50" dirty="0">
                    <a:solidFill>
                      <a:schemeClr val="tx1"/>
                    </a:solidFill>
                  </a:rPr>
                  <a:t> </a:t>
                </a:r>
                <a:r>
                  <a:rPr lang="en-US" spc="-10" dirty="0">
                    <a:solidFill>
                      <a:schemeClr val="tx1"/>
                    </a:solidFill>
                  </a:rPr>
                  <a:t>c</a:t>
                </a:r>
                <a:r>
                  <a:rPr lang="en-US" spc="-5" dirty="0">
                    <a:solidFill>
                      <a:schemeClr val="tx1"/>
                    </a:solidFill>
                  </a:rPr>
                  <a:t>r</a:t>
                </a:r>
                <a:r>
                  <a:rPr lang="en-US" spc="-10" dirty="0">
                    <a:solidFill>
                      <a:schemeClr val="tx1"/>
                    </a:solidFill>
                  </a:rPr>
                  <a:t>ea</a:t>
                </a:r>
                <a:r>
                  <a:rPr lang="en-US" spc="-5" dirty="0">
                    <a:solidFill>
                      <a:schemeClr val="tx1"/>
                    </a:solidFill>
                  </a:rPr>
                  <a:t>te</a:t>
                </a:r>
                <a:r>
                  <a:rPr lang="en-US" spc="-50" dirty="0">
                    <a:solidFill>
                      <a:schemeClr val="tx1"/>
                    </a:solidFill>
                  </a:rPr>
                  <a:t> </a:t>
                </a:r>
                <a:r>
                  <a:rPr lang="en-US" spc="-10" dirty="0">
                    <a:solidFill>
                      <a:schemeClr val="tx1"/>
                    </a:solidFill>
                  </a:rPr>
                  <a:t>a</a:t>
                </a:r>
                <a:r>
                  <a:rPr lang="en-US" spc="-5" dirty="0">
                    <a:solidFill>
                      <a:schemeClr val="tx1"/>
                    </a:solidFill>
                  </a:rPr>
                  <a:t>n</a:t>
                </a:r>
                <a:r>
                  <a:rPr lang="en-US" spc="-50" dirty="0">
                    <a:solidFill>
                      <a:schemeClr val="tx1"/>
                    </a:solidFill>
                  </a:rPr>
                  <a:t> </a:t>
                </a:r>
                <a:r>
                  <a:rPr lang="en-US" spc="-10" dirty="0">
                    <a:solidFill>
                      <a:schemeClr val="tx1"/>
                    </a:solidFill>
                  </a:rPr>
                  <a:t>a</a:t>
                </a:r>
                <a:r>
                  <a:rPr lang="en-US" spc="-5" dirty="0">
                    <a:solidFill>
                      <a:schemeClr val="tx1"/>
                    </a:solidFill>
                  </a:rPr>
                  <a:t>r</a:t>
                </a:r>
                <a:r>
                  <a:rPr lang="en-US" spc="-10" dirty="0">
                    <a:solidFill>
                      <a:schemeClr val="tx1"/>
                    </a:solidFill>
                  </a:rPr>
                  <a:t>e</a:t>
                </a:r>
                <a:r>
                  <a:rPr lang="en-US" spc="-5" dirty="0">
                    <a:solidFill>
                      <a:schemeClr val="tx1"/>
                    </a:solidFill>
                  </a:rPr>
                  <a:t>a</a:t>
                </a:r>
                <a:r>
                  <a:rPr lang="en-US" spc="-50" dirty="0">
                    <a:solidFill>
                      <a:schemeClr val="tx1"/>
                    </a:solidFill>
                  </a:rPr>
                  <a:t> </a:t>
                </a:r>
                <a:r>
                  <a:rPr lang="en-US" spc="-5" dirty="0">
                    <a:solidFill>
                      <a:schemeClr val="tx1"/>
                    </a:solidFill>
                  </a:rPr>
                  <a:t>f</a:t>
                </a:r>
                <a:r>
                  <a:rPr lang="en-US" spc="-10" dirty="0">
                    <a:solidFill>
                      <a:schemeClr val="tx1"/>
                    </a:solidFill>
                  </a:rPr>
                  <a:t>unc</a:t>
                </a:r>
                <a:r>
                  <a:rPr lang="en-US" spc="-5" dirty="0">
                    <a:solidFill>
                      <a:schemeClr val="tx1"/>
                    </a:solidFill>
                  </a:rPr>
                  <a:t>ti</a:t>
                </a:r>
                <a:r>
                  <a:rPr lang="en-US" spc="-10" dirty="0">
                    <a:solidFill>
                      <a:schemeClr val="tx1"/>
                    </a:solidFill>
                  </a:rPr>
                  <a:t>o</a:t>
                </a:r>
                <a:r>
                  <a:rPr lang="en-US" spc="-5" dirty="0">
                    <a:solidFill>
                      <a:schemeClr val="tx1"/>
                    </a:solidFill>
                  </a:rPr>
                  <a:t>n</a:t>
                </a:r>
                <a:r>
                  <a:rPr lang="en-US" spc="50" dirty="0">
                    <a:solidFill>
                      <a:schemeClr val="tx1"/>
                    </a:solidFill>
                  </a:rPr>
                  <a:t> </a:t>
                </a:r>
                <a:r>
                  <a:rPr lang="en-US" i="1" dirty="0">
                    <a:solidFill>
                      <a:schemeClr val="tx1"/>
                    </a:solidFill>
                  </a:rPr>
                  <a:t>A</a:t>
                </a:r>
                <a:r>
                  <a:rPr lang="en-US" spc="-5" dirty="0">
                    <a:solidFill>
                      <a:schemeClr val="tx1"/>
                    </a:solidFill>
                  </a:rPr>
                  <a:t>,</a:t>
                </a:r>
                <a:r>
                  <a:rPr lang="en-US" spc="-50" dirty="0">
                    <a:solidFill>
                      <a:schemeClr val="tx1"/>
                    </a:solidFill>
                  </a:rPr>
                  <a:t> </a:t>
                </a:r>
                <a:r>
                  <a:rPr lang="en-US" spc="-5" dirty="0">
                    <a:solidFill>
                      <a:schemeClr val="tx1"/>
                    </a:solidFill>
                  </a:rPr>
                  <a:t>and</a:t>
                </a:r>
                <a:r>
                  <a:rPr lang="en-US" spc="-50" dirty="0">
                    <a:solidFill>
                      <a:schemeClr val="tx1"/>
                    </a:solidFill>
                  </a:rPr>
                  <a:t> </a:t>
                </a:r>
                <a:r>
                  <a:rPr lang="en-US" spc="-5" dirty="0">
                    <a:solidFill>
                      <a:schemeClr val="tx1"/>
                    </a:solidFill>
                  </a:rPr>
                  <a:t>then</a:t>
                </a:r>
                <a:r>
                  <a:rPr lang="en-US" spc="-50" dirty="0">
                    <a:solidFill>
                      <a:schemeClr val="tx1"/>
                    </a:solidFill>
                  </a:rPr>
                  <a:t> </a:t>
                </a:r>
                <a:r>
                  <a:rPr lang="en-US" spc="-5" dirty="0">
                    <a:solidFill>
                      <a:schemeClr val="tx1"/>
                    </a:solidFill>
                  </a:rPr>
                  <a:t>differentiate</a:t>
                </a:r>
                <a:r>
                  <a:rPr lang="en-US" spc="50" dirty="0">
                    <a:solidFill>
                      <a:schemeClr val="tx1"/>
                    </a:solidFill>
                  </a:rPr>
                  <a:t> </a:t>
                </a:r>
                <a:r>
                  <a:rPr lang="en-US" i="1" dirty="0">
                    <a:solidFill>
                      <a:schemeClr val="tx1"/>
                    </a:solidFill>
                  </a:rPr>
                  <a:t>A</a:t>
                </a:r>
                <a:r>
                  <a:rPr lang="en-US" spc="-5" dirty="0">
                    <a:solidFill>
                      <a:schemeClr val="tx1"/>
                    </a:solidFill>
                  </a:rPr>
                  <a:t>,</a:t>
                </a:r>
                <a:r>
                  <a:rPr lang="en-US" spc="-50"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5" dirty="0">
                    <a:solidFill>
                      <a:schemeClr val="tx1"/>
                    </a:solidFill>
                  </a:rPr>
                  <a:t>return to</a:t>
                </a:r>
                <a:r>
                  <a:rPr lang="en-US"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spc="-25" dirty="0">
                    <a:solidFill>
                      <a:schemeClr val="tx1"/>
                    </a:solidFill>
                  </a:rPr>
                  <a:t> </a:t>
                </a:r>
                <a:r>
                  <a:rPr lang="en-US" spc="-10" dirty="0">
                    <a:solidFill>
                      <a:schemeClr val="tx1"/>
                    </a:solidFill>
                  </a:rPr>
                  <a:t>Par</a:t>
                </a:r>
                <a:r>
                  <a:rPr lang="en-US" spc="-5" dirty="0">
                    <a:solidFill>
                      <a:schemeClr val="tx1"/>
                    </a:solidFill>
                  </a:rPr>
                  <a:t>t</a:t>
                </a:r>
                <a:r>
                  <a:rPr lang="en-US" spc="-25" dirty="0">
                    <a:solidFill>
                      <a:schemeClr val="tx1"/>
                    </a:solidFill>
                  </a:rPr>
                  <a:t> </a:t>
                </a:r>
                <a:r>
                  <a:rPr lang="en-US" spc="-5" dirty="0">
                    <a:solidFill>
                      <a:schemeClr val="tx1"/>
                    </a:solidFill>
                  </a:rPr>
                  <a:t>II</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Fundamenta</a:t>
                </a:r>
                <a:r>
                  <a:rPr lang="en-US" spc="-5" dirty="0">
                    <a:solidFill>
                      <a:schemeClr val="tx1"/>
                    </a:solidFill>
                  </a:rPr>
                  <a:t>l</a:t>
                </a:r>
                <a:r>
                  <a:rPr lang="en-US" spc="-20" dirty="0">
                    <a:solidFill>
                      <a:schemeClr val="tx1"/>
                    </a:solidFill>
                  </a:rPr>
                  <a:t> </a:t>
                </a:r>
                <a:r>
                  <a:rPr lang="en-US" spc="-10" dirty="0">
                    <a:solidFill>
                      <a:schemeClr val="tx1"/>
                    </a:solidFill>
                  </a:rPr>
                  <a:t>Theorem</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Calculu</a:t>
                </a:r>
                <a:r>
                  <a:rPr lang="en-US" spc="-5" dirty="0">
                    <a:solidFill>
                      <a:schemeClr val="tx1"/>
                    </a:solidFill>
                  </a:rPr>
                  <a:t>s</a:t>
                </a:r>
                <a:r>
                  <a:rPr lang="en-US" spc="-25" dirty="0">
                    <a:solidFill>
                      <a:schemeClr val="tx1"/>
                    </a:solidFill>
                  </a:rPr>
                  <a:t> </a:t>
                </a:r>
                <a:r>
                  <a:rPr lang="en-US" spc="-10" dirty="0">
                    <a:solidFill>
                      <a:schemeClr val="tx1"/>
                    </a:solidFill>
                  </a:rPr>
                  <a:t>assert</a:t>
                </a:r>
                <a:r>
                  <a:rPr lang="en-US" spc="-5" dirty="0">
                    <a:solidFill>
                      <a:schemeClr val="tx1"/>
                    </a:solidFill>
                  </a:rPr>
                  <a:t>s</a:t>
                </a:r>
                <a:r>
                  <a:rPr lang="en-US" spc="-2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5" dirty="0">
                    <a:solidFill>
                      <a:schemeClr val="tx1"/>
                    </a:solidFill>
                  </a:rPr>
                  <a:t> </a:t>
                </a:r>
                <a:r>
                  <a:rPr lang="en-US" spc="-10" dirty="0">
                    <a:solidFill>
                      <a:schemeClr val="tx1"/>
                    </a:solidFill>
                  </a:rPr>
                  <a:t>i</a:t>
                </a:r>
                <a:r>
                  <a:rPr lang="en-US" spc="-5" dirty="0">
                    <a:solidFill>
                      <a:schemeClr val="tx1"/>
                    </a:solidFill>
                  </a:rPr>
                  <a:t>f</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i</a:t>
                </a:r>
                <a:r>
                  <a:rPr lang="en-US" spc="-5" dirty="0">
                    <a:solidFill>
                      <a:schemeClr val="tx1"/>
                    </a:solidFill>
                  </a:rPr>
                  <a:t>s</a:t>
                </a:r>
                <a:r>
                  <a:rPr lang="en-US" spc="-25" dirty="0">
                    <a:solidFill>
                      <a:schemeClr val="tx1"/>
                    </a:solidFill>
                  </a:rPr>
                  <a:t> </a:t>
                </a:r>
                <a:r>
                  <a:rPr lang="en-US" spc="-10" dirty="0">
                    <a:solidFill>
                      <a:schemeClr val="tx1"/>
                    </a:solidFill>
                  </a:rPr>
                  <a:t>continuous</a:t>
                </a:r>
                <a:r>
                  <a:rPr lang="en-US" spc="-5" dirty="0">
                    <a:solidFill>
                      <a:schemeClr val="tx1"/>
                    </a:solidFill>
                  </a:rPr>
                  <a:t>,</a:t>
                </a:r>
                <a:r>
                  <a:rPr lang="en-US" spc="-25" dirty="0">
                    <a:solidFill>
                      <a:schemeClr val="tx1"/>
                    </a:solidFill>
                  </a:rPr>
                  <a:t> </a:t>
                </a:r>
                <a:r>
                  <a:rPr lang="en-US" spc="-5" dirty="0">
                    <a:solidFill>
                      <a:schemeClr val="tx1"/>
                    </a:solidFill>
                  </a:rPr>
                  <a:t>t</a:t>
                </a:r>
                <a:r>
                  <a:rPr lang="en-US" spc="-10" dirty="0">
                    <a:solidFill>
                      <a:schemeClr val="tx1"/>
                    </a:solidFill>
                  </a:rPr>
                  <a:t>hen </a:t>
                </a:r>
                <a:r>
                  <a:rPr lang="en-US" spc="-5" dirty="0">
                    <a:solidFill>
                      <a:schemeClr val="tx1"/>
                    </a:solidFill>
                  </a:rPr>
                  <a:t>this relationship </a:t>
                </a:r>
                <a:r>
                  <a:rPr lang="en-US" spc="-10" dirty="0">
                    <a:solidFill>
                      <a:schemeClr val="tx1"/>
                    </a:solidFill>
                  </a:rPr>
                  <a:t>a</a:t>
                </a:r>
                <a:r>
                  <a:rPr lang="en-US" spc="-5" dirty="0">
                    <a:solidFill>
                      <a:schemeClr val="tx1"/>
                    </a:solidFill>
                  </a:rPr>
                  <a:t>lways</a:t>
                </a:r>
                <a:r>
                  <a:rPr lang="en-US" dirty="0">
                    <a:solidFill>
                      <a:schemeClr val="tx1"/>
                    </a:solidFill>
                  </a:rPr>
                  <a:t> </a:t>
                </a:r>
                <a:r>
                  <a:rPr lang="en-US" spc="-5" dirty="0">
                    <a:solidFill>
                      <a:schemeClr val="tx1"/>
                    </a:solidFill>
                  </a:rPr>
                  <a:t>holds:</a:t>
                </a:r>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70" dirty="0">
                    <a:solidFill>
                      <a:schemeClr val="tx1"/>
                    </a:solidFill>
                  </a:rPr>
                  <a:t>:</a:t>
                </a:r>
                <a:r>
                  <a:rPr lang="en-US" b="1" spc="95" dirty="0">
                    <a:solidFill>
                      <a:schemeClr val="tx1"/>
                    </a:solidFill>
                  </a:rPr>
                  <a:t> </a:t>
                </a:r>
                <a:r>
                  <a:rPr lang="en-US" b="1" spc="-5" dirty="0">
                    <a:solidFill>
                      <a:schemeClr val="tx1"/>
                    </a:solidFill>
                  </a:rPr>
                  <a:t>Fundamenta</a:t>
                </a:r>
                <a:r>
                  <a:rPr lang="en-US" b="1" dirty="0">
                    <a:solidFill>
                      <a:schemeClr val="tx1"/>
                    </a:solidFill>
                  </a:rPr>
                  <a:t>l</a:t>
                </a:r>
                <a:r>
                  <a:rPr lang="en-US" b="1" spc="70" dirty="0">
                    <a:solidFill>
                      <a:schemeClr val="tx1"/>
                    </a:solidFill>
                  </a:rPr>
                  <a:t> </a:t>
                </a:r>
                <a:r>
                  <a:rPr lang="en-US" b="1" dirty="0">
                    <a:solidFill>
                      <a:schemeClr val="tx1"/>
                    </a:solidFill>
                  </a:rPr>
                  <a:t>Theore</a:t>
                </a:r>
                <a:r>
                  <a:rPr lang="en-US" b="1" spc="10" dirty="0">
                    <a:solidFill>
                      <a:schemeClr val="tx1"/>
                    </a:solidFill>
                  </a:rPr>
                  <a:t>m</a:t>
                </a:r>
                <a:r>
                  <a:rPr lang="en-US" b="1" spc="70" dirty="0">
                    <a:solidFill>
                      <a:schemeClr val="tx1"/>
                    </a:solidFill>
                  </a:rPr>
                  <a:t> </a:t>
                </a:r>
                <a:r>
                  <a:rPr lang="en-US" b="1" spc="-5" dirty="0">
                    <a:solidFill>
                      <a:schemeClr val="tx1"/>
                    </a:solidFill>
                  </a:rPr>
                  <a:t>o</a:t>
                </a:r>
                <a:r>
                  <a:rPr lang="en-US" b="1" dirty="0">
                    <a:solidFill>
                      <a:schemeClr val="tx1"/>
                    </a:solidFill>
                  </a:rPr>
                  <a:t>f</a:t>
                </a:r>
                <a:r>
                  <a:rPr lang="en-US" b="1" spc="65" dirty="0">
                    <a:solidFill>
                      <a:schemeClr val="tx1"/>
                    </a:solidFill>
                  </a:rPr>
                  <a:t> </a:t>
                </a:r>
                <a:r>
                  <a:rPr lang="en-US" b="1" spc="10" dirty="0">
                    <a:solidFill>
                      <a:schemeClr val="tx1"/>
                    </a:solidFill>
                  </a:rPr>
                  <a:t>Calculus</a:t>
                </a:r>
                <a:r>
                  <a:rPr lang="en-US" b="1" spc="5" dirty="0">
                    <a:solidFill>
                      <a:schemeClr val="tx1"/>
                    </a:solidFill>
                  </a:rPr>
                  <a:t>,</a:t>
                </a:r>
                <a:r>
                  <a:rPr lang="en-US" b="1" spc="70" dirty="0">
                    <a:solidFill>
                      <a:schemeClr val="tx1"/>
                    </a:solidFill>
                  </a:rPr>
                  <a:t> </a:t>
                </a:r>
                <a:r>
                  <a:rPr lang="en-US" b="1" spc="10" dirty="0">
                    <a:solidFill>
                      <a:schemeClr val="tx1"/>
                    </a:solidFill>
                  </a:rPr>
                  <a:t>Part</a:t>
                </a:r>
                <a:r>
                  <a:rPr lang="en-US" b="1" spc="65" dirty="0">
                    <a:solidFill>
                      <a:schemeClr val="tx1"/>
                    </a:solidFill>
                  </a:rPr>
                  <a:t> </a:t>
                </a:r>
                <a:r>
                  <a:rPr lang="en-US" b="1" spc="45" dirty="0">
                    <a:solidFill>
                      <a:schemeClr val="tx1"/>
                    </a:solidFill>
                  </a:rPr>
                  <a:t>II</a:t>
                </a:r>
                <a:r>
                  <a:rPr lang="en-US" b="1" dirty="0">
                    <a:solidFill>
                      <a:schemeClr val="tx1"/>
                    </a:solidFill>
                  </a:rPr>
                  <a:t> </a:t>
                </a:r>
                <a:endParaRPr lang="en-US" b="1" spc="80" dirty="0">
                  <a:solidFill>
                    <a:schemeClr val="tx1"/>
                  </a:solidFill>
                </a:endParaRPr>
              </a:p>
              <a:p>
                <a:pPr marL="36900" indent="0">
                  <a:lnSpc>
                    <a:spcPct val="100000"/>
                  </a:lnSpc>
                  <a:buNone/>
                </a:pPr>
                <a:r>
                  <a:rPr lang="en-US" spc="-10" dirty="0">
                    <a:solidFill>
                      <a:schemeClr val="tx1"/>
                    </a:solidFill>
                  </a:rPr>
                  <a:t>Assume</a:t>
                </a:r>
                <a:r>
                  <a:rPr lang="en-US" spc="15" dirty="0">
                    <a:solidFill>
                      <a:schemeClr val="tx1"/>
                    </a:solidFill>
                  </a:rPr>
                  <a:t> </a:t>
                </a:r>
                <a:r>
                  <a:rPr lang="en-US" spc="-5" dirty="0">
                    <a:solidFill>
                      <a:schemeClr val="tx1"/>
                    </a:solidFill>
                  </a:rPr>
                  <a:t>that</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i</a:t>
                </a:r>
                <a:r>
                  <a:rPr lang="en-US" spc="-5" dirty="0">
                    <a:solidFill>
                      <a:schemeClr val="tx1"/>
                    </a:solidFill>
                  </a:rPr>
                  <a:t>s</a:t>
                </a:r>
                <a:r>
                  <a:rPr lang="en-US" spc="15" dirty="0">
                    <a:solidFill>
                      <a:schemeClr val="tx1"/>
                    </a:solidFill>
                  </a:rPr>
                  <a:t> </a:t>
                </a:r>
                <a:r>
                  <a:rPr lang="en-US" spc="-10" dirty="0">
                    <a:solidFill>
                      <a:schemeClr val="tx1"/>
                    </a:solidFill>
                  </a:rPr>
                  <a:t>continuou</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n </a:t>
                </a:r>
                <a:r>
                  <a:rPr lang="en-US" spc="-10" dirty="0">
                    <a:solidFill>
                      <a:schemeClr val="tx1"/>
                    </a:solidFill>
                  </a:rPr>
                  <a:t>a</a:t>
                </a:r>
                <a:r>
                  <a:rPr lang="en-US" spc="-5" dirty="0">
                    <a:solidFill>
                      <a:schemeClr val="tx1"/>
                    </a:solidFill>
                  </a:rPr>
                  <a:t>n </a:t>
                </a:r>
                <a:r>
                  <a:rPr lang="en-US" spc="-10" dirty="0">
                    <a:solidFill>
                      <a:schemeClr val="tx1"/>
                    </a:solidFill>
                  </a:rPr>
                  <a:t>ope</a:t>
                </a:r>
                <a:r>
                  <a:rPr lang="en-US" spc="-5" dirty="0">
                    <a:solidFill>
                      <a:schemeClr val="tx1"/>
                    </a:solidFill>
                  </a:rPr>
                  <a:t>n</a:t>
                </a:r>
                <a:r>
                  <a:rPr lang="en-US" dirty="0">
                    <a:solidFill>
                      <a:schemeClr val="tx1"/>
                    </a:solidFill>
                  </a:rPr>
                  <a:t> </a:t>
                </a:r>
                <a:r>
                  <a:rPr lang="en-US" spc="-10" dirty="0">
                    <a:solidFill>
                      <a:schemeClr val="tx1"/>
                    </a:solidFill>
                  </a:rPr>
                  <a:t>interva</a:t>
                </a:r>
                <a:r>
                  <a:rPr lang="en-US" spc="-5" dirty="0">
                    <a:solidFill>
                      <a:schemeClr val="tx1"/>
                    </a:solidFill>
                  </a:rPr>
                  <a:t>l</a:t>
                </a:r>
                <a:r>
                  <a:rPr lang="en-US" spc="70" dirty="0">
                    <a:solidFill>
                      <a:schemeClr val="tx1"/>
                    </a:solidFill>
                  </a:rPr>
                  <a:t> </a:t>
                </a:r>
                <a:r>
                  <a:rPr lang="en-US" i="1" spc="-5" dirty="0">
                    <a:solidFill>
                      <a:schemeClr val="tx1"/>
                    </a:solidFill>
                  </a:rPr>
                  <a:t>I</a:t>
                </a:r>
                <a:r>
                  <a:rPr lang="en-US" i="1"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le</a:t>
                </a:r>
                <a:r>
                  <a:rPr lang="en-US" spc="-5" dirty="0">
                    <a:solidFill>
                      <a:schemeClr val="tx1"/>
                    </a:solidFill>
                  </a:rPr>
                  <a:t>t </a:t>
                </a:r>
                <a:r>
                  <a:rPr lang="en-US" i="1" spc="-5" dirty="0">
                    <a:solidFill>
                      <a:schemeClr val="tx1"/>
                    </a:solidFill>
                  </a:rPr>
                  <a:t>a</a:t>
                </a:r>
                <a:r>
                  <a:rPr lang="en-US" i="1" spc="45" dirty="0">
                    <a:solidFill>
                      <a:schemeClr val="tx1"/>
                    </a:solidFill>
                  </a:rPr>
                  <a:t> </a:t>
                </a:r>
                <a:r>
                  <a:rPr lang="en-US" spc="-5" dirty="0">
                    <a:solidFill>
                      <a:schemeClr val="tx1"/>
                    </a:solidFill>
                  </a:rPr>
                  <a:t>be in</a:t>
                </a:r>
                <a:r>
                  <a:rPr lang="en-US" spc="70" dirty="0">
                    <a:solidFill>
                      <a:schemeClr val="tx1"/>
                    </a:solidFill>
                  </a:rPr>
                  <a:t> </a:t>
                </a:r>
                <a:r>
                  <a:rPr lang="en-US" i="1" spc="-5" dirty="0">
                    <a:solidFill>
                      <a:schemeClr val="tx1"/>
                    </a:solidFill>
                  </a:rPr>
                  <a:t>I</a:t>
                </a:r>
                <a:r>
                  <a:rPr lang="en-US" i="1" spc="-120" dirty="0">
                    <a:solidFill>
                      <a:schemeClr val="tx1"/>
                    </a:solidFill>
                  </a:rPr>
                  <a:t> </a:t>
                </a:r>
                <a:r>
                  <a:rPr lang="en-US" spc="-5" dirty="0">
                    <a:solidFill>
                      <a:schemeClr val="tx1"/>
                    </a:solidFill>
                  </a:rPr>
                  <a:t>. </a:t>
                </a:r>
                <a:r>
                  <a:rPr lang="en-US" spc="-15" dirty="0">
                    <a:solidFill>
                      <a:schemeClr val="tx1"/>
                    </a:solidFill>
                  </a:rPr>
                  <a:t>The</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are</a:t>
                </a:r>
                <a:r>
                  <a:rPr lang="en-US" spc="-5" dirty="0">
                    <a:solidFill>
                      <a:schemeClr val="tx1"/>
                    </a:solidFill>
                  </a:rPr>
                  <a:t>a f</a:t>
                </a:r>
                <a:r>
                  <a:rPr lang="en-US" spc="-10" dirty="0">
                    <a:solidFill>
                      <a:schemeClr val="tx1"/>
                    </a:solidFill>
                  </a:rPr>
                  <a:t>unction</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𝑥</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𝑑𝑡</m:t>
                      </m:r>
                    </m:oMath>
                  </m:oMathPara>
                </a14:m>
                <a:endParaRPr lang="en-US" i="1" dirty="0">
                  <a:solidFill>
                    <a:schemeClr val="tx1"/>
                  </a:solidFill>
                </a:endParaRPr>
              </a:p>
              <a:p>
                <a:pPr marL="36900" indent="0">
                  <a:lnSpc>
                    <a:spcPct val="100000"/>
                  </a:lnSpc>
                  <a:buNone/>
                </a:pPr>
                <a:r>
                  <a:rPr lang="en-US" spc="-5" dirty="0">
                    <a:solidFill>
                      <a:schemeClr val="tx1"/>
                    </a:solidFill>
                  </a:rPr>
                  <a:t>is an antiderivative</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o</a:t>
                </a:r>
                <a:r>
                  <a:rPr lang="en-US" spc="-5" dirty="0">
                    <a:solidFill>
                      <a:schemeClr val="tx1"/>
                    </a:solidFill>
                  </a:rPr>
                  <a:t>n</a:t>
                </a:r>
                <a:r>
                  <a:rPr lang="en-US" spc="70" dirty="0">
                    <a:solidFill>
                      <a:schemeClr val="tx1"/>
                    </a:solidFill>
                  </a:rPr>
                  <a:t> </a:t>
                </a:r>
                <a:r>
                  <a:rPr lang="en-US" i="1" spc="-5" dirty="0">
                    <a:solidFill>
                      <a:schemeClr val="tx1"/>
                    </a:solidFill>
                  </a:rPr>
                  <a:t>I</a:t>
                </a:r>
                <a:r>
                  <a:rPr lang="en-US" i="1" spc="-120" dirty="0">
                    <a:solidFill>
                      <a:schemeClr val="tx1"/>
                    </a:solidFill>
                  </a:rPr>
                  <a:t> </a:t>
                </a:r>
                <a:r>
                  <a:rPr lang="en-US" spc="-5" dirty="0">
                    <a:solidFill>
                      <a:schemeClr val="tx1"/>
                    </a:solidFill>
                  </a:rPr>
                  <a:t>; that is,</a:t>
                </a:r>
                <a:r>
                  <a:rPr lang="en-US" spc="95" dirty="0">
                    <a:solidFill>
                      <a:schemeClr val="tx1"/>
                    </a:solidFill>
                  </a:rPr>
                  <a:t> </a:t>
                </a:r>
                <a14:m>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𝐴</m:t>
                        </m:r>
                      </m:e>
                      <m:sup>
                        <m:r>
                          <a:rPr lang="en-US" b="0" i="1" dirty="0" smtClean="0">
                            <a:solidFill>
                              <a:schemeClr val="tx1"/>
                            </a:solidFill>
                            <a:latin typeface="Cambria Math" panose="02040503050406030204" pitchFamily="18" charset="0"/>
                          </a:rPr>
                          <m:t>′</m:t>
                        </m:r>
                      </m:sup>
                    </m:sSup>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e>
                    </m:d>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𝑓</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oMath>
                </a14:m>
                <a:r>
                  <a:rPr lang="en-US" spc="-10" dirty="0">
                    <a:solidFill>
                      <a:schemeClr val="tx1"/>
                    </a:solidFill>
                  </a:rPr>
                  <a:t>. Equivalently,</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m:t>
                          </m:r>
                        </m:num>
                        <m:den>
                          <m:r>
                            <a:rPr lang="en-US" b="0" i="1" smtClean="0">
                              <a:solidFill>
                                <a:schemeClr val="tx1"/>
                              </a:solidFill>
                              <a:latin typeface="Cambria Math" panose="02040503050406030204" pitchFamily="18" charset="0"/>
                            </a:rPr>
                            <m:t>𝑑𝑥</m:t>
                          </m:r>
                        </m:den>
                      </m:f>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cs typeface="Times New Roman"/>
                            </a:rPr>
                            <m:t>𝑥</m:t>
                          </m:r>
                        </m:sup>
                        <m:e>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𝑡</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a:stretch>
              </a:blipFill>
            </p:spPr>
            <p:txBody>
              <a:bodyPr/>
              <a:lstStyle/>
              <a:p>
                <a:r>
                  <a:rPr lang="en-US">
                    <a:noFill/>
                  </a:rPr>
                  <a:t> </a:t>
                </a:r>
              </a:p>
            </p:txBody>
          </p:sp>
        </mc:Fallback>
      </mc:AlternateContent>
    </p:spTree>
    <p:extLst>
      <p:ext uri="{BB962C8B-B14F-4D97-AF65-F5344CB8AC3E}">
        <p14:creationId xmlns:p14="http://schemas.microsoft.com/office/powerpoint/2010/main" val="40708283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(4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spc="-15" dirty="0">
                    <a:solidFill>
                      <a:schemeClr val="tx1"/>
                    </a:solidFill>
                  </a:rPr>
                  <a:t>Proo</a:t>
                </a:r>
                <a:r>
                  <a:rPr lang="en-US" b="1" spc="-5" dirty="0">
                    <a:solidFill>
                      <a:schemeClr val="tx1"/>
                    </a:solidFill>
                  </a:rPr>
                  <a:t>f</a:t>
                </a:r>
                <a:r>
                  <a:rPr lang="en-US" b="1" dirty="0">
                    <a:solidFill>
                      <a:schemeClr val="tx1"/>
                    </a:solidFill>
                  </a:rPr>
                  <a:t> </a:t>
                </a:r>
              </a:p>
              <a:p>
                <a:pPr marL="0" indent="0">
                  <a:lnSpc>
                    <a:spcPct val="100000"/>
                  </a:lnSpc>
                  <a:buNone/>
                </a:pPr>
                <a:r>
                  <a:rPr lang="en-US" spc="-5" dirty="0">
                    <a:solidFill>
                      <a:schemeClr val="tx1"/>
                    </a:solidFill>
                  </a:rPr>
                  <a:t>First,</a:t>
                </a:r>
                <a:r>
                  <a:rPr lang="en-US" dirty="0">
                    <a:solidFill>
                      <a:schemeClr val="tx1"/>
                    </a:solidFill>
                  </a:rPr>
                  <a:t> </a:t>
                </a:r>
                <a:r>
                  <a:rPr lang="en-US" spc="-10" dirty="0">
                    <a:solidFill>
                      <a:schemeClr val="tx1"/>
                    </a:solidFill>
                  </a:rPr>
                  <a:t>we</a:t>
                </a:r>
                <a:r>
                  <a:rPr lang="en-US" dirty="0">
                    <a:solidFill>
                      <a:schemeClr val="tx1"/>
                    </a:solidFill>
                  </a:rPr>
                  <a:t> </a:t>
                </a:r>
                <a:r>
                  <a:rPr lang="en-US" spc="-5" dirty="0">
                    <a:solidFill>
                      <a:schemeClr val="tx1"/>
                    </a:solidFill>
                  </a:rPr>
                  <a:t>use</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additivity</a:t>
                </a:r>
                <a:r>
                  <a:rPr lang="en-US" dirty="0">
                    <a:solidFill>
                      <a:schemeClr val="tx1"/>
                    </a:solidFill>
                  </a:rPr>
                  <a:t> </a:t>
                </a:r>
                <a:r>
                  <a:rPr lang="en-US" spc="-5" dirty="0">
                    <a:solidFill>
                      <a:schemeClr val="tx1"/>
                    </a:solidFill>
                  </a:rPr>
                  <a:t>property</a:t>
                </a:r>
                <a:r>
                  <a:rPr lang="en-US" dirty="0">
                    <a:solidFill>
                      <a:schemeClr val="tx1"/>
                    </a:solidFill>
                  </a:rPr>
                  <a:t> </a:t>
                </a:r>
                <a:r>
                  <a:rPr lang="en-US" spc="-5" dirty="0">
                    <a:solidFill>
                      <a:schemeClr val="tx1"/>
                    </a:solidFill>
                  </a:rPr>
                  <a:t>of</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definite</a:t>
                </a:r>
                <a:r>
                  <a:rPr lang="en-US" dirty="0">
                    <a:solidFill>
                      <a:schemeClr val="tx1"/>
                    </a:solidFill>
                  </a:rPr>
                  <a:t> </a:t>
                </a:r>
                <a:r>
                  <a:rPr lang="en-US" spc="-5" dirty="0">
                    <a:solidFill>
                      <a:schemeClr val="tx1"/>
                    </a:solidFill>
                  </a:rPr>
                  <a:t>integral</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write</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change</a:t>
                </a:r>
                <a:r>
                  <a:rPr lang="en-US" spc="5" dirty="0">
                    <a:solidFill>
                      <a:schemeClr val="tx1"/>
                    </a:solidFill>
                  </a:rPr>
                  <a:t> </a:t>
                </a:r>
                <a:r>
                  <a:rPr lang="en-US" spc="-5" dirty="0">
                    <a:solidFill>
                      <a:schemeClr val="tx1"/>
                    </a:solidFill>
                  </a:rPr>
                  <a:t>in</a:t>
                </a:r>
                <a:endParaRPr lang="en-US" dirty="0">
                  <a:solidFill>
                    <a:schemeClr val="tx1"/>
                  </a:solidFill>
                </a:endParaRPr>
              </a:p>
              <a:p>
                <a:pPr marL="0" indent="0">
                  <a:lnSpc>
                    <a:spcPct val="100000"/>
                  </a:lnSpc>
                  <a:buNone/>
                </a:pPr>
                <a:r>
                  <a:rPr lang="en-US" i="1" spc="-10" dirty="0">
                    <a:solidFill>
                      <a:schemeClr val="tx1"/>
                    </a:solidFill>
                  </a:rPr>
                  <a:t>A</a:t>
                </a:r>
                <a:r>
                  <a:rPr lang="en-US" i="1" spc="15" dirty="0">
                    <a:solidFill>
                      <a:schemeClr val="tx1"/>
                    </a:solidFill>
                  </a:rPr>
                  <a:t> </a:t>
                </a:r>
                <a:r>
                  <a:rPr lang="en-US" spc="-10" dirty="0">
                    <a:solidFill>
                      <a:schemeClr val="tx1"/>
                    </a:solidFill>
                  </a:rPr>
                  <a:t>ove</a:t>
                </a:r>
                <a:r>
                  <a:rPr lang="en-US" spc="-5" dirty="0">
                    <a:solidFill>
                      <a:schemeClr val="tx1"/>
                    </a:solidFill>
                  </a:rPr>
                  <a:t>r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60" dirty="0">
                    <a:solidFill>
                      <a:schemeClr val="tx1"/>
                    </a:solidFill>
                  </a:rPr>
                  <a:t> </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0" dirty="0">
                    <a:solidFill>
                      <a:schemeClr val="tx1"/>
                    </a:solidFill>
                  </a:rPr>
                  <a:t> </a:t>
                </a:r>
                <a:r>
                  <a:rPr lang="en-US" i="1" spc="45" dirty="0">
                    <a:solidFill>
                      <a:schemeClr val="tx1"/>
                    </a:solidFill>
                  </a:rPr>
                  <a:t>h</a:t>
                </a:r>
                <a:r>
                  <a:rPr lang="en-US" spc="-5" dirty="0">
                    <a:solidFill>
                      <a:schemeClr val="tx1"/>
                    </a:solidFill>
                  </a:rPr>
                  <a:t>] </a:t>
                </a:r>
                <a:r>
                  <a:rPr lang="en-US" spc="-10" dirty="0">
                    <a:solidFill>
                      <a:schemeClr val="tx1"/>
                    </a:solidFill>
                  </a:rPr>
                  <a:t>a</a:t>
                </a:r>
                <a:r>
                  <a:rPr lang="en-US" spc="-5" dirty="0">
                    <a:solidFill>
                      <a:schemeClr val="tx1"/>
                    </a:solidFill>
                  </a:rPr>
                  <a:t>s </a:t>
                </a:r>
                <a:r>
                  <a:rPr lang="en-US" spc="-10" dirty="0">
                    <a:solidFill>
                      <a:schemeClr val="tx1"/>
                    </a:solidFill>
                  </a:rPr>
                  <a:t>a</a:t>
                </a:r>
                <a:r>
                  <a:rPr lang="en-US" spc="-5" dirty="0">
                    <a:solidFill>
                      <a:schemeClr val="tx1"/>
                    </a:solidFill>
                  </a:rPr>
                  <a:t>n </a:t>
                </a:r>
                <a:r>
                  <a:rPr lang="en-US" spc="-10" dirty="0">
                    <a:solidFill>
                      <a:schemeClr val="tx1"/>
                    </a:solidFill>
                  </a:rPr>
                  <a:t>integral:</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m:t>
                          </m:r>
                        </m:sup>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e>
                      </m:nary>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𝑥</m:t>
                          </m:r>
                        </m:sup>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e>
                      </m:nary>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m:t>
                          </m:r>
                        </m:sup>
                        <m:e>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𝑑𝑡</m:t>
                      </m:r>
                    </m:oMath>
                  </m:oMathPara>
                </a14:m>
                <a:endParaRPr lang="en-US" dirty="0">
                  <a:solidFill>
                    <a:schemeClr val="tx1"/>
                  </a:solidFill>
                </a:endParaRPr>
              </a:p>
              <a:p>
                <a:pPr marL="36900" indent="0">
                  <a:lnSpc>
                    <a:spcPct val="100000"/>
                  </a:lnSpc>
                  <a:buNone/>
                </a:pPr>
                <a:r>
                  <a:rPr lang="en-US" spc="-5" dirty="0">
                    <a:solidFill>
                      <a:schemeClr val="tx1"/>
                    </a:solidFill>
                  </a:rPr>
                  <a:t>In other words,</a:t>
                </a:r>
                <a:r>
                  <a:rPr lang="en-US" spc="95"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90" dirty="0">
                    <a:solidFill>
                      <a:schemeClr val="tx1"/>
                    </a:solidFill>
                  </a:rPr>
                  <a:t> </a:t>
                </a:r>
                <a:r>
                  <a:rPr lang="en-US" i="1" spc="45" dirty="0">
                    <a:solidFill>
                      <a:schemeClr val="tx1"/>
                    </a:solidFill>
                  </a:rPr>
                  <a:t>h</a:t>
                </a:r>
                <a:r>
                  <a:rPr lang="en-US" spc="-5" dirty="0">
                    <a:solidFill>
                      <a:schemeClr val="tx1"/>
                    </a:solidFill>
                  </a:rPr>
                  <a:t>)</a:t>
                </a:r>
                <a:r>
                  <a:rPr lang="en-US" spc="-30" dirty="0">
                    <a:solidFill>
                      <a:schemeClr val="tx1"/>
                    </a:solidFill>
                  </a:rPr>
                  <a:t> </a:t>
                </a:r>
                <a:r>
                  <a:rPr lang="en-US" spc="-185" dirty="0">
                    <a:solidFill>
                      <a:schemeClr val="tx1"/>
                    </a:solidFill>
                  </a:rPr>
                  <a:t>−</a:t>
                </a:r>
                <a:r>
                  <a:rPr lang="en-US"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 is equal</a:t>
                </a:r>
                <a:r>
                  <a:rPr lang="en-US" dirty="0">
                    <a:solidFill>
                      <a:schemeClr val="tx1"/>
                    </a:solidFill>
                  </a:rPr>
                  <a:t> </a:t>
                </a:r>
              </a:p>
              <a:p>
                <a:pPr marL="36900" indent="0">
                  <a:lnSpc>
                    <a:spcPct val="100000"/>
                  </a:lnSpc>
                  <a:buNone/>
                </a:pPr>
                <a:r>
                  <a:rPr lang="en-US" spc="-5" dirty="0">
                    <a:solidFill>
                      <a:schemeClr val="tx1"/>
                    </a:solidFill>
                  </a:rPr>
                  <a:t>to the </a:t>
                </a:r>
                <a:r>
                  <a:rPr lang="en-US" spc="-10" dirty="0">
                    <a:solidFill>
                      <a:schemeClr val="tx1"/>
                    </a:solidFill>
                  </a:rPr>
                  <a:t>a</a:t>
                </a:r>
                <a:r>
                  <a:rPr lang="en-US" spc="-5" dirty="0">
                    <a:solidFill>
                      <a:schemeClr val="tx1"/>
                    </a:solidFill>
                  </a:rPr>
                  <a:t>rea </a:t>
                </a:r>
                <a:r>
                  <a:rPr lang="en-US" spc="-10" dirty="0">
                    <a:solidFill>
                      <a:schemeClr val="tx1"/>
                    </a:solidFill>
                  </a:rPr>
                  <a:t>o</a:t>
                </a:r>
                <a:r>
                  <a:rPr lang="en-US" spc="-5" dirty="0">
                    <a:solidFill>
                      <a:schemeClr val="tx1"/>
                    </a:solidFill>
                  </a:rPr>
                  <a:t>f the thin sliver between the </a:t>
                </a:r>
              </a:p>
              <a:p>
                <a:pPr marL="36900" indent="0">
                  <a:lnSpc>
                    <a:spcPct val="100000"/>
                  </a:lnSpc>
                  <a:buNone/>
                </a:pPr>
                <a:r>
                  <a:rPr lang="en-US" spc="-10" dirty="0">
                    <a:solidFill>
                      <a:schemeClr val="tx1"/>
                    </a:solidFill>
                  </a:rPr>
                  <a:t>g</a:t>
                </a:r>
                <a:r>
                  <a:rPr lang="en-US" spc="-5" dirty="0">
                    <a:solidFill>
                      <a:schemeClr val="tx1"/>
                    </a:solidFill>
                  </a:rPr>
                  <a:t>raph </a:t>
                </a:r>
                <a:r>
                  <a:rPr lang="en-US" spc="-10" dirty="0">
                    <a:solidFill>
                      <a:schemeClr val="tx1"/>
                    </a:solidFill>
                  </a:rPr>
                  <a:t>an</a:t>
                </a:r>
                <a:r>
                  <a:rPr lang="en-US" spc="-5" dirty="0">
                    <a:solidFill>
                      <a:schemeClr val="tx1"/>
                    </a:solidFill>
                  </a:rPr>
                  <a:t>d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5" dirty="0">
                    <a:solidFill>
                      <a:schemeClr val="tx1"/>
                    </a:solidFill>
                  </a:rPr>
                  <a:t>-axis</a:t>
                </a:r>
                <a:r>
                  <a:rPr lang="en-US" dirty="0">
                    <a:solidFill>
                      <a:schemeClr val="tx1"/>
                    </a:solidFill>
                  </a:rPr>
                  <a:t> </a:t>
                </a:r>
                <a:r>
                  <a:rPr lang="en-US" spc="-5" dirty="0">
                    <a:solidFill>
                      <a:schemeClr val="tx1"/>
                    </a:solidFill>
                  </a:rPr>
                  <a:t>from</a:t>
                </a:r>
                <a:r>
                  <a:rPr lang="en-US" spc="25" dirty="0">
                    <a:solidFill>
                      <a:schemeClr val="tx1"/>
                    </a:solidFill>
                  </a:rPr>
                  <a:t> </a:t>
                </a:r>
                <a:r>
                  <a:rPr lang="en-US" i="1" spc="-5" dirty="0">
                    <a:solidFill>
                      <a:schemeClr val="tx1"/>
                    </a:solidFill>
                  </a:rPr>
                  <a:t>x</a:t>
                </a:r>
                <a:r>
                  <a:rPr lang="en-US" i="1" spc="85" dirty="0">
                    <a:solidFill>
                      <a:schemeClr val="tx1"/>
                    </a:solidFill>
                  </a:rPr>
                  <a:t> </a:t>
                </a:r>
                <a:r>
                  <a:rPr lang="en-US" spc="-5" dirty="0">
                    <a:solidFill>
                      <a:schemeClr val="tx1"/>
                    </a:solidFill>
                  </a:rPr>
                  <a:t>to</a:t>
                </a:r>
                <a:r>
                  <a:rPr lang="en-US" spc="25" dirty="0">
                    <a:solidFill>
                      <a:schemeClr val="tx1"/>
                    </a:solidFill>
                  </a:rPr>
                  <a:t> </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0" dirty="0">
                    <a:solidFill>
                      <a:schemeClr val="tx1"/>
                    </a:solidFill>
                  </a:rPr>
                  <a:t> </a:t>
                </a:r>
                <a:r>
                  <a:rPr lang="en-US" i="1" spc="-5" dirty="0">
                    <a:solidFill>
                      <a:schemeClr val="tx1"/>
                    </a:solidFill>
                  </a:rPr>
                  <a:t>h</a:t>
                </a:r>
                <a:r>
                  <a:rPr lang="en-US" i="1" spc="50" dirty="0">
                    <a:solidFill>
                      <a:schemeClr val="tx1"/>
                    </a:solidFill>
                  </a:rPr>
                  <a:t> </a:t>
                </a:r>
                <a:r>
                  <a:rPr lang="en-US" spc="-5" dirty="0">
                    <a:solidFill>
                      <a:schemeClr val="tx1"/>
                    </a:solidFill>
                  </a:rPr>
                  <a:t>in </a:t>
                </a:r>
              </a:p>
              <a:p>
                <a:pPr marL="36900" indent="0">
                  <a:lnSpc>
                    <a:spcPct val="100000"/>
                  </a:lnSpc>
                  <a:buNone/>
                </a:pPr>
                <a:r>
                  <a:rPr lang="en-US" spc="-5" dirty="0">
                    <a:solidFill>
                      <a:schemeClr val="tx1"/>
                    </a:solidFill>
                  </a:rPr>
                  <a:t>Figure </a:t>
                </a:r>
                <a:r>
                  <a:rPr lang="en-US" spc="-10" dirty="0">
                    <a:solidFill>
                      <a:schemeClr val="tx1"/>
                    </a:solidFill>
                  </a:rPr>
                  <a:t>1</a:t>
                </a:r>
                <a:r>
                  <a:rPr lang="en-US" spc="-5" dirty="0">
                    <a:solidFill>
                      <a:schemeClr val="tx1"/>
                    </a:solidFill>
                  </a:rPr>
                  <a:t>.</a:t>
                </a: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pic>
        <p:nvPicPr>
          <p:cNvPr id="5" name="Picture 4" descr="A graph of the curve y equals f of t in quadrant 1 shows a shaded region between x and x plus h under the curve. &#10;The t axis is labeled a, x, and x plus h. The curve is increasing through quadrant 1. The area under the curve is shaded between t equals x and t equals x plus h and is labeled, This area equals A of quantity x plus h minus A of x.">
            <a:extLst>
              <a:ext uri="{FF2B5EF4-FFF2-40B4-BE49-F238E27FC236}">
                <a16:creationId xmlns:a16="http://schemas.microsoft.com/office/drawing/2014/main" id="{4E3E47FC-71AB-47CF-A04F-4AE02CCB9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1675" y="3658304"/>
            <a:ext cx="6493397" cy="2290163"/>
          </a:xfrm>
          <a:prstGeom prst="rect">
            <a:avLst/>
          </a:prstGeom>
        </p:spPr>
      </p:pic>
    </p:spTree>
    <p:extLst>
      <p:ext uri="{BB962C8B-B14F-4D97-AF65-F5344CB8AC3E}">
        <p14:creationId xmlns:p14="http://schemas.microsoft.com/office/powerpoint/2010/main" val="3475769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1015871" cy="4370567"/>
              </a:xfrm>
            </p:spPr>
            <p:txBody>
              <a:bodyPr>
                <a:noAutofit/>
              </a:bodyPr>
              <a:lstStyle/>
              <a:p>
                <a:pPr marL="36900" indent="0">
                  <a:lnSpc>
                    <a:spcPct val="100000"/>
                  </a:lnSpc>
                  <a:buNone/>
                </a:pPr>
                <a:r>
                  <a:rPr lang="en-US" sz="1800" spc="-5" dirty="0"/>
                  <a:t>For </a:t>
                </a:r>
                <a:r>
                  <a:rPr lang="en-US" sz="1800" i="1" spc="-5" dirty="0"/>
                  <a:t>R</a:t>
                </a:r>
                <a:r>
                  <a:rPr lang="en-US" sz="1800" spc="-5" baseline="-25000" dirty="0"/>
                  <a:t>6</a:t>
                </a:r>
                <a:r>
                  <a:rPr lang="en-US" sz="1800" spc="-5" dirty="0"/>
                  <a:t>, we </a:t>
                </a:r>
                <a:r>
                  <a:rPr lang="en-US" sz="1800" spc="-10" dirty="0"/>
                  <a:t>d</a:t>
                </a:r>
                <a:r>
                  <a:rPr lang="en-US" sz="1800" spc="-5" dirty="0"/>
                  <a:t>ivide</a:t>
                </a:r>
                <a:r>
                  <a:rPr lang="en-US" sz="1800" dirty="0"/>
                  <a:t> </a:t>
                </a:r>
                <a:r>
                  <a:rPr lang="en-US" sz="1800" spc="-5" dirty="0"/>
                  <a:t>[1,</a:t>
                </a:r>
                <a:r>
                  <a:rPr lang="en-US" sz="1800" spc="-85" dirty="0"/>
                  <a:t> </a:t>
                </a:r>
                <a:r>
                  <a:rPr lang="en-US" sz="1800" spc="-10" dirty="0"/>
                  <a:t>3</a:t>
                </a:r>
                <a:r>
                  <a:rPr lang="en-US" sz="1800" spc="-5" dirty="0"/>
                  <a:t>]</a:t>
                </a:r>
                <a:r>
                  <a:rPr lang="en-US" sz="1800" dirty="0"/>
                  <a:t> </a:t>
                </a:r>
                <a:r>
                  <a:rPr lang="en-US" sz="1800" spc="-5" dirty="0"/>
                  <a:t>into</a:t>
                </a:r>
                <a:r>
                  <a:rPr lang="en-US" sz="1800" dirty="0"/>
                  <a:t> </a:t>
                </a:r>
                <a:r>
                  <a:rPr lang="en-US" sz="1800" spc="-5" dirty="0"/>
                  <a:t>six</a:t>
                </a:r>
                <a:r>
                  <a:rPr lang="en-US" sz="1800" dirty="0"/>
                  <a:t> </a:t>
                </a:r>
                <a:r>
                  <a:rPr lang="en-US" sz="1800" spc="-5" dirty="0"/>
                  <a:t>subintervals</a:t>
                </a:r>
                <a:r>
                  <a:rPr lang="en-US" sz="1800" dirty="0"/>
                  <a:t> </a:t>
                </a:r>
                <a:r>
                  <a:rPr lang="en-US" sz="1800" spc="-10" dirty="0"/>
                  <a:t>o</a:t>
                </a:r>
                <a:r>
                  <a:rPr lang="en-US" sz="1800" spc="-5" dirty="0"/>
                  <a:t>f</a:t>
                </a:r>
                <a:r>
                  <a:rPr lang="en-US" sz="1800" dirty="0"/>
                  <a:t> </a:t>
                </a:r>
                <a:r>
                  <a:rPr lang="en-US" sz="1800" spc="-15" dirty="0"/>
                  <a:t>w</a:t>
                </a:r>
                <a:r>
                  <a:rPr lang="en-US" sz="1800" spc="-5" dirty="0"/>
                  <a:t>idth</a:t>
                </a:r>
                <a:r>
                  <a:rPr lang="en-US" sz="1800" dirty="0"/>
                  <a:t> </a:t>
                </a:r>
                <a14:m>
                  <m:oMath xmlns:m="http://schemas.openxmlformats.org/officeDocument/2006/math">
                    <m:r>
                      <m:rPr>
                        <m:sty m:val="p"/>
                      </m:rPr>
                      <a:rPr lang="en-US" sz="1800" i="0" spc="-35" dirty="0" smtClean="0">
                        <a:latin typeface="Cambria Math" panose="02040503050406030204" pitchFamily="18" charset="0"/>
                        <a:cs typeface="Arial"/>
                      </a:rPr>
                      <m:t>Δ</m:t>
                    </m:r>
                    <m:r>
                      <a:rPr lang="en-US" sz="1800" i="1" spc="-5" dirty="0" err="1">
                        <a:latin typeface="Cambria Math" panose="02040503050406030204" pitchFamily="18" charset="0"/>
                        <a:cs typeface="Times New Roman"/>
                      </a:rPr>
                      <m:t>𝑥</m:t>
                    </m:r>
                    <m:r>
                      <a:rPr lang="en-US" sz="1800" i="1" spc="114" dirty="0">
                        <a:latin typeface="Cambria Math" panose="02040503050406030204" pitchFamily="18" charset="0"/>
                        <a:cs typeface="Times New Roman"/>
                      </a:rPr>
                      <m:t> </m:t>
                    </m:r>
                    <m:r>
                      <a:rPr lang="en-US" sz="1800" i="1" spc="-25" dirty="0">
                        <a:latin typeface="Cambria Math" panose="02040503050406030204" pitchFamily="18" charset="0"/>
                        <a:cs typeface="Lucida Sans Unicode"/>
                      </a:rPr>
                      <m:t>=</m:t>
                    </m:r>
                    <m:r>
                      <a:rPr lang="en-US" sz="1800" b="0" i="1" spc="-25" dirty="0" smtClean="0">
                        <a:latin typeface="Cambria Math" panose="02040503050406030204" pitchFamily="18" charset="0"/>
                        <a:cs typeface="Lucida Sans Unicode"/>
                      </a:rPr>
                      <m:t> </m:t>
                    </m:r>
                    <m:f>
                      <m:fPr>
                        <m:ctrlPr>
                          <a:rPr lang="en-US" sz="1800" b="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3 − 1</m:t>
                        </m:r>
                      </m:num>
                      <m:den>
                        <m:r>
                          <a:rPr lang="en-US" sz="1800" b="0" i="1" spc="-25" dirty="0" smtClean="0">
                            <a:latin typeface="Cambria Math" panose="02040503050406030204" pitchFamily="18" charset="0"/>
                            <a:cs typeface="Lucida Sans Unicode"/>
                          </a:rPr>
                          <m:t>6</m:t>
                        </m:r>
                      </m:den>
                    </m:f>
                    <m:r>
                      <a:rPr lang="en-US" sz="1800" i="1" dirty="0">
                        <a:latin typeface="Cambria Math" panose="02040503050406030204" pitchFamily="18" charset="0"/>
                        <a:cs typeface="Lucida Sans Unicode"/>
                      </a:rPr>
                      <m:t>	</m:t>
                    </m:r>
                    <m:r>
                      <a:rPr lang="en-US" sz="1800" i="1" spc="-25" dirty="0">
                        <a:latin typeface="Cambria Math" panose="02040503050406030204" pitchFamily="18" charset="0"/>
                        <a:cs typeface="Lucida Sans Unicode"/>
                      </a:rPr>
                      <m:t>=</m:t>
                    </m:r>
                    <m:f>
                      <m:fPr>
                        <m:ctrlPr>
                          <a:rPr lang="en-US" sz="180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1</m:t>
                        </m:r>
                      </m:num>
                      <m:den>
                        <m:r>
                          <a:rPr lang="en-US" sz="1800" b="0" i="1" spc="-25" dirty="0" smtClean="0">
                            <a:latin typeface="Cambria Math" panose="02040503050406030204" pitchFamily="18" charset="0"/>
                            <a:cs typeface="Lucida Sans Unicode"/>
                          </a:rPr>
                          <m:t>3</m:t>
                        </m:r>
                      </m:den>
                    </m:f>
                  </m:oMath>
                </a14:m>
                <a:r>
                  <a:rPr lang="en-US" sz="1800" spc="-104" baseline="-25925" dirty="0"/>
                  <a:t> </a:t>
                </a:r>
                <a:r>
                  <a:rPr lang="en-US" sz="1800" spc="-5" dirty="0"/>
                  <a:t>.</a:t>
                </a:r>
                <a:r>
                  <a:rPr lang="en-US" sz="1800" dirty="0"/>
                  <a:t> </a:t>
                </a:r>
                <a:r>
                  <a:rPr lang="en-US" sz="1800" spc="-15" dirty="0"/>
                  <a:t>Th</a:t>
                </a:r>
                <a:r>
                  <a:rPr lang="en-US" sz="1800" spc="-5" dirty="0"/>
                  <a:t>e </a:t>
                </a:r>
                <a:r>
                  <a:rPr lang="en-US" sz="1800" spc="-10" dirty="0"/>
                  <a:t>righ</a:t>
                </a:r>
                <a:r>
                  <a:rPr lang="en-US" sz="1800" spc="-5" dirty="0"/>
                  <a:t>t</a:t>
                </a:r>
                <a:r>
                  <a:rPr lang="en-US" sz="1800" spc="114" dirty="0"/>
                  <a:t> </a:t>
                </a:r>
                <a:r>
                  <a:rPr lang="en-US" sz="1800" spc="-10" dirty="0"/>
                  <a:t>endpoint</a:t>
                </a:r>
                <a:r>
                  <a:rPr lang="en-US" sz="1800" spc="-5" dirty="0"/>
                  <a:t>s</a:t>
                </a:r>
                <a:r>
                  <a:rPr lang="en-US" sz="1800" spc="114" dirty="0"/>
                  <a:t> </a:t>
                </a:r>
                <a:r>
                  <a:rPr lang="en-US" sz="1800" spc="-10" dirty="0"/>
                  <a:t>ar</a:t>
                </a:r>
                <a:r>
                  <a:rPr lang="en-US" sz="1800" spc="-5" dirty="0"/>
                  <a:t>e</a:t>
                </a:r>
                <a:r>
                  <a:rPr lang="en-US" sz="1800" spc="114" dirty="0"/>
                  <a:t> </a:t>
                </a:r>
                <a:r>
                  <a:rPr lang="en-US" sz="1800" spc="-10" dirty="0"/>
                  <a:t>th</a:t>
                </a:r>
                <a:r>
                  <a:rPr lang="en-US" sz="1800" spc="-5" dirty="0"/>
                  <a:t>e</a:t>
                </a:r>
                <a:r>
                  <a:rPr lang="en-US" sz="1800" spc="114" dirty="0"/>
                  <a:t> </a:t>
                </a:r>
                <a:r>
                  <a:rPr lang="en-US" sz="1800" spc="-10" dirty="0"/>
                  <a:t>number</a:t>
                </a:r>
                <a:r>
                  <a:rPr lang="en-US" sz="1800" spc="-5" dirty="0"/>
                  <a:t>s</a:t>
                </a:r>
                <a:r>
                  <a:rPr lang="en-US" sz="1800" dirty="0"/>
                  <a:t> </a:t>
                </a:r>
                <a:r>
                  <a:rPr lang="en-US" sz="1800" i="1" spc="-5" dirty="0"/>
                  <a:t>x</a:t>
                </a:r>
                <a:r>
                  <a:rPr lang="en-US" sz="1800" i="1" dirty="0"/>
                  <a:t> </a:t>
                </a:r>
                <a:r>
                  <a:rPr lang="en-US" sz="1800" spc="-25" dirty="0"/>
                  <a:t>=</a:t>
                </a:r>
                <a:r>
                  <a:rPr lang="en-US" sz="1800" spc="-45" dirty="0"/>
                  <a:t> </a:t>
                </a:r>
                <a:r>
                  <a:rPr lang="en-US" sz="1800" i="1" spc="-5" dirty="0"/>
                  <a:t>a</a:t>
                </a:r>
                <a:r>
                  <a:rPr lang="en-US" sz="1800" i="1" spc="15" dirty="0"/>
                  <a:t> </a:t>
                </a:r>
                <a:r>
                  <a:rPr lang="en-US" sz="1800" spc="-25" dirty="0"/>
                  <a:t>+</a:t>
                </a:r>
                <a:r>
                  <a:rPr lang="en-US" sz="1800" spc="65" dirty="0"/>
                  <a:t> </a:t>
                </a:r>
                <a:r>
                  <a:rPr lang="en-US" sz="1800" i="1" spc="-5" dirty="0" err="1"/>
                  <a:t>j</a:t>
                </a:r>
                <a:r>
                  <a:rPr lang="en-US" sz="1800" spc="-35" dirty="0" err="1"/>
                  <a:t>Δ</a:t>
                </a:r>
                <a:r>
                  <a:rPr lang="en-US" sz="1800" i="1" spc="-5" dirty="0" err="1"/>
                  <a:t>x</a:t>
                </a:r>
                <a:r>
                  <a:rPr lang="en-US" sz="1800" i="1" spc="114" dirty="0"/>
                  <a:t> </a:t>
                </a:r>
                <a:r>
                  <a:rPr lang="en-US" sz="1800" spc="-25" dirty="0"/>
                  <a:t>=</a:t>
                </a:r>
                <a:r>
                  <a:rPr lang="en-US" sz="1800" spc="-40" dirty="0"/>
                  <a:t> </a:t>
                </a:r>
                <a:r>
                  <a:rPr lang="en-US" sz="1800" spc="-5" dirty="0"/>
                  <a:t>1</a:t>
                </a:r>
                <a:r>
                  <a:rPr lang="en-US" sz="1800" spc="-30" dirty="0"/>
                  <a:t> </a:t>
                </a:r>
                <a:r>
                  <a:rPr lang="en-US" sz="1800" spc="-25" dirty="0"/>
                  <a:t>+</a:t>
                </a:r>
                <a:r>
                  <a:rPr lang="en-US" sz="1800" spc="65" dirty="0"/>
                  <a:t> </a:t>
                </a:r>
                <a:r>
                  <a:rPr lang="en-US" sz="1800" i="1" spc="-5" dirty="0"/>
                  <a:t>j</a:t>
                </a:r>
                <a:r>
                  <a:rPr lang="en-US" sz="1800" spc="-25" dirty="0"/>
                  <a:t> </a:t>
                </a:r>
                <a14:m>
                  <m:oMath xmlns:m="http://schemas.openxmlformats.org/officeDocument/2006/math">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1</m:t>
                        </m:r>
                      </m:num>
                      <m:den>
                        <m:r>
                          <a:rPr lang="en-US" sz="1800" b="0" i="1" spc="-25" dirty="0" smtClean="0">
                            <a:latin typeface="Cambria Math" panose="02040503050406030204" pitchFamily="18" charset="0"/>
                            <a:cs typeface="Lucida Sans Unicode"/>
                          </a:rPr>
                          <m:t>3</m:t>
                        </m:r>
                      </m:den>
                    </m:f>
                    <m:r>
                      <a:rPr lang="en-US" sz="1800" i="1" spc="-25" dirty="0" smtClean="0">
                        <a:latin typeface="Cambria Math" panose="02040503050406030204" pitchFamily="18" charset="0"/>
                        <a:cs typeface="Lucida Sans Unicode"/>
                      </a:rPr>
                      <m:t> </m:t>
                    </m:r>
                  </m:oMath>
                </a14:m>
                <a:r>
                  <a:rPr lang="en-US" sz="1800" spc="-5" dirty="0"/>
                  <a:t>for</a:t>
                </a:r>
                <a:r>
                  <a:rPr lang="en-US" sz="1800" dirty="0"/>
                  <a:t> </a:t>
                </a:r>
                <a:r>
                  <a:rPr lang="en-US" sz="1800" i="1" spc="-5" dirty="0"/>
                  <a:t>j</a:t>
                </a:r>
                <a:r>
                  <a:rPr lang="en-US" sz="1800" i="1" spc="120" dirty="0"/>
                  <a:t> </a:t>
                </a:r>
                <a:r>
                  <a:rPr lang="en-US" sz="1800" spc="-25" dirty="0"/>
                  <a:t>=</a:t>
                </a:r>
                <a:r>
                  <a:rPr lang="en-US" sz="1800" spc="-40" dirty="0"/>
                  <a:t> </a:t>
                </a:r>
                <a:r>
                  <a:rPr lang="en-US" sz="1800" spc="-10" dirty="0"/>
                  <a:t>1</a:t>
                </a:r>
                <a:r>
                  <a:rPr lang="en-US" sz="1800" spc="-5" dirty="0"/>
                  <a:t>,</a:t>
                </a:r>
                <a:r>
                  <a:rPr lang="en-US" sz="1800" spc="-85" dirty="0"/>
                  <a:t> </a:t>
                </a:r>
                <a:r>
                  <a:rPr lang="en-US" sz="1800" spc="-10" dirty="0"/>
                  <a:t>2</a:t>
                </a:r>
                <a:r>
                  <a:rPr lang="en-US" sz="1800" spc="-5" dirty="0"/>
                  <a:t>,</a:t>
                </a:r>
                <a:r>
                  <a:rPr lang="en-US" sz="1800" spc="-85" dirty="0"/>
                  <a:t> </a:t>
                </a:r>
                <a:r>
                  <a:rPr lang="en-US" sz="1800" spc="-10" dirty="0"/>
                  <a:t>3</a:t>
                </a:r>
                <a:r>
                  <a:rPr lang="en-US" sz="1800" spc="-5" dirty="0"/>
                  <a:t>,</a:t>
                </a:r>
                <a:r>
                  <a:rPr lang="en-US" sz="1800" spc="-85" dirty="0"/>
                  <a:t> </a:t>
                </a:r>
                <a:r>
                  <a:rPr lang="en-US" sz="1800" spc="-10" dirty="0"/>
                  <a:t>4, 5, 6</a:t>
                </a:r>
                <a:r>
                  <a:rPr lang="en-US" sz="1800" spc="-5" dirty="0"/>
                  <a:t>.</a:t>
                </a:r>
                <a:r>
                  <a:rPr lang="en-US" sz="1800" spc="114" dirty="0"/>
                  <a:t> </a:t>
                </a:r>
                <a:r>
                  <a:rPr lang="en-US" sz="1800" spc="-15" dirty="0"/>
                  <a:t>They are spaced at intervals of </a:t>
                </a:r>
                <a14:m>
                  <m:oMath xmlns:m="http://schemas.openxmlformats.org/officeDocument/2006/math">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1</m:t>
                        </m:r>
                      </m:num>
                      <m:den>
                        <m:r>
                          <a:rPr lang="en-US" sz="1800" b="0" i="1" spc="-25" dirty="0" smtClean="0">
                            <a:latin typeface="Cambria Math" panose="02040503050406030204" pitchFamily="18" charset="0"/>
                            <a:cs typeface="Lucida Sans Unicode"/>
                          </a:rPr>
                          <m:t>3</m:t>
                        </m:r>
                      </m:den>
                    </m:f>
                  </m:oMath>
                </a14:m>
                <a:r>
                  <a:rPr lang="en-US" sz="1800" spc="-15" dirty="0"/>
                  <a:t> beginning at 3 , so, as we see in Figure 5(B), the right endpoints are </a:t>
                </a:r>
                <a14:m>
                  <m:oMath xmlns:m="http://schemas.openxmlformats.org/officeDocument/2006/math">
                    <m:f>
                      <m:fPr>
                        <m:ctrlPr>
                          <a:rPr lang="en-US" sz="180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4</m:t>
                        </m:r>
                      </m:num>
                      <m:den>
                        <m:r>
                          <a:rPr lang="en-US" sz="1800" b="0" i="1" spc="-25" dirty="0" smtClean="0">
                            <a:latin typeface="Cambria Math" panose="02040503050406030204" pitchFamily="18" charset="0"/>
                            <a:cs typeface="Lucida Sans Unicode"/>
                          </a:rPr>
                          <m:t>3</m:t>
                        </m:r>
                      </m:den>
                    </m:f>
                  </m:oMath>
                </a14:m>
                <a:r>
                  <a:rPr lang="en-US" sz="1800" spc="-15" dirty="0"/>
                  <a:t> , </a:t>
                </a:r>
                <a14:m>
                  <m:oMath xmlns:m="http://schemas.openxmlformats.org/officeDocument/2006/math">
                    <m:f>
                      <m:fPr>
                        <m:ctrlPr>
                          <a:rPr lang="en-US" sz="1800" i="1" spc="-15" smtClean="0">
                            <a:latin typeface="Cambria Math" panose="02040503050406030204" pitchFamily="18" charset="0"/>
                          </a:rPr>
                        </m:ctrlPr>
                      </m:fPr>
                      <m:num>
                        <m:r>
                          <a:rPr lang="en-US" sz="1800" b="0" i="1" spc="-15" smtClean="0">
                            <a:latin typeface="Cambria Math" panose="02040503050406030204" pitchFamily="18" charset="0"/>
                          </a:rPr>
                          <m:t>5</m:t>
                        </m:r>
                      </m:num>
                      <m:den>
                        <m:r>
                          <a:rPr lang="en-US" sz="1800" b="0" i="1" spc="-15" smtClean="0">
                            <a:latin typeface="Cambria Math" panose="02040503050406030204" pitchFamily="18" charset="0"/>
                          </a:rPr>
                          <m:t>3</m:t>
                        </m:r>
                      </m:den>
                    </m:f>
                  </m:oMath>
                </a14:m>
                <a:r>
                  <a:rPr lang="en-US" sz="1800" spc="-15" dirty="0"/>
                  <a:t> , </a:t>
                </a:r>
                <a14:m>
                  <m:oMath xmlns:m="http://schemas.openxmlformats.org/officeDocument/2006/math">
                    <m:f>
                      <m:fPr>
                        <m:ctrlPr>
                          <a:rPr lang="en-US" sz="1800" i="1" spc="-25" dirty="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6</m:t>
                        </m:r>
                      </m:num>
                      <m:den>
                        <m:r>
                          <a:rPr lang="en-US" sz="1800" b="0" i="1" spc="-25" dirty="0" smtClean="0">
                            <a:latin typeface="Cambria Math" panose="02040503050406030204" pitchFamily="18" charset="0"/>
                            <a:cs typeface="Lucida Sans Unicode"/>
                          </a:rPr>
                          <m:t>3</m:t>
                        </m:r>
                      </m:den>
                    </m:f>
                  </m:oMath>
                </a14:m>
                <a:r>
                  <a:rPr lang="en-US" sz="1800" spc="-15" dirty="0"/>
                  <a:t> , </a:t>
                </a:r>
                <a14:m>
                  <m:oMath xmlns:m="http://schemas.openxmlformats.org/officeDocument/2006/math">
                    <m:f>
                      <m:fPr>
                        <m:ctrlPr>
                          <a:rPr lang="en-US" sz="1800" i="1" spc="-25" dirty="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7</m:t>
                        </m:r>
                      </m:num>
                      <m:den>
                        <m:r>
                          <a:rPr lang="en-US" sz="1800" b="0" i="1" spc="-25" dirty="0" smtClean="0">
                            <a:latin typeface="Cambria Math" panose="02040503050406030204" pitchFamily="18" charset="0"/>
                            <a:cs typeface="Lucida Sans Unicode"/>
                          </a:rPr>
                          <m:t>3</m:t>
                        </m:r>
                      </m:den>
                    </m:f>
                  </m:oMath>
                </a14:m>
                <a:r>
                  <a:rPr lang="en-US" sz="1800" spc="-15" dirty="0"/>
                  <a:t>, </a:t>
                </a:r>
                <a14:m>
                  <m:oMath xmlns:m="http://schemas.openxmlformats.org/officeDocument/2006/math">
                    <m:f>
                      <m:fPr>
                        <m:ctrlPr>
                          <a:rPr lang="en-US" sz="1800" i="1" spc="-15" smtClean="0">
                            <a:latin typeface="Cambria Math" panose="02040503050406030204" pitchFamily="18" charset="0"/>
                          </a:rPr>
                        </m:ctrlPr>
                      </m:fPr>
                      <m:num>
                        <m:r>
                          <a:rPr lang="en-US" sz="1800" b="0" i="1" spc="-15" smtClean="0">
                            <a:latin typeface="Cambria Math" panose="02040503050406030204" pitchFamily="18" charset="0"/>
                          </a:rPr>
                          <m:t>8</m:t>
                        </m:r>
                      </m:num>
                      <m:den>
                        <m:r>
                          <a:rPr lang="en-US" sz="1800" b="0" i="1" spc="-15" smtClean="0">
                            <a:latin typeface="Cambria Math" panose="02040503050406030204" pitchFamily="18" charset="0"/>
                          </a:rPr>
                          <m:t>3</m:t>
                        </m:r>
                      </m:den>
                    </m:f>
                    <m:r>
                      <a:rPr lang="en-US" sz="1800" b="0" i="1" spc="-15" smtClean="0">
                        <a:latin typeface="Cambria Math" panose="02040503050406030204" pitchFamily="18" charset="0"/>
                      </a:rPr>
                      <m:t>, </m:t>
                    </m:r>
                    <m:f>
                      <m:fPr>
                        <m:ctrlPr>
                          <a:rPr lang="en-US" sz="1800" b="0" i="1" spc="-15" smtClean="0">
                            <a:latin typeface="Cambria Math" panose="02040503050406030204" pitchFamily="18" charset="0"/>
                          </a:rPr>
                        </m:ctrlPr>
                      </m:fPr>
                      <m:num>
                        <m:r>
                          <a:rPr lang="en-US" sz="1800" b="0" i="1" spc="-15" smtClean="0">
                            <a:latin typeface="Cambria Math" panose="02040503050406030204" pitchFamily="18" charset="0"/>
                          </a:rPr>
                          <m:t>9</m:t>
                        </m:r>
                      </m:num>
                      <m:den>
                        <m:r>
                          <a:rPr lang="en-US" sz="1800" b="0" i="1" spc="-15" smtClean="0">
                            <a:latin typeface="Cambria Math" panose="02040503050406030204" pitchFamily="18" charset="0"/>
                          </a:rPr>
                          <m:t>3</m:t>
                        </m:r>
                      </m:den>
                    </m:f>
                  </m:oMath>
                </a14:m>
                <a:r>
                  <a:rPr lang="en-US" sz="1800" spc="-15" dirty="0"/>
                  <a:t>. </a:t>
                </a:r>
                <a:r>
                  <a:rPr lang="en-US" sz="1800" i="1" spc="-15" dirty="0"/>
                  <a:t>R</a:t>
                </a:r>
                <a:r>
                  <a:rPr lang="en-US" sz="1800" spc="-15" baseline="-25000" dirty="0"/>
                  <a:t>6</a:t>
                </a:r>
                <a:r>
                  <a:rPr lang="en-US" sz="1800" spc="-15" dirty="0"/>
                  <a:t> is </a:t>
                </a:r>
                <a:r>
                  <a:rPr lang="en-US" sz="1800" spc="-15" dirty="0" err="1"/>
                  <a:t>Δ</a:t>
                </a:r>
                <a:r>
                  <a:rPr lang="en-US" sz="1800" i="1" spc="-15" dirty="0" err="1"/>
                  <a:t>x</a:t>
                </a:r>
                <a:r>
                  <a:rPr lang="en-US" sz="1800" spc="-15" dirty="0"/>
                  <a:t> times the sum of the function values at the right endpoints: </a:t>
                </a:r>
              </a:p>
              <a:p>
                <a:pPr marL="36900" indent="0">
                  <a:lnSpc>
                    <a:spcPct val="100000"/>
                  </a:lnSpc>
                  <a:buNone/>
                </a:pPr>
                <a14:m>
                  <m:oMathPara xmlns:m="http://schemas.openxmlformats.org/officeDocument/2006/math">
                    <m:oMathParaPr>
                      <m:jc m:val="left"/>
                    </m:oMathParaPr>
                    <m:oMath xmlns:m="http://schemas.openxmlformats.org/officeDocument/2006/math">
                      <m:sSub>
                        <m:sSubPr>
                          <m:ctrlPr>
                            <a:rPr lang="en-US" sz="1800" i="1" spc="-15" smtClean="0">
                              <a:latin typeface="Cambria Math" panose="02040503050406030204" pitchFamily="18" charset="0"/>
                              <a:cs typeface="Times New Roman"/>
                            </a:rPr>
                          </m:ctrlPr>
                        </m:sSubPr>
                        <m:e>
                          <m:r>
                            <a:rPr lang="en-US" sz="1800" b="0" i="1" spc="-15" smtClean="0">
                              <a:latin typeface="Cambria Math" panose="02040503050406030204" pitchFamily="18" charset="0"/>
                              <a:cs typeface="Times New Roman"/>
                            </a:rPr>
                            <m:t>𝑅</m:t>
                          </m:r>
                        </m:e>
                        <m:sub>
                          <m:r>
                            <a:rPr lang="en-US" sz="1800" b="0" i="1" spc="-15" smtClean="0">
                              <a:latin typeface="Cambria Math" panose="02040503050406030204" pitchFamily="18" charset="0"/>
                              <a:cs typeface="Times New Roman"/>
                            </a:rPr>
                            <m:t>4</m:t>
                          </m:r>
                        </m:sub>
                      </m:sSub>
                      <m:r>
                        <a:rPr lang="en-US" sz="1800" b="0" i="1" spc="-15" smtClean="0">
                          <a:latin typeface="Cambria Math" panose="02040503050406030204" pitchFamily="18" charset="0"/>
                          <a:cs typeface="Times New Roman"/>
                        </a:rPr>
                        <m:t>=</m:t>
                      </m:r>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1</m:t>
                          </m:r>
                        </m:num>
                        <m:den>
                          <m:r>
                            <a:rPr lang="en-US" sz="1800" i="1" spc="-25" dirty="0">
                              <a:latin typeface="Cambria Math" panose="02040503050406030204" pitchFamily="18" charset="0"/>
                              <a:cs typeface="Lucida Sans Unicode"/>
                            </a:rPr>
                            <m:t>2</m:t>
                          </m:r>
                        </m:den>
                      </m:f>
                      <m:d>
                        <m:dPr>
                          <m:ctrlPr>
                            <a:rPr lang="en-US" sz="1800" b="0" i="1" spc="-25" dirty="0" smtClean="0">
                              <a:latin typeface="Cambria Math" panose="02040503050406030204" pitchFamily="18" charset="0"/>
                              <a:cs typeface="Lucida Sans Unicode"/>
                            </a:rPr>
                          </m:ctrlPr>
                        </m:dPr>
                        <m:e>
                          <m:r>
                            <a:rPr lang="en-US" sz="1800" b="0" i="1" spc="-25" dirty="0" smtClean="0">
                              <a:latin typeface="Cambria Math" panose="02040503050406030204" pitchFamily="18" charset="0"/>
                              <a:cs typeface="Lucida Sans Unicode"/>
                            </a:rPr>
                            <m:t>𝑓</m:t>
                          </m:r>
                          <m:d>
                            <m:dPr>
                              <m:ctrlPr>
                                <a:rPr lang="en-US" sz="1800" b="0" i="1" spc="-25" dirty="0" smtClean="0">
                                  <a:latin typeface="Cambria Math" panose="02040503050406030204" pitchFamily="18" charset="0"/>
                                  <a:cs typeface="Lucida Sans Unicode"/>
                                </a:rPr>
                              </m:ctrlPr>
                            </m:dPr>
                            <m:e>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4</m:t>
                                  </m:r>
                                </m:num>
                                <m:den>
                                  <m:r>
                                    <a:rPr lang="en-US" sz="1800" i="1" spc="-25" dirty="0">
                                      <a:latin typeface="Cambria Math" panose="02040503050406030204" pitchFamily="18" charset="0"/>
                                      <a:cs typeface="Lucida Sans Unicode"/>
                                    </a:rPr>
                                    <m:t>3</m:t>
                                  </m:r>
                                </m:den>
                              </m:f>
                            </m:e>
                          </m:d>
                          <m:r>
                            <a:rPr lang="en-US" sz="1800" b="0" i="1" spc="-25" dirty="0" smtClean="0">
                              <a:latin typeface="Cambria Math" panose="02040503050406030204" pitchFamily="18" charset="0"/>
                              <a:cs typeface="Lucida Sans Unicode"/>
                            </a:rPr>
                            <m:t>+</m:t>
                          </m:r>
                          <m:r>
                            <a:rPr lang="en-US" sz="1800" b="0" i="1" spc="-25" dirty="0" smtClean="0">
                              <a:latin typeface="Cambria Math" panose="02040503050406030204" pitchFamily="18" charset="0"/>
                              <a:cs typeface="Lucida Sans Unicode"/>
                            </a:rPr>
                            <m:t>𝑓</m:t>
                          </m:r>
                          <m:d>
                            <m:dPr>
                              <m:ctrlPr>
                                <a:rPr lang="en-US" sz="1800" b="0" i="1" spc="-25" dirty="0" smtClean="0">
                                  <a:latin typeface="Cambria Math" panose="02040503050406030204" pitchFamily="18" charset="0"/>
                                  <a:cs typeface="Lucida Sans Unicode"/>
                                </a:rPr>
                              </m:ctrlPr>
                            </m:dPr>
                            <m:e>
                              <m:f>
                                <m:fPr>
                                  <m:ctrlPr>
                                    <a:rPr lang="en-US" sz="1800" i="1" spc="-15">
                                      <a:latin typeface="Cambria Math" panose="02040503050406030204" pitchFamily="18" charset="0"/>
                                    </a:rPr>
                                  </m:ctrlPr>
                                </m:fPr>
                                <m:num>
                                  <m:r>
                                    <a:rPr lang="en-US" sz="1800" i="1" spc="-15">
                                      <a:latin typeface="Cambria Math" panose="02040503050406030204" pitchFamily="18" charset="0"/>
                                    </a:rPr>
                                    <m:t>5</m:t>
                                  </m:r>
                                </m:num>
                                <m:den>
                                  <m:r>
                                    <a:rPr lang="en-US" sz="1800" i="1" spc="-15">
                                      <a:latin typeface="Cambria Math" panose="02040503050406030204" pitchFamily="18" charset="0"/>
                                    </a:rPr>
                                    <m:t>3</m:t>
                                  </m:r>
                                </m:den>
                              </m:f>
                            </m:e>
                          </m:d>
                          <m:r>
                            <a:rPr lang="en-US" sz="1800" b="0" i="1" spc="-25" dirty="0" smtClean="0">
                              <a:latin typeface="Cambria Math" panose="02040503050406030204" pitchFamily="18" charset="0"/>
                              <a:cs typeface="Lucida Sans Unicode"/>
                            </a:rPr>
                            <m:t>+</m:t>
                          </m:r>
                          <m:r>
                            <a:rPr lang="en-US" sz="1800" b="0" i="1" spc="-25" dirty="0" smtClean="0">
                              <a:latin typeface="Cambria Math" panose="02040503050406030204" pitchFamily="18" charset="0"/>
                              <a:cs typeface="Lucida Sans Unicode"/>
                            </a:rPr>
                            <m:t>𝑓</m:t>
                          </m:r>
                          <m:d>
                            <m:dPr>
                              <m:ctrlPr>
                                <a:rPr lang="en-US" sz="1800" b="0" i="1" spc="-25" dirty="0" smtClean="0">
                                  <a:latin typeface="Cambria Math" panose="02040503050406030204" pitchFamily="18" charset="0"/>
                                  <a:cs typeface="Lucida Sans Unicode"/>
                                </a:rPr>
                              </m:ctrlPr>
                            </m:dPr>
                            <m:e>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6</m:t>
                                  </m:r>
                                </m:num>
                                <m:den>
                                  <m:r>
                                    <a:rPr lang="en-US" sz="1800" i="1" spc="-25" dirty="0">
                                      <a:latin typeface="Cambria Math" panose="02040503050406030204" pitchFamily="18" charset="0"/>
                                      <a:cs typeface="Lucida Sans Unicode"/>
                                    </a:rPr>
                                    <m:t>3</m:t>
                                  </m:r>
                                </m:den>
                              </m:f>
                            </m:e>
                          </m:d>
                          <m:r>
                            <a:rPr lang="en-US" sz="1800" b="0" i="1" spc="-25" dirty="0" smtClean="0">
                              <a:latin typeface="Cambria Math" panose="02040503050406030204" pitchFamily="18" charset="0"/>
                              <a:cs typeface="Lucida Sans Unicode"/>
                            </a:rPr>
                            <m:t>+</m:t>
                          </m:r>
                          <m:r>
                            <a:rPr lang="en-US" sz="1800" b="0" i="1" spc="-25" dirty="0" smtClean="0">
                              <a:latin typeface="Cambria Math" panose="02040503050406030204" pitchFamily="18" charset="0"/>
                              <a:cs typeface="Lucida Sans Unicode"/>
                            </a:rPr>
                            <m:t>𝑓</m:t>
                          </m:r>
                          <m:d>
                            <m:dPr>
                              <m:ctrlPr>
                                <a:rPr lang="en-US" sz="1800" b="0" i="1" spc="-25" dirty="0" smtClean="0">
                                  <a:latin typeface="Cambria Math" panose="02040503050406030204" pitchFamily="18" charset="0"/>
                                  <a:cs typeface="Lucida Sans Unicode"/>
                                </a:rPr>
                              </m:ctrlPr>
                            </m:dPr>
                            <m:e>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7</m:t>
                                  </m:r>
                                </m:num>
                                <m:den>
                                  <m:r>
                                    <a:rPr lang="en-US" sz="1800" i="1" spc="-25" dirty="0">
                                      <a:latin typeface="Cambria Math" panose="02040503050406030204" pitchFamily="18" charset="0"/>
                                      <a:cs typeface="Lucida Sans Unicode"/>
                                    </a:rPr>
                                    <m:t>3</m:t>
                                  </m:r>
                                </m:den>
                              </m:f>
                            </m:e>
                          </m:d>
                          <m:r>
                            <a:rPr lang="en-US" sz="1800" i="1" spc="-25" dirty="0">
                              <a:latin typeface="Cambria Math" panose="02040503050406030204" pitchFamily="18" charset="0"/>
                              <a:cs typeface="Lucida Sans Unicode"/>
                            </a:rPr>
                            <m:t>+</m:t>
                          </m:r>
                          <m:r>
                            <a:rPr lang="en-US" sz="1800" i="1" spc="-25" dirty="0">
                              <a:latin typeface="Cambria Math" panose="02040503050406030204" pitchFamily="18" charset="0"/>
                              <a:cs typeface="Lucida Sans Unicode"/>
                            </a:rPr>
                            <m:t>𝑓</m:t>
                          </m:r>
                          <m:d>
                            <m:dPr>
                              <m:ctrlPr>
                                <a:rPr lang="en-US" sz="1800" i="1" spc="-25" dirty="0">
                                  <a:latin typeface="Cambria Math" panose="02040503050406030204" pitchFamily="18" charset="0"/>
                                  <a:cs typeface="Lucida Sans Unicode"/>
                                </a:rPr>
                              </m:ctrlPr>
                            </m:dPr>
                            <m:e>
                              <m:f>
                                <m:fPr>
                                  <m:ctrlPr>
                                    <a:rPr lang="en-US" sz="1800" i="1" spc="-25" dirty="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8</m:t>
                                  </m:r>
                                </m:num>
                                <m:den>
                                  <m:r>
                                    <a:rPr lang="en-US" sz="1800" i="1" spc="-25" dirty="0">
                                      <a:latin typeface="Cambria Math" panose="02040503050406030204" pitchFamily="18" charset="0"/>
                                      <a:cs typeface="Lucida Sans Unicode"/>
                                    </a:rPr>
                                    <m:t>3</m:t>
                                  </m:r>
                                </m:den>
                              </m:f>
                            </m:e>
                          </m:d>
                          <m:r>
                            <a:rPr lang="en-US" sz="1800" i="1" spc="-25" dirty="0">
                              <a:latin typeface="Cambria Math" panose="02040503050406030204" pitchFamily="18" charset="0"/>
                              <a:cs typeface="Lucida Sans Unicode"/>
                            </a:rPr>
                            <m:t>+</m:t>
                          </m:r>
                          <m:r>
                            <a:rPr lang="en-US" sz="1800" i="1" spc="-25" dirty="0">
                              <a:latin typeface="Cambria Math" panose="02040503050406030204" pitchFamily="18" charset="0"/>
                              <a:cs typeface="Lucida Sans Unicode"/>
                            </a:rPr>
                            <m:t>𝑓</m:t>
                          </m:r>
                          <m:d>
                            <m:dPr>
                              <m:ctrlPr>
                                <a:rPr lang="en-US" sz="1800" i="1" spc="-25" dirty="0">
                                  <a:latin typeface="Cambria Math" panose="02040503050406030204" pitchFamily="18" charset="0"/>
                                  <a:cs typeface="Lucida Sans Unicode"/>
                                </a:rPr>
                              </m:ctrlPr>
                            </m:dPr>
                            <m:e>
                              <m:f>
                                <m:fPr>
                                  <m:ctrlPr>
                                    <a:rPr lang="en-US" sz="1800" i="1" spc="-25" dirty="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9</m:t>
                                  </m:r>
                                </m:num>
                                <m:den>
                                  <m:r>
                                    <a:rPr lang="en-US" sz="1800" i="1" spc="-25" dirty="0">
                                      <a:latin typeface="Cambria Math" panose="02040503050406030204" pitchFamily="18" charset="0"/>
                                      <a:cs typeface="Lucida Sans Unicode"/>
                                    </a:rPr>
                                    <m:t>3</m:t>
                                  </m:r>
                                </m:den>
                              </m:f>
                            </m:e>
                          </m:d>
                        </m:e>
                      </m:d>
                      <m:r>
                        <a:rPr lang="en-US" sz="1800" b="0" i="0" spc="-25" dirty="0" smtClean="0">
                          <a:latin typeface="Cambria Math" panose="02040503050406030204" pitchFamily="18" charset="0"/>
                          <a:cs typeface="Lucida Sans Unicode"/>
                        </a:rPr>
                        <m:t>=</m:t>
                      </m:r>
                      <m:f>
                        <m:fPr>
                          <m:ctrlPr>
                            <a:rPr lang="en-US" sz="1800" b="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1</m:t>
                          </m:r>
                        </m:num>
                        <m:den>
                          <m:r>
                            <a:rPr lang="en-US" sz="1800" b="0" i="1" spc="-25" dirty="0" smtClean="0">
                              <a:latin typeface="Cambria Math" panose="02040503050406030204" pitchFamily="18" charset="0"/>
                              <a:cs typeface="Lucida Sans Unicode"/>
                            </a:rPr>
                            <m:t>3</m:t>
                          </m:r>
                        </m:den>
                      </m:f>
                      <m:d>
                        <m:dPr>
                          <m:ctrlPr>
                            <a:rPr lang="en-US" sz="1800" b="0" i="1" spc="-25" dirty="0" smtClean="0">
                              <a:latin typeface="Cambria Math" panose="02040503050406030204" pitchFamily="18" charset="0"/>
                              <a:cs typeface="Lucida Sans Unicode"/>
                            </a:rPr>
                          </m:ctrlPr>
                        </m:dPr>
                        <m:e>
                          <m:f>
                            <m:fPr>
                              <m:ctrlPr>
                                <a:rPr lang="en-US" sz="1800" i="1" spc="-25" dirty="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16</m:t>
                              </m:r>
                            </m:num>
                            <m:den>
                              <m:r>
                                <a:rPr lang="en-US" sz="1800" b="0" i="1" spc="-25" dirty="0" smtClean="0">
                                  <a:latin typeface="Cambria Math" panose="02040503050406030204" pitchFamily="18" charset="0"/>
                                  <a:cs typeface="Lucida Sans Unicode"/>
                                </a:rPr>
                                <m:t>9</m:t>
                              </m:r>
                            </m:den>
                          </m:f>
                          <m:r>
                            <a:rPr lang="en-US" sz="1800" b="0" i="1" spc="-25" dirty="0" smtClean="0">
                              <a:latin typeface="Cambria Math" panose="02040503050406030204" pitchFamily="18" charset="0"/>
                              <a:cs typeface="Lucida Sans Unicode"/>
                            </a:rPr>
                            <m:t>+ </m:t>
                          </m:r>
                          <m:f>
                            <m:fPr>
                              <m:ctrlPr>
                                <a:rPr lang="en-US" sz="1800" b="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25</m:t>
                              </m:r>
                            </m:num>
                            <m:den>
                              <m:r>
                                <a:rPr lang="en-US" sz="1800" b="0" i="1" spc="-25" dirty="0" smtClean="0">
                                  <a:latin typeface="Cambria Math" panose="02040503050406030204" pitchFamily="18" charset="0"/>
                                  <a:cs typeface="Lucida Sans Unicode"/>
                                </a:rPr>
                                <m:t>9</m:t>
                              </m:r>
                            </m:den>
                          </m:f>
                          <m:r>
                            <a:rPr lang="en-US" sz="1800" b="0" i="1" spc="-25" dirty="0" smtClean="0">
                              <a:latin typeface="Cambria Math" panose="02040503050406030204" pitchFamily="18" charset="0"/>
                              <a:cs typeface="Lucida Sans Unicode"/>
                            </a:rPr>
                            <m:t>+</m:t>
                          </m:r>
                          <m:f>
                            <m:fPr>
                              <m:ctrlPr>
                                <a:rPr lang="en-US" sz="1800" b="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36</m:t>
                              </m:r>
                            </m:num>
                            <m:den>
                              <m:r>
                                <a:rPr lang="en-US" sz="1800" b="0" i="1" spc="-25" dirty="0" smtClean="0">
                                  <a:latin typeface="Cambria Math" panose="02040503050406030204" pitchFamily="18" charset="0"/>
                                  <a:cs typeface="Lucida Sans Unicode"/>
                                </a:rPr>
                                <m:t>9</m:t>
                              </m:r>
                            </m:den>
                          </m:f>
                          <m:r>
                            <a:rPr lang="en-US" sz="1800" b="0" i="1" spc="-25" dirty="0" smtClean="0">
                              <a:latin typeface="Cambria Math" panose="02040503050406030204" pitchFamily="18" charset="0"/>
                              <a:cs typeface="Lucida Sans Unicode"/>
                            </a:rPr>
                            <m:t>+</m:t>
                          </m:r>
                          <m:f>
                            <m:fPr>
                              <m:ctrlPr>
                                <a:rPr lang="en-US" sz="1800" b="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49</m:t>
                              </m:r>
                            </m:num>
                            <m:den>
                              <m:r>
                                <a:rPr lang="en-US" sz="1800" b="0" i="1" spc="-25" dirty="0" smtClean="0">
                                  <a:latin typeface="Cambria Math" panose="02040503050406030204" pitchFamily="18" charset="0"/>
                                  <a:cs typeface="Lucida Sans Unicode"/>
                                </a:rPr>
                                <m:t>9</m:t>
                              </m:r>
                            </m:den>
                          </m:f>
                          <m:r>
                            <a:rPr lang="en-US" sz="1800" i="1" spc="-25" dirty="0">
                              <a:latin typeface="Cambria Math" panose="02040503050406030204" pitchFamily="18" charset="0"/>
                              <a:cs typeface="Lucida Sans Unicode"/>
                            </a:rPr>
                            <m:t>+</m:t>
                          </m:r>
                          <m:f>
                            <m:fPr>
                              <m:ctrlPr>
                                <a:rPr lang="en-US" sz="1800" i="1" spc="-25" dirty="0">
                                  <a:latin typeface="Cambria Math" panose="02040503050406030204" pitchFamily="18" charset="0"/>
                                  <a:cs typeface="Lucida Sans Unicode"/>
                                </a:rPr>
                              </m:ctrlPr>
                            </m:fPr>
                            <m:num>
                              <m:r>
                                <a:rPr lang="en-US" sz="1800" i="1" spc="-25" dirty="0">
                                  <a:latin typeface="Cambria Math" panose="02040503050406030204" pitchFamily="18" charset="0"/>
                                  <a:cs typeface="Lucida Sans Unicode"/>
                                </a:rPr>
                                <m:t>6</m:t>
                              </m:r>
                              <m:r>
                                <a:rPr lang="en-US" sz="1800" b="0" i="1" spc="-25" dirty="0" smtClean="0">
                                  <a:latin typeface="Cambria Math" panose="02040503050406030204" pitchFamily="18" charset="0"/>
                                  <a:cs typeface="Lucida Sans Unicode"/>
                                </a:rPr>
                                <m:t>4</m:t>
                              </m:r>
                            </m:num>
                            <m:den>
                              <m:r>
                                <a:rPr lang="en-US" sz="1800" i="1" spc="-25" dirty="0">
                                  <a:latin typeface="Cambria Math" panose="02040503050406030204" pitchFamily="18" charset="0"/>
                                  <a:cs typeface="Lucida Sans Unicode"/>
                                </a:rPr>
                                <m:t>9</m:t>
                              </m:r>
                            </m:den>
                          </m:f>
                          <m:r>
                            <a:rPr lang="en-US" sz="1800" i="1" spc="-25" dirty="0">
                              <a:latin typeface="Cambria Math" panose="02040503050406030204" pitchFamily="18" charset="0"/>
                              <a:cs typeface="Lucida Sans Unicode"/>
                            </a:rPr>
                            <m:t>+</m:t>
                          </m:r>
                          <m:f>
                            <m:fPr>
                              <m:ctrlPr>
                                <a:rPr lang="en-US" sz="1800" i="1" spc="-25" dirty="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81</m:t>
                              </m:r>
                            </m:num>
                            <m:den>
                              <m:r>
                                <a:rPr lang="en-US" sz="1800" i="1" spc="-25" dirty="0">
                                  <a:latin typeface="Cambria Math" panose="02040503050406030204" pitchFamily="18" charset="0"/>
                                  <a:cs typeface="Lucida Sans Unicode"/>
                                </a:rPr>
                                <m:t>9</m:t>
                              </m:r>
                            </m:den>
                          </m:f>
                        </m:e>
                      </m:d>
                      <m:r>
                        <a:rPr lang="en-US" sz="1800" b="0" i="1" spc="-25" dirty="0" smtClean="0">
                          <a:latin typeface="Cambria Math" panose="02040503050406030204" pitchFamily="18" charset="0"/>
                          <a:cs typeface="Lucida Sans Unicode"/>
                        </a:rPr>
                        <m:t>=</m:t>
                      </m:r>
                      <m:f>
                        <m:fPr>
                          <m:ctrlPr>
                            <a:rPr lang="en-US" sz="1800" b="0" i="1" spc="-25" dirty="0" smtClean="0">
                              <a:latin typeface="Cambria Math" panose="02040503050406030204" pitchFamily="18" charset="0"/>
                              <a:cs typeface="Lucida Sans Unicode"/>
                            </a:rPr>
                          </m:ctrlPr>
                        </m:fPr>
                        <m:num>
                          <m:r>
                            <a:rPr lang="en-US" sz="1800" b="0" i="1" spc="-25" dirty="0" smtClean="0">
                              <a:latin typeface="Cambria Math" panose="02040503050406030204" pitchFamily="18" charset="0"/>
                              <a:cs typeface="Lucida Sans Unicode"/>
                            </a:rPr>
                            <m:t>271</m:t>
                          </m:r>
                        </m:num>
                        <m:den>
                          <m:r>
                            <a:rPr lang="en-US" sz="1800" b="0" i="1" spc="-25" dirty="0" smtClean="0">
                              <a:latin typeface="Cambria Math" panose="02040503050406030204" pitchFamily="18" charset="0"/>
                              <a:cs typeface="Lucida Sans Unicode"/>
                            </a:rPr>
                            <m:t>27</m:t>
                          </m:r>
                        </m:den>
                      </m:f>
                      <m:r>
                        <a:rPr lang="en-US" sz="1800" b="0" i="1" spc="-25" dirty="0" smtClean="0">
                          <a:latin typeface="Cambria Math" panose="02040503050406030204" pitchFamily="18" charset="0"/>
                          <a:cs typeface="Lucida Sans Unicode"/>
                        </a:rPr>
                        <m:t>.</m:t>
                      </m:r>
                    </m:oMath>
                  </m:oMathPara>
                </a14:m>
                <a:endParaRPr lang="en-US" sz="1800" spc="-15" dirty="0"/>
              </a:p>
              <a:p>
                <a:pPr marL="36900" indent="0">
                  <a:lnSpc>
                    <a:spcPct val="100000"/>
                  </a:lnSpc>
                  <a:buNone/>
                </a:pPr>
                <a:endParaRPr lang="en-US" sz="1800" spc="-15" dirty="0">
                  <a:latin typeface="Times New Roman"/>
                  <a:cs typeface="Times New Roman"/>
                </a:endParaRPr>
              </a:p>
              <a:p>
                <a:pPr marL="36900" indent="0">
                  <a:lnSpc>
                    <a:spcPct val="100000"/>
                  </a:lnSpc>
                  <a:buNone/>
                </a:pPr>
                <a:endParaRPr lang="en-US" sz="1800" dirty="0">
                  <a:latin typeface="Times New Roman"/>
                  <a:cs typeface="Times New Roman"/>
                </a:endParaRPr>
              </a:p>
              <a:p>
                <a:pPr marL="36900" indent="0">
                  <a:lnSpc>
                    <a:spcPct val="100000"/>
                  </a:lnSpc>
                  <a:buNone/>
                </a:pPr>
                <a:endParaRPr lang="en-US" sz="1800" dirty="0">
                  <a:latin typeface="Times New Roman"/>
                  <a:cs typeface="Times New Roman"/>
                </a:endParaRPr>
              </a:p>
              <a:p>
                <a:pPr marL="36900" indent="0">
                  <a:lnSpc>
                    <a:spcPct val="100000"/>
                  </a:lnSpc>
                  <a:buNone/>
                </a:pPr>
                <a:endParaRPr lang="en-US" sz="18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1015871" cy="4370567"/>
              </a:xfrm>
              <a:blipFill rotWithShape="0">
                <a:blip r:embed="rId2"/>
                <a:stretch>
                  <a:fillRect l="-111"/>
                </a:stretch>
              </a:blipFill>
            </p:spPr>
            <p:txBody>
              <a:bodyPr/>
              <a:lstStyle/>
              <a:p>
                <a:r>
                  <a:rPr lang="en-US">
                    <a:noFill/>
                  </a:rPr>
                  <a:t> </a:t>
                </a:r>
              </a:p>
            </p:txBody>
          </p:sp>
        </mc:Fallback>
      </mc:AlternateContent>
      <p:pic>
        <p:nvPicPr>
          <p:cNvPr id="5" name="Picture 4" descr="Graphs A and B of f of x equals x squared show 4 right-endpoint rectangles under graph A and 6 right-endpoint rectangles under graph B. &#10;Graph A, titled the approximation R subscript 4, shows f of x equals x squared with the x axis ranging from 0 to 3 with marks at 1, 3/2, 2, 5/2, and 3 and the y axis ranging from 0 to 15 in increments of 5. The first rectangle is from 1 to 3/2, with height at f of 3/2, the second rectangle is from 3/2 to 2 with height at f of 2, the third rectangle is from 2 to 5/2 with height at f of 5/2, and the fourth rectangle is from 5/2 to 3 with height at f of 3. Graph B, titled the approximation R subscript 6, shows f of x equals x squared with the x axis ranging from 0 to 3 with marks from 1 to 3 by thirds, and the y axis ranging from 0 to 15 in increments of 5. The first rectangle is from 1 to 4/3, with height at f of 4/3, the second rectangle is from 4/3 to 5/3 with height at f of 5/3, the third rectangle is from 5/3 to 2 with height at f of 2, the fourth rectangle is from 2 to 7/3 with height at f of 7/3, the fifth rectangle is from 7/3 to 8/3 with height at f of 8/3, and the sixth rectangle is from 8/3 to 3 with height at f of 3.">
            <a:extLst>
              <a:ext uri="{FF2B5EF4-FFF2-40B4-BE49-F238E27FC236}">
                <a16:creationId xmlns:a16="http://schemas.microsoft.com/office/drawing/2014/main" id="{415D4D50-17F4-4E64-8820-16C1FE055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427" y="3556883"/>
            <a:ext cx="7490613" cy="2599433"/>
          </a:xfrm>
          <a:prstGeom prst="rect">
            <a:avLst/>
          </a:prstGeom>
        </p:spPr>
      </p:pic>
    </p:spTree>
    <p:extLst>
      <p:ext uri="{BB962C8B-B14F-4D97-AF65-F5344CB8AC3E}">
        <p14:creationId xmlns:p14="http://schemas.microsoft.com/office/powerpoint/2010/main" val="24214902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(5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latin typeface="Times New Roman"/>
                    <a:cs typeface="Times New Roman"/>
                  </a:rPr>
                  <a:t>To</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simplify</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rest</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roof,</a:t>
                </a:r>
                <a:r>
                  <a:rPr lang="en-US" spc="7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ssume</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increasing</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(see</a:t>
                </a:r>
                <a:r>
                  <a:rPr lang="en-US" spc="70" dirty="0">
                    <a:solidFill>
                      <a:schemeClr val="tx1"/>
                    </a:solidFill>
                    <a:latin typeface="Times New Roman"/>
                    <a:cs typeface="Times New Roman"/>
                  </a:rPr>
                  <a:t> </a:t>
                </a:r>
                <a:r>
                  <a:rPr lang="en-US" spc="-15" dirty="0">
                    <a:solidFill>
                      <a:schemeClr val="tx1"/>
                    </a:solidFill>
                    <a:latin typeface="Times New Roman"/>
                    <a:cs typeface="Times New Roman"/>
                  </a:rPr>
                  <a:t>E</a:t>
                </a:r>
                <a:r>
                  <a:rPr lang="en-US" spc="-5" dirty="0">
                    <a:solidFill>
                      <a:schemeClr val="tx1"/>
                    </a:solidFill>
                    <a:latin typeface="Times New Roman"/>
                    <a:cs typeface="Times New Roman"/>
                  </a:rPr>
                  <a:t>xercise</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54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case)</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Then</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f</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h</a:t>
                </a:r>
                <a:r>
                  <a:rPr lang="en-US" i="1" spc="75" dirty="0">
                    <a:solidFill>
                      <a:schemeClr val="tx1"/>
                    </a:solidFill>
                    <a:latin typeface="Times New Roman"/>
                    <a:cs typeface="Times New Roman"/>
                  </a:rPr>
                  <a:t> </a:t>
                </a:r>
                <a:r>
                  <a:rPr lang="en-US" i="1" spc="190" dirty="0">
                    <a:solidFill>
                      <a:schemeClr val="tx1"/>
                    </a:solidFill>
                    <a:latin typeface="Arial"/>
                    <a:cs typeface="Arial"/>
                  </a:rPr>
                  <a:t>&gt;</a:t>
                </a:r>
                <a:r>
                  <a:rPr lang="en-US" i="1" spc="-5" dirty="0">
                    <a:solidFill>
                      <a:schemeClr val="tx1"/>
                    </a:solidFill>
                    <a:latin typeface="Arial"/>
                    <a:cs typeface="Arial"/>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hi</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hi</a:t>
                </a:r>
                <a:r>
                  <a:rPr lang="en-US" spc="-5" dirty="0">
                    <a:solidFill>
                      <a:schemeClr val="tx1"/>
                    </a:solidFill>
                    <a:latin typeface="Times New Roman"/>
                    <a:cs typeface="Times New Roman"/>
                  </a:rPr>
                  <a:t>n</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live</a:t>
                </a:r>
                <a:r>
                  <a:rPr lang="en-US" spc="-5" dirty="0">
                    <a:solidFill>
                      <a:schemeClr val="tx1"/>
                    </a:solidFill>
                    <a:latin typeface="Times New Roman"/>
                    <a:cs typeface="Times New Roman"/>
                  </a:rPr>
                  <a:t>r</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lie</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betwee</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o</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rectangle</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of height</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0" dirty="0">
                    <a:solidFill>
                      <a:schemeClr val="tx1"/>
                    </a:solidFill>
                    <a:latin typeface="Lucida Sans Unicode"/>
                    <a:cs typeface="Lucida Sans Unicode"/>
                  </a:rPr>
                  <a:t> </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have</a:t>
                </a: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h</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h𝑓</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h</m:t>
                          </m:r>
                        </m:e>
                      </m:d>
                    </m:oMath>
                  </m:oMathPara>
                </a14:m>
                <a:endParaRPr lang="en-US" b="0" dirty="0">
                  <a:solidFill>
                    <a:schemeClr val="tx1"/>
                  </a:solidFill>
                  <a:ea typeface="Cambria Math" panose="02040503050406030204" pitchFamily="18" charset="0"/>
                </a:endParaRPr>
              </a:p>
              <a:p>
                <a:pPr marL="36900" indent="0">
                  <a:lnSpc>
                    <a:spcPct val="100000"/>
                  </a:lnSpc>
                  <a:buNone/>
                </a:pPr>
                <a:r>
                  <a:rPr lang="en-US" dirty="0">
                    <a:solidFill>
                      <a:schemeClr val="tx1"/>
                    </a:solidFill>
                  </a:rPr>
                  <a:t>from which we get </a:t>
                </a:r>
              </a:p>
              <a:p>
                <a:pPr marL="36900" indent="0">
                  <a:lnSpc>
                    <a:spcPct val="100000"/>
                  </a:lnSpc>
                  <a:buNone/>
                </a:pPr>
                <a:endParaRPr lang="en-US" b="0" i="1" dirty="0">
                  <a:solidFill>
                    <a:schemeClr val="tx1"/>
                  </a:solidFill>
                  <a:latin typeface="Cambria Math" panose="02040503050406030204" pitchFamily="18" charset="0"/>
                </a:endParaRPr>
              </a:p>
              <a:p>
                <a:pPr marL="36900" indent="0">
                  <a:lnSpc>
                    <a:spcPct val="100000"/>
                  </a:lnSpc>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𝐴</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h</m:t>
                              </m:r>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𝐴</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num>
                        <m:den>
                          <m:r>
                            <a:rPr lang="en-US" b="0" i="1" smtClean="0">
                              <a:solidFill>
                                <a:schemeClr val="tx1"/>
                              </a:solidFill>
                              <a:latin typeface="Cambria Math" panose="02040503050406030204" pitchFamily="18" charset="0"/>
                              <a:ea typeface="Cambria Math" panose="02040503050406030204" pitchFamily="18" charset="0"/>
                            </a:rPr>
                            <m:t>h</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𝑓</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h</m:t>
                          </m:r>
                        </m:e>
                      </m:d>
                    </m:oMath>
                  </m:oMathPara>
                </a14:m>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503"/>
                </a:stretch>
              </a:blipFill>
            </p:spPr>
            <p:txBody>
              <a:bodyPr/>
              <a:lstStyle/>
              <a:p>
                <a:r>
                  <a:rPr lang="en-US">
                    <a:noFill/>
                  </a:rPr>
                  <a:t> </a:t>
                </a:r>
              </a:p>
            </p:txBody>
          </p:sp>
        </mc:Fallback>
      </mc:AlternateContent>
      <p:pic>
        <p:nvPicPr>
          <p:cNvPr id="4" name="Picture 3" descr="A graph of y equals f of t in quadrant 1 shows a shaded region between x and x plus h under the curve. A left endpoint rectangle and right endpoint rectangle are  superimposed on the region.&#10;The t axis is labeled a, x, x plus h. The curve is increasing through quadrant 1. The area under the curve is shaded between t equals x and t equals x plus h. The left endpoint rectangle is labeled with height f of x and is totally inside the shaded region. The right endpoint rectangle is labeled with height f of quantity x plus h and includes area above the curve also.  ">
            <a:extLst>
              <a:ext uri="{FF2B5EF4-FFF2-40B4-BE49-F238E27FC236}">
                <a16:creationId xmlns:a16="http://schemas.microsoft.com/office/drawing/2014/main" id="{69D5DEDD-9C52-4A14-96E3-031A91112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721" y="3515412"/>
            <a:ext cx="6681310" cy="2365903"/>
          </a:xfrm>
          <a:prstGeom prst="rect">
            <a:avLst/>
          </a:prstGeom>
        </p:spPr>
      </p:pic>
    </p:spTree>
    <p:extLst>
      <p:ext uri="{BB962C8B-B14F-4D97-AF65-F5344CB8AC3E}">
        <p14:creationId xmlns:p14="http://schemas.microsoft.com/office/powerpoint/2010/main" val="3808907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(6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0" dirty="0">
                    <a:solidFill>
                      <a:schemeClr val="tx1"/>
                    </a:solidFill>
                    <a:latin typeface="Lucida Sans Unicode"/>
                    <a:cs typeface="Lucida Sans Unicode"/>
                  </a:rPr>
                  <a:t> </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Cambria Math" panose="02040503050406030204" pitchFamily="18" charset="0"/>
                    <a:ea typeface="Cambria Math" panose="02040503050406030204" pitchFamily="18" charset="0"/>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as </a:t>
                </a:r>
                <a:r>
                  <a:rPr lang="en-US" i="1" spc="-20" dirty="0">
                    <a:solidFill>
                      <a:schemeClr val="tx1"/>
                    </a:solidFill>
                    <a:latin typeface="Times New Roman"/>
                    <a:cs typeface="Times New Roman"/>
                  </a:rPr>
                  <a:t>h </a:t>
                </a:r>
                <a:r>
                  <a:rPr lang="en-US" i="1" spc="-20" dirty="0">
                    <a:solidFill>
                      <a:schemeClr val="tx1"/>
                    </a:solidFill>
                    <a:latin typeface="Cambria Math" panose="02040503050406030204" pitchFamily="18" charset="0"/>
                    <a:ea typeface="Cambria Math" panose="02040503050406030204" pitchFamily="18" charset="0"/>
                    <a:cs typeface="Times New Roman"/>
                  </a:rPr>
                  <a:t>→ </a:t>
                </a:r>
                <a:r>
                  <a:rPr lang="en-US" spc="-20" dirty="0">
                    <a:solidFill>
                      <a:schemeClr val="tx1"/>
                    </a:solidFill>
                    <a:latin typeface="Cambria Math" panose="02040503050406030204" pitchFamily="18" charset="0"/>
                    <a:ea typeface="Cambria Math" panose="02040503050406030204" pitchFamily="18" charset="0"/>
                    <a:cs typeface="Times New Roman"/>
                  </a:rPr>
                  <a:t>0</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continuous. Thus, the Squeez</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Theorem</a:t>
                </a:r>
                <a:r>
                  <a:rPr lang="en-US" dirty="0">
                    <a:solidFill>
                      <a:schemeClr val="tx1"/>
                    </a:solidFill>
                    <a:latin typeface="Times New Roman"/>
                    <a:cs typeface="Times New Roman"/>
                  </a:rPr>
                  <a:t>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us</a:t>
                </a:r>
              </a:p>
              <a:p>
                <a:pPr marL="36900" indent="0">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h</m:t>
                              </m:r>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0</m:t>
                                  </m:r>
                                </m:e>
                                <m:sup>
                                  <m:r>
                                    <a:rPr lang="en-US" b="0" i="1" smtClean="0">
                                      <a:solidFill>
                                        <a:schemeClr val="tx1"/>
                                      </a:solidFill>
                                      <a:latin typeface="Cambria Math" panose="02040503050406030204" pitchFamily="18" charset="0"/>
                                      <a:ea typeface="Cambria Math" panose="02040503050406030204" pitchFamily="18" charset="0"/>
                                      <a:cs typeface="Times New Roman"/>
                                    </a:rPr>
                                    <m:t>+</m:t>
                                  </m:r>
                                </m:sup>
                              </m:sSup>
                            </m:lim>
                          </m:limLow>
                        </m:fName>
                        <m:e>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𝐴</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h</m:t>
                                  </m:r>
                                </m:e>
                              </m:d>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𝐴</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num>
                            <m:den>
                              <m:r>
                                <a:rPr lang="en-US" i="1">
                                  <a:solidFill>
                                    <a:schemeClr val="tx1"/>
                                  </a:solidFill>
                                  <a:latin typeface="Cambria Math" panose="02040503050406030204" pitchFamily="18" charset="0"/>
                                  <a:ea typeface="Cambria Math" panose="02040503050406030204" pitchFamily="18" charset="0"/>
                                </a:rPr>
                                <m:t>h</m:t>
                              </m:r>
                            </m:den>
                          </m:f>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oMath>
                  </m:oMathPara>
                </a14:m>
                <a:endParaRPr lang="en-US" dirty="0">
                  <a:solidFill>
                    <a:schemeClr val="tx1"/>
                  </a:solidFill>
                  <a:latin typeface="Times New Roman"/>
                  <a:cs typeface="Times New Roman"/>
                </a:endParaRPr>
              </a:p>
              <a:p>
                <a:pPr marL="36900" indent="0">
                  <a:lnSpc>
                    <a:spcPct val="100000"/>
                  </a:lnSpc>
                  <a:buNone/>
                </a:pPr>
                <a:r>
                  <a:rPr lang="en-US" sz="2400" dirty="0">
                    <a:latin typeface="Times New Roman"/>
                    <a:cs typeface="Times New Roman"/>
                  </a:rPr>
                  <a:t>Since the case </a:t>
                </a:r>
                <a:r>
                  <a:rPr lang="en-US" sz="2400" i="1" dirty="0">
                    <a:latin typeface="Times New Roman"/>
                    <a:cs typeface="Times New Roman"/>
                  </a:rPr>
                  <a:t>h &lt; </a:t>
                </a:r>
                <a:r>
                  <a:rPr lang="en-US" sz="2400" dirty="0">
                    <a:latin typeface="Times New Roman"/>
                    <a:cs typeface="Times New Roman"/>
                  </a:rPr>
                  <a:t>0 can be treated similarly, we obtain </a:t>
                </a:r>
              </a:p>
              <a:p>
                <a:pPr marL="36900" indent="0">
                  <a:lnSpc>
                    <a:spcPct val="100000"/>
                  </a:lnSpc>
                  <a:buNone/>
                </a:pPr>
                <a:endParaRPr lang="en-US" sz="2400"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𝐴</m:t>
                          </m:r>
                        </m:e>
                        <m:sup>
                          <m:r>
                            <a:rPr lang="en-US" sz="2400" b="0" i="1" smtClean="0">
                              <a:latin typeface="Cambria Math" panose="02040503050406030204" pitchFamily="18" charset="0"/>
                              <a:cs typeface="Times New Roman"/>
                            </a:rPr>
                            <m:t>′</m:t>
                          </m:r>
                        </m:sup>
                      </m:sSup>
                      <m:d>
                        <m:dPr>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cs typeface="Times New Roman"/>
                            </a:rPr>
                            <m:t>𝑥</m:t>
                          </m:r>
                        </m:e>
                      </m:d>
                      <m:r>
                        <a:rPr lang="en-US" sz="2400" b="0" i="1" smtClean="0">
                          <a:latin typeface="Cambria Math" panose="02040503050406030204" pitchFamily="18" charset="0"/>
                          <a:cs typeface="Times New Roman"/>
                        </a:rPr>
                        <m:t>=</m:t>
                      </m:r>
                      <m:func>
                        <m:funcPr>
                          <m:ctrlPr>
                            <a:rPr lang="en-US" sz="2400" i="1">
                              <a:latin typeface="Cambria Math" panose="02040503050406030204" pitchFamily="18" charset="0"/>
                              <a:cs typeface="Times New Roman"/>
                            </a:rPr>
                          </m:ctrlPr>
                        </m:funcPr>
                        <m:fName>
                          <m:limLow>
                            <m:limLowPr>
                              <m:ctrlPr>
                                <a:rPr lang="en-US" sz="2400" i="1">
                                  <a:latin typeface="Cambria Math" panose="02040503050406030204" pitchFamily="18" charset="0"/>
                                  <a:cs typeface="Times New Roman"/>
                                </a:rPr>
                              </m:ctrlPr>
                            </m:limLowPr>
                            <m:e>
                              <m:r>
                                <m:rPr>
                                  <m:sty m:val="p"/>
                                </m:rPr>
                                <a:rPr lang="en-US" sz="2400">
                                  <a:latin typeface="Cambria Math" panose="02040503050406030204" pitchFamily="18" charset="0"/>
                                  <a:cs typeface="Times New Roman"/>
                                </a:rPr>
                                <m:t>lim</m:t>
                              </m:r>
                            </m:e>
                            <m:lim>
                              <m:r>
                                <a:rPr lang="en-US" sz="2400" i="1">
                                  <a:latin typeface="Cambria Math" panose="02040503050406030204" pitchFamily="18" charset="0"/>
                                  <a:cs typeface="Times New Roman"/>
                                </a:rPr>
                                <m:t>h</m:t>
                              </m:r>
                              <m:r>
                                <a:rPr lang="en-US" sz="2400" i="1">
                                  <a:latin typeface="Cambria Math" panose="02040503050406030204" pitchFamily="18" charset="0"/>
                                  <a:ea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0</m:t>
                              </m:r>
                            </m:lim>
                          </m:limLow>
                        </m:fName>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𝐴</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h</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𝐴</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num>
                            <m:den>
                              <m:r>
                                <a:rPr lang="en-US" sz="2400" i="1">
                                  <a:latin typeface="Cambria Math" panose="02040503050406030204" pitchFamily="18" charset="0"/>
                                  <a:ea typeface="Cambria Math" panose="02040503050406030204" pitchFamily="18" charset="0"/>
                                </a:rPr>
                                <m:t>h</m:t>
                              </m:r>
                            </m:den>
                          </m:f>
                        </m:e>
                      </m:func>
                      <m:r>
                        <a:rPr lang="en-US" sz="2400" i="1">
                          <a:latin typeface="Cambria Math" panose="02040503050406030204" pitchFamily="18" charset="0"/>
                          <a:cs typeface="Times New Roman"/>
                        </a:rPr>
                        <m:t>=</m:t>
                      </m:r>
                      <m:r>
                        <a:rPr lang="en-US" sz="2400" i="1">
                          <a:latin typeface="Cambria Math" panose="02040503050406030204" pitchFamily="18" charset="0"/>
                          <a:cs typeface="Times New Roman"/>
                        </a:rPr>
                        <m:t>𝑓</m:t>
                      </m:r>
                      <m:d>
                        <m:dPr>
                          <m:ctrlPr>
                            <a:rPr lang="en-US" sz="2400" i="1">
                              <a:latin typeface="Cambria Math" panose="02040503050406030204" pitchFamily="18" charset="0"/>
                              <a:cs typeface="Times New Roman"/>
                            </a:rPr>
                          </m:ctrlPr>
                        </m:dPr>
                        <m:e>
                          <m:r>
                            <a:rPr lang="en-US" sz="2400" i="1">
                              <a:latin typeface="Cambria Math" panose="02040503050406030204" pitchFamily="18" charset="0"/>
                              <a:cs typeface="Times New Roman"/>
                            </a:rPr>
                            <m:t>𝑥</m:t>
                          </m:r>
                        </m:e>
                      </m:d>
                    </m:oMath>
                  </m:oMathPara>
                </a14:m>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503" t="-1534" r="-559"/>
                </a:stretch>
              </a:blipFill>
            </p:spPr>
            <p:txBody>
              <a:bodyPr/>
              <a:lstStyle/>
              <a:p>
                <a:r>
                  <a:rPr lang="en-US">
                    <a:noFill/>
                  </a:rPr>
                  <a:t> </a:t>
                </a:r>
              </a:p>
            </p:txBody>
          </p:sp>
        </mc:Fallback>
      </mc:AlternateContent>
    </p:spTree>
    <p:extLst>
      <p:ext uri="{BB962C8B-B14F-4D97-AF65-F5344CB8AC3E}">
        <p14:creationId xmlns:p14="http://schemas.microsoft.com/office/powerpoint/2010/main" val="3552790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(7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We c</a:t>
                </a:r>
                <a:r>
                  <a:rPr lang="en-US" spc="-15" dirty="0">
                    <a:solidFill>
                      <a:schemeClr val="tx1"/>
                    </a:solidFill>
                    <a:latin typeface="Times New Roman"/>
                    <a:cs typeface="Times New Roman"/>
                  </a:rPr>
                  <a:t>omput</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unctio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14:m>
                  <m:oMath xmlns:m="http://schemas.openxmlformats.org/officeDocument/2006/math">
                    <m:r>
                      <a:rPr lang="en-US" b="0" i="1" spc="-70" smtClean="0">
                        <a:solidFill>
                          <a:schemeClr val="tx1"/>
                        </a:solidFill>
                        <a:latin typeface="Cambria Math" panose="02040503050406030204" pitchFamily="18" charset="0"/>
                        <a:cs typeface="Times New Roman"/>
                      </a:rPr>
                      <m:t>𝐴</m:t>
                    </m:r>
                    <m:d>
                      <m:dPr>
                        <m:ctrlPr>
                          <a:rPr lang="en-US" b="0" i="1" spc="-70" smtClean="0">
                            <a:solidFill>
                              <a:schemeClr val="tx1"/>
                            </a:solidFill>
                            <a:latin typeface="Cambria Math" panose="02040503050406030204" pitchFamily="18" charset="0"/>
                            <a:cs typeface="Times New Roman"/>
                          </a:rPr>
                        </m:ctrlPr>
                      </m:dPr>
                      <m:e>
                        <m:r>
                          <a:rPr lang="en-US" b="0" i="1" spc="-70" smtClean="0">
                            <a:solidFill>
                              <a:schemeClr val="tx1"/>
                            </a:solidFill>
                            <a:latin typeface="Cambria Math" panose="02040503050406030204" pitchFamily="18" charset="0"/>
                            <a:cs typeface="Times New Roman"/>
                          </a:rPr>
                          <m:t>𝑥</m:t>
                        </m:r>
                      </m:e>
                    </m:d>
                    <m:r>
                      <a:rPr lang="en-US" b="0" i="1" spc="-70" smtClean="0">
                        <a:solidFill>
                          <a:schemeClr val="tx1"/>
                        </a:solidFill>
                        <a:latin typeface="Cambria Math" panose="02040503050406030204" pitchFamily="18" charset="0"/>
                        <a:cs typeface="Times New Roman"/>
                      </a:rPr>
                      <m:t>=</m:t>
                    </m:r>
                    <m:nary>
                      <m:naryPr>
                        <m:ctrlPr>
                          <a:rPr lang="en-US" b="0" i="1" spc="-70" smtClean="0">
                            <a:solidFill>
                              <a:schemeClr val="tx1"/>
                            </a:solidFill>
                            <a:latin typeface="Cambria Math" panose="02040503050406030204" pitchFamily="18" charset="0"/>
                            <a:cs typeface="Times New Roman"/>
                          </a:rPr>
                        </m:ctrlPr>
                      </m:naryPr>
                      <m:sub>
                        <m:r>
                          <m:rPr>
                            <m:brk m:alnAt="23"/>
                          </m:rPr>
                          <a:rPr lang="en-US" b="0" i="1" spc="-70" smtClean="0">
                            <a:solidFill>
                              <a:schemeClr val="tx1"/>
                            </a:solidFill>
                            <a:latin typeface="Cambria Math" panose="02040503050406030204" pitchFamily="18" charset="0"/>
                            <a:cs typeface="Times New Roman"/>
                          </a:rPr>
                          <m:t>𝑎</m:t>
                        </m:r>
                      </m:sub>
                      <m:sup>
                        <m:r>
                          <a:rPr lang="en-US" b="0" i="1" spc="-70" smtClean="0">
                            <a:solidFill>
                              <a:schemeClr val="tx1"/>
                            </a:solidFill>
                            <a:latin typeface="Cambria Math" panose="02040503050406030204" pitchFamily="18" charset="0"/>
                            <a:cs typeface="Times New Roman"/>
                          </a:rPr>
                          <m:t>𝑥</m:t>
                        </m:r>
                      </m:sup>
                      <m:e>
                        <m:r>
                          <a:rPr lang="en-US" b="0" i="1" spc="-70" smtClean="0">
                            <a:solidFill>
                              <a:schemeClr val="tx1"/>
                            </a:solidFill>
                            <a:latin typeface="Cambria Math" panose="02040503050406030204" pitchFamily="18" charset="0"/>
                            <a:cs typeface="Times New Roman"/>
                          </a:rPr>
                          <m:t>𝑓</m:t>
                        </m:r>
                        <m:r>
                          <a:rPr lang="en-US" b="0" i="1" spc="-70" smtClean="0">
                            <a:solidFill>
                              <a:schemeClr val="tx1"/>
                            </a:solidFill>
                            <a:latin typeface="Cambria Math" panose="02040503050406030204" pitchFamily="18" charset="0"/>
                            <a:cs typeface="Times New Roman"/>
                          </a:rPr>
                          <m:t>(</m:t>
                        </m:r>
                        <m:r>
                          <a:rPr lang="en-US" b="0" i="1" spc="-70" smtClean="0">
                            <a:solidFill>
                              <a:schemeClr val="tx1"/>
                            </a:solidFill>
                            <a:latin typeface="Cambria Math" panose="02040503050406030204" pitchFamily="18" charset="0"/>
                            <a:cs typeface="Times New Roman"/>
                          </a:rPr>
                          <m:t>𝑡</m:t>
                        </m:r>
                        <m:r>
                          <a:rPr lang="en-US" b="0" i="1" spc="-70" smtClean="0">
                            <a:solidFill>
                              <a:schemeClr val="tx1"/>
                            </a:solidFill>
                            <a:latin typeface="Cambria Math" panose="02040503050406030204" pitchFamily="18" charset="0"/>
                            <a:cs typeface="Times New Roman"/>
                          </a:rPr>
                          <m:t>)</m:t>
                        </m:r>
                      </m:e>
                    </m:nary>
                    <m:r>
                      <a:rPr lang="en-US" b="0" i="1" spc="-70" smtClean="0">
                        <a:solidFill>
                          <a:schemeClr val="tx1"/>
                        </a:solidFill>
                        <a:latin typeface="Cambria Math" panose="02040503050406030204" pitchFamily="18" charset="0"/>
                        <a:cs typeface="Times New Roman"/>
                      </a:rPr>
                      <m:t>𝑑𝑡</m:t>
                    </m:r>
                  </m:oMath>
                </a14:m>
                <a:r>
                  <a:rPr lang="en-US" spc="-5" dirty="0">
                    <a:solidFill>
                      <a:schemeClr val="tx1"/>
                    </a:solidFill>
                    <a:latin typeface="Times New Roman"/>
                    <a:cs typeface="Times New Roman"/>
                  </a:rPr>
                  <a:t> for</a:t>
                </a:r>
                <a:r>
                  <a:rPr lang="en-US" dirty="0">
                    <a:solidFill>
                      <a:schemeClr val="tx1"/>
                    </a:solidFill>
                    <a:latin typeface="Times New Roman"/>
                    <a:cs typeface="Times New Roman"/>
                  </a:rPr>
                  <a:t> </a:t>
                </a:r>
              </a:p>
              <a:p>
                <a:pPr marL="0" indent="0">
                  <a:lnSpc>
                    <a:spcPct val="100000"/>
                  </a:lnSpc>
                  <a:buNone/>
                </a:pP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14:m>
                  <m:oMath xmlns:m="http://schemas.openxmlformats.org/officeDocument/2006/math">
                    <m:r>
                      <a:rPr lang="en-US" i="1">
                        <a:latin typeface="Cambria Math" panose="02040503050406030204" pitchFamily="18" charset="0"/>
                      </a:rPr>
                      <m:t>1−6</m:t>
                    </m:r>
                    <m:r>
                      <a:rPr lang="en-US" i="1">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oMath>
                </a14:m>
                <a:r>
                  <a:rPr lang="en-US" i="1" spc="-185" dirty="0">
                    <a:solidFill>
                      <a:schemeClr val="tx1"/>
                    </a:solidFill>
                    <a:latin typeface="Lucida Sans Unicode"/>
                    <a:cs typeface="Lucida Sans Unicode"/>
                  </a:rPr>
                  <a:t> </a:t>
                </a:r>
                <a:r>
                  <a:rPr lang="en-US" spc="-5" dirty="0">
                    <a:solidFill>
                      <a:schemeClr val="tx1"/>
                    </a:solidFill>
                    <a:latin typeface="Times New Roman"/>
                    <a:cs typeface="Times New Roman"/>
                  </a:rPr>
                  <a:t>with</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90" dirty="0">
                    <a:solidFill>
                      <a:schemeClr val="tx1"/>
                    </a:solidFill>
                    <a:latin typeface="Lucida Sans Unicode"/>
                    <a:cs typeface="Lucida Sans Unicode"/>
                  </a:rPr>
                  <a:t>−</a:t>
                </a:r>
                <a:r>
                  <a:rPr lang="en-US" i="1" spc="-75" dirty="0">
                    <a:solidFill>
                      <a:schemeClr val="tx1"/>
                    </a:solidFill>
                    <a:latin typeface="Cambria Math" panose="02040503050406030204" pitchFamily="18" charset="0"/>
                    <a:ea typeface="Cambria Math" panose="02040503050406030204" pitchFamily="18" charset="0"/>
                    <a:cs typeface="Arial"/>
                  </a:rPr>
                  <a:t>𝜋</a:t>
                </a:r>
                <a:r>
                  <a:rPr lang="en-US" i="1" spc="-180" dirty="0">
                    <a:solidFill>
                      <a:schemeClr val="tx1"/>
                    </a:solidFill>
                    <a:latin typeface="Arial"/>
                    <a:cs typeface="Arial"/>
                  </a:rPr>
                  <a:t> </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verif</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5" dirty="0">
                    <a:solidFill>
                      <a:schemeClr val="tx1"/>
                    </a:solidFill>
                    <a:latin typeface="Times New Roman"/>
                    <a:cs typeface="Times New Roman"/>
                  </a:rPr>
                  <a:t>FT</a:t>
                </a:r>
                <a:r>
                  <a:rPr lang="en-US" spc="-10" dirty="0">
                    <a:solidFill>
                      <a:schemeClr val="tx1"/>
                    </a:solidFill>
                    <a:latin typeface="Times New Roman"/>
                    <a:cs typeface="Times New Roman"/>
                  </a:rPr>
                  <a:t>C</a:t>
                </a:r>
                <a:r>
                  <a:rPr lang="en-US" dirty="0">
                    <a:solidFill>
                      <a:schemeClr val="tx1"/>
                    </a:solidFill>
                    <a:latin typeface="Times New Roman"/>
                    <a:cs typeface="Times New Roman"/>
                  </a:rPr>
                  <a:t> </a:t>
                </a:r>
                <a:r>
                  <a:rPr lang="en-US" spc="-5" dirty="0">
                    <a:solidFill>
                      <a:schemeClr val="tx1"/>
                    </a:solidFill>
                    <a:latin typeface="Times New Roman"/>
                    <a:cs typeface="Times New Roman"/>
                  </a:rPr>
                  <a:t>II</a:t>
                </a:r>
                <a:r>
                  <a:rPr lang="en-US"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nvers</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relationshi</a:t>
                </a:r>
                <a:r>
                  <a:rPr lang="en-US" spc="-5" dirty="0">
                    <a:solidFill>
                      <a:schemeClr val="tx1"/>
                    </a:solidFill>
                    <a:latin typeface="Times New Roman"/>
                    <a:cs typeface="Times New Roman"/>
                  </a:rPr>
                  <a:t>p</a:t>
                </a:r>
                <a:r>
                  <a:rPr lang="en-US"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howin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t>
                </a:r>
                <a:r>
                  <a:rPr lang="en-US" i="1" dirty="0">
                    <a:solidFill>
                      <a:schemeClr val="tx1"/>
                    </a:solidFill>
                    <a:latin typeface="Times New Roman"/>
                    <a:cs typeface="Times New Roman"/>
                  </a:rPr>
                  <a:t>A</a:t>
                </a:r>
                <a14:m>
                  <m:oMath xmlns:m="http://schemas.openxmlformats.org/officeDocument/2006/math">
                    <m:r>
                      <a:rPr lang="en-US" i="1">
                        <a:latin typeface="Cambria Math" panose="02040503050406030204" pitchFamily="18" charset="0"/>
                      </a:rPr>
                      <m:t>′</m:t>
                    </m:r>
                  </m:oMath>
                </a14:m>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trlPr>
                            <a:rPr lang="en-US"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𝜋</m:t>
                          </m:r>
                        </m:sub>
                        <m:sup>
                          <m:r>
                            <a:rPr lang="en-US" b="0" i="1" smtClean="0">
                              <a:solidFill>
                                <a:schemeClr val="tx1"/>
                              </a:solidFill>
                              <a:latin typeface="Cambria Math" panose="02040503050406030204" pitchFamily="18" charset="0"/>
                            </a:rPr>
                            <m:t>𝑥</m:t>
                          </m:r>
                        </m:sup>
                        <m:e>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1−6</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unc>
                                <m:funcPr>
                                  <m:ctrlPr>
                                    <a:rPr lang="en-US"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𝑡</m:t>
                                  </m:r>
                                </m:e>
                              </m:func>
                            </m:e>
                          </m:d>
                        </m:e>
                      </m:nary>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𝑡</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𝑡</m:t>
                              </m:r>
                            </m:e>
                          </m:func>
                        </m:e>
                      </m:d>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𝜋</m:t>
                          </m:r>
                        </m:sub>
                        <m:sup>
                          <m:r>
                            <a:rPr lang="en-US" b="0" i="1" smtClean="0">
                              <a:solidFill>
                                <a:schemeClr val="tx1"/>
                              </a:solidFill>
                              <a:latin typeface="Cambria Math" panose="02040503050406030204" pitchFamily="18" charset="0"/>
                            </a:rPr>
                            <m:t>𝑥</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𝜋</m:t>
                      </m:r>
                      <m:r>
                        <a:rPr lang="en-US" b="0" i="1" smtClean="0">
                          <a:solidFill>
                            <a:schemeClr val="tx1"/>
                          </a:solidFill>
                          <a:latin typeface="Cambria Math" panose="02040503050406030204" pitchFamily="18" charset="0"/>
                          <a:ea typeface="Cambria Math" panose="02040503050406030204" pitchFamily="18" charset="0"/>
                        </a:rPr>
                        <m:t>+3</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𝜋</m:t>
                          </m:r>
                        </m:e>
                        <m:sup>
                          <m:r>
                            <a:rPr lang="en-US" b="0" i="1" smtClean="0">
                              <a:solidFill>
                                <a:schemeClr val="tx1"/>
                              </a:solidFill>
                              <a:latin typeface="Cambria Math" panose="02040503050406030204" pitchFamily="18" charset="0"/>
                              <a:ea typeface="Cambria Math" panose="02040503050406030204" pitchFamily="18" charset="0"/>
                            </a:rPr>
                            <m:t>2</m:t>
                          </m:r>
                        </m:sup>
                      </m:sSup>
                    </m:oMath>
                  </m:oMathPara>
                </a14:m>
                <a:endParaRPr lang="en-US" dirty="0">
                  <a:solidFill>
                    <a:schemeClr val="tx1"/>
                  </a:solidFill>
                </a:endParaRPr>
              </a:p>
              <a:p>
                <a:pPr marL="36900" indent="0">
                  <a:lnSpc>
                    <a:spcPct val="100000"/>
                  </a:lnSpc>
                  <a:buNone/>
                </a:pPr>
                <a:r>
                  <a:rPr lang="en-US" dirty="0"/>
                  <a:t>and</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m:t>
                          </m:r>
                        </m:num>
                        <m:den>
                          <m:r>
                            <a:rPr lang="en-US" b="0" i="1" smtClean="0">
                              <a:solidFill>
                                <a:schemeClr val="tx1"/>
                              </a:solidFill>
                              <a:latin typeface="Cambria Math" panose="02040503050406030204" pitchFamily="18" charset="0"/>
                            </a:rPr>
                            <m:t>𝑑𝑥</m:t>
                          </m:r>
                        </m:den>
                      </m:f>
                      <m:d>
                        <m:dPr>
                          <m:ctrlPr>
                            <a:rPr lang="en-US" i="1" smtClean="0">
                              <a:solidFill>
                                <a:schemeClr val="tx1"/>
                              </a:solidFill>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𝑥</m:t>
                              </m:r>
                            </m:e>
                          </m:func>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ea typeface="Cambria Math" panose="02040503050406030204" pitchFamily="18" charset="0"/>
                                </a:rPr>
                                <m:t>2</m:t>
                              </m:r>
                            </m:sup>
                          </m:sSup>
                        </m:e>
                      </m:d>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1−6</m:t>
                      </m:r>
                      <m:r>
                        <a:rPr lang="en-US" b="0" i="1" smtClean="0">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𝑥</m:t>
                          </m:r>
                        </m:e>
                      </m:fun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solidFill>
                    <a:schemeClr val="tx1"/>
                  </a:solidFill>
                </a:endParaRPr>
              </a:p>
              <a:p>
                <a:pPr marL="36900" indent="0">
                  <a:lnSpc>
                    <a:spcPct val="100000"/>
                  </a:lnSpc>
                  <a:buNone/>
                </a:pPr>
                <a:r>
                  <a:rPr lang="en-US" spc="-5" dirty="0">
                    <a:latin typeface="Times New Roman"/>
                    <a:cs typeface="Times New Roman"/>
                  </a:rPr>
                  <a:t>Thus,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see</a:t>
                </a:r>
                <a:r>
                  <a:rPr lang="en-US" dirty="0">
                    <a:latin typeface="Times New Roman"/>
                    <a:cs typeface="Times New Roman"/>
                  </a:rPr>
                  <a:t> </a:t>
                </a:r>
                <a:r>
                  <a:rPr lang="en-US" spc="-5" dirty="0">
                    <a:latin typeface="Times New Roman"/>
                    <a:cs typeface="Times New Roman"/>
                  </a:rPr>
                  <a:t>that</a:t>
                </a:r>
                <a:r>
                  <a:rPr lang="en-US" dirty="0">
                    <a:latin typeface="Times New Roman"/>
                    <a:cs typeface="Times New Roman"/>
                  </a:rPr>
                  <a:t> </a:t>
                </a:r>
                <a:r>
                  <a:rPr lang="en-US" spc="-10" dirty="0">
                    <a:latin typeface="Times New Roman"/>
                    <a:cs typeface="Times New Roman"/>
                  </a:rPr>
                  <a:t>when</a:t>
                </a:r>
                <a:r>
                  <a:rPr lang="en-US" dirty="0">
                    <a:latin typeface="Times New Roman"/>
                    <a:cs typeface="Times New Roman"/>
                  </a:rPr>
                  <a:t> </a:t>
                </a:r>
                <a:r>
                  <a:rPr lang="en-US" spc="-10" dirty="0">
                    <a:latin typeface="Times New Roman"/>
                    <a:cs typeface="Times New Roman"/>
                  </a:rPr>
                  <a:t>we</a:t>
                </a:r>
                <a:r>
                  <a:rPr lang="en-US" dirty="0">
                    <a:latin typeface="Times New Roman"/>
                    <a:cs typeface="Times New Roman"/>
                  </a:rPr>
                  <a:t> </a:t>
                </a:r>
                <a:r>
                  <a:rPr lang="en-US" spc="-5" dirty="0">
                    <a:latin typeface="Times New Roman"/>
                    <a:cs typeface="Times New Roman"/>
                  </a:rPr>
                  <a:t>start</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compute</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a:t>
                </a:r>
                <a:r>
                  <a:rPr lang="en-US" dirty="0">
                    <a:latin typeface="Times New Roman"/>
                    <a:cs typeface="Times New Roman"/>
                  </a:rPr>
                  <a:t> </a:t>
                </a:r>
                <a:r>
                  <a:rPr lang="en-US" spc="-5" dirty="0">
                    <a:latin typeface="Times New Roman"/>
                    <a:cs typeface="Times New Roman"/>
                  </a:rPr>
                  <a:t>function</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5" dirty="0">
                    <a:latin typeface="Times New Roman"/>
                    <a:cs typeface="Times New Roman"/>
                  </a:rPr>
                  <a:t>it,</a:t>
                </a:r>
                <a:r>
                  <a:rPr lang="en-US" dirty="0">
                    <a:latin typeface="Times New Roman"/>
                    <a:cs typeface="Times New Roman"/>
                  </a:rPr>
                  <a:t> </a:t>
                </a:r>
                <a:r>
                  <a:rPr lang="en-US" spc="-5" dirty="0">
                    <a:latin typeface="Times New Roman"/>
                    <a:cs typeface="Times New Roman"/>
                  </a:rPr>
                  <a:t>and</a:t>
                </a:r>
                <a:r>
                  <a:rPr lang="en-US" dirty="0">
                    <a:latin typeface="Times New Roman"/>
                    <a:cs typeface="Times New Roman"/>
                  </a:rPr>
                  <a:t> </a:t>
                </a:r>
                <a:r>
                  <a:rPr lang="en-US" spc="-5" dirty="0">
                    <a:latin typeface="Times New Roman"/>
                    <a:cs typeface="Times New Roman"/>
                  </a:rPr>
                  <a:t>differentiate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are</a:t>
                </a:r>
                <a:r>
                  <a:rPr lang="en-US" spc="-5" dirty="0">
                    <a:latin typeface="Times New Roman"/>
                    <a:cs typeface="Times New Roman"/>
                  </a:rPr>
                  <a:t>a f</a:t>
                </a:r>
                <a:r>
                  <a:rPr lang="en-US" spc="-10" dirty="0">
                    <a:latin typeface="Times New Roman"/>
                    <a:cs typeface="Times New Roman"/>
                  </a:rPr>
                  <a:t>unction</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obtai</a:t>
                </a:r>
                <a:r>
                  <a:rPr lang="en-US" spc="-5" dirty="0">
                    <a:latin typeface="Times New Roman"/>
                    <a:cs typeface="Times New Roman"/>
                  </a:rPr>
                  <a:t>n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functio</a:t>
                </a:r>
                <a:r>
                  <a:rPr lang="en-US" spc="-5" dirty="0">
                    <a:latin typeface="Times New Roman"/>
                    <a:cs typeface="Times New Roman"/>
                  </a:rPr>
                  <a:t>n</a:t>
                </a:r>
                <a:r>
                  <a:rPr lang="en-US" dirty="0">
                    <a:latin typeface="Times New Roman"/>
                    <a:cs typeface="Times New Roman"/>
                  </a:rPr>
                  <a:t> </a:t>
                </a:r>
                <a:r>
                  <a:rPr lang="en-US" i="1" spc="-5" dirty="0">
                    <a:latin typeface="Times New Roman"/>
                    <a:cs typeface="Times New Roman"/>
                  </a:rPr>
                  <a:t>f</a:t>
                </a:r>
                <a:r>
                  <a:rPr lang="en-US" i="1" dirty="0">
                    <a:latin typeface="Times New Roman"/>
                    <a:cs typeface="Times New Roman"/>
                  </a:rPr>
                  <a:t> </a:t>
                </a:r>
                <a:r>
                  <a:rPr lang="en-US" spc="-10" dirty="0">
                    <a:latin typeface="Times New Roman"/>
                    <a:cs typeface="Times New Roman"/>
                  </a:rPr>
                  <a:t>back.</a:t>
                </a:r>
                <a:endParaRPr lang="en-US" dirty="0">
                  <a:latin typeface="Times New Roman"/>
                  <a:cs typeface="Times New Roman"/>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a:stretch>
              </a:blipFill>
            </p:spPr>
            <p:txBody>
              <a:bodyPr/>
              <a:lstStyle/>
              <a:p>
                <a:r>
                  <a:rPr lang="en-US">
                    <a:noFill/>
                  </a:rPr>
                  <a:t> </a:t>
                </a:r>
              </a:p>
            </p:txBody>
          </p:sp>
        </mc:Fallback>
      </mc:AlternateContent>
    </p:spTree>
    <p:extLst>
      <p:ext uri="{BB962C8B-B14F-4D97-AF65-F5344CB8AC3E}">
        <p14:creationId xmlns:p14="http://schemas.microsoft.com/office/powerpoint/2010/main" val="3153191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(8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b="1" spc="-45" dirty="0">
                    <a:solidFill>
                      <a:schemeClr val="tx1"/>
                    </a:solidFill>
                  </a:rPr>
                  <a:t>A</a:t>
                </a:r>
                <a:r>
                  <a:rPr lang="en-US" b="1" dirty="0">
                    <a:solidFill>
                      <a:schemeClr val="tx1"/>
                    </a:solidFill>
                  </a:rPr>
                  <a:t> </a:t>
                </a:r>
                <a:r>
                  <a:rPr lang="en-US" b="1" spc="5" dirty="0">
                    <a:solidFill>
                      <a:schemeClr val="tx1"/>
                    </a:solidFill>
                  </a:rPr>
                  <a:t>N</a:t>
                </a:r>
                <a:r>
                  <a:rPr lang="en-US" b="1" spc="20" dirty="0">
                    <a:solidFill>
                      <a:schemeClr val="tx1"/>
                    </a:solidFill>
                  </a:rPr>
                  <a:t>umerically</a:t>
                </a:r>
                <a:r>
                  <a:rPr lang="en-US" b="1" dirty="0">
                    <a:solidFill>
                      <a:schemeClr val="tx1"/>
                    </a:solidFill>
                  </a:rPr>
                  <a:t> Approximate </a:t>
                </a:r>
                <a:r>
                  <a:rPr lang="en-US" b="1" spc="-40" dirty="0">
                    <a:solidFill>
                      <a:schemeClr val="tx1"/>
                    </a:solidFill>
                  </a:rPr>
                  <a:t>FTC</a:t>
                </a:r>
                <a:r>
                  <a:rPr lang="en-US" b="1" dirty="0">
                    <a:solidFill>
                      <a:schemeClr val="tx1"/>
                    </a:solidFill>
                  </a:rPr>
                  <a:t> </a:t>
                </a:r>
                <a:r>
                  <a:rPr lang="en-US" b="1" spc="45" dirty="0">
                    <a:solidFill>
                      <a:schemeClr val="tx1"/>
                    </a:solidFill>
                  </a:rPr>
                  <a:t>II</a:t>
                </a:r>
                <a:r>
                  <a:rPr lang="en-US" b="1" dirty="0">
                    <a:solidFill>
                      <a:schemeClr val="tx1"/>
                    </a:solidFill>
                  </a:rPr>
                  <a:t> </a:t>
                </a:r>
                <a:r>
                  <a:rPr lang="en-US" b="1" spc="-35" dirty="0">
                    <a:solidFill>
                      <a:schemeClr val="tx1"/>
                    </a:solidFill>
                  </a:rPr>
                  <a:t>V</a:t>
                </a:r>
                <a:r>
                  <a:rPr lang="en-US" b="1" spc="35" dirty="0">
                    <a:solidFill>
                      <a:schemeClr val="tx1"/>
                    </a:solidFill>
                  </a:rPr>
                  <a:t>e</a:t>
                </a:r>
                <a:r>
                  <a:rPr lang="en-US" b="1" spc="15" dirty="0">
                    <a:solidFill>
                      <a:schemeClr val="tx1"/>
                    </a:solidFill>
                  </a:rPr>
                  <a:t>rification</a:t>
                </a:r>
                <a:r>
                  <a:rPr lang="en-US" b="1" dirty="0">
                    <a:solidFill>
                      <a:schemeClr val="tx1"/>
                    </a:solidFill>
                  </a:rPr>
                  <a:t> </a:t>
                </a:r>
                <a:r>
                  <a:rPr lang="en-US" spc="-10" dirty="0">
                    <a:solidFill>
                      <a:schemeClr val="tx1"/>
                    </a:solidFill>
                  </a:rPr>
                  <a:t>Conside</a:t>
                </a:r>
                <a:r>
                  <a:rPr lang="en-US" spc="-5" dirty="0">
                    <a:solidFill>
                      <a:schemeClr val="tx1"/>
                    </a:solidFill>
                  </a:rPr>
                  <a:t>r</a:t>
                </a:r>
                <a:r>
                  <a:rPr lang="en-US" spc="80" dirty="0">
                    <a:solidFill>
                      <a:schemeClr val="tx1"/>
                    </a:solidFill>
                  </a:rPr>
                  <a:t> </a:t>
                </a:r>
                <a:r>
                  <a:rPr lang="en-US" spc="-10" dirty="0">
                    <a:solidFill>
                      <a:schemeClr val="tx1"/>
                    </a:solidFill>
                  </a:rPr>
                  <a:t>th</a:t>
                </a:r>
                <a:r>
                  <a:rPr lang="en-US" spc="-5" dirty="0">
                    <a:solidFill>
                      <a:schemeClr val="tx1"/>
                    </a:solidFill>
                  </a:rPr>
                  <a:t>e</a:t>
                </a:r>
                <a:r>
                  <a:rPr lang="en-US" spc="80" dirty="0">
                    <a:solidFill>
                      <a:schemeClr val="tx1"/>
                    </a:solidFill>
                  </a:rPr>
                  <a:t> </a:t>
                </a:r>
                <a:r>
                  <a:rPr lang="en-US" spc="-5" dirty="0">
                    <a:solidFill>
                      <a:schemeClr val="tx1"/>
                    </a:solidFill>
                  </a:rPr>
                  <a:t>f</a:t>
                </a:r>
                <a:r>
                  <a:rPr lang="en-US" spc="-10" dirty="0">
                    <a:solidFill>
                      <a:schemeClr val="tx1"/>
                    </a:solidFill>
                  </a:rPr>
                  <a:t>unction </a:t>
                </a:r>
                <a:r>
                  <a:rPr lang="en-US" i="1" spc="-5" dirty="0">
                    <a:solidFill>
                      <a:schemeClr val="tx1"/>
                    </a:solidFill>
                  </a:rPr>
                  <a:t>f</a:t>
                </a:r>
                <a:r>
                  <a:rPr lang="en-US" i="1" dirty="0">
                    <a:solidFill>
                      <a:schemeClr val="tx1"/>
                    </a:solidFill>
                  </a:rPr>
                  <a:t> </a:t>
                </a:r>
                <a:r>
                  <a:rPr lang="en-US" spc="-5" dirty="0">
                    <a:solidFill>
                      <a:schemeClr val="tx1"/>
                    </a:solidFill>
                  </a:rPr>
                  <a:t>that</a:t>
                </a:r>
                <a:r>
                  <a:rPr lang="en-US" spc="65" dirty="0">
                    <a:solidFill>
                      <a:schemeClr val="tx1"/>
                    </a:solidFill>
                  </a:rPr>
                  <a:t> </a:t>
                </a:r>
                <a:r>
                  <a:rPr lang="en-US" spc="-5" dirty="0">
                    <a:solidFill>
                      <a:schemeClr val="tx1"/>
                    </a:solidFill>
                  </a:rPr>
                  <a:t>is</a:t>
                </a:r>
                <a:r>
                  <a:rPr lang="en-US" spc="65" dirty="0">
                    <a:solidFill>
                      <a:schemeClr val="tx1"/>
                    </a:solidFill>
                  </a:rPr>
                  <a:t> </a:t>
                </a:r>
                <a:r>
                  <a:rPr lang="en-US" spc="-5" dirty="0">
                    <a:solidFill>
                      <a:schemeClr val="tx1"/>
                    </a:solidFill>
                  </a:rPr>
                  <a:t>presented</a:t>
                </a:r>
                <a:r>
                  <a:rPr lang="en-US" spc="65" dirty="0">
                    <a:solidFill>
                      <a:schemeClr val="tx1"/>
                    </a:solidFill>
                  </a:rPr>
                  <a:t> </a:t>
                </a:r>
                <a:r>
                  <a:rPr lang="en-US" spc="-5" dirty="0">
                    <a:solidFill>
                      <a:schemeClr val="tx1"/>
                    </a:solidFill>
                  </a:rPr>
                  <a:t>graphically</a:t>
                </a:r>
                <a:r>
                  <a:rPr lang="en-US" spc="65" dirty="0">
                    <a:solidFill>
                      <a:schemeClr val="tx1"/>
                    </a:solidFill>
                  </a:rPr>
                  <a:t> </a:t>
                </a:r>
                <a:r>
                  <a:rPr lang="en-US" spc="-5" dirty="0">
                    <a:solidFill>
                      <a:schemeClr val="tx1"/>
                    </a:solidFill>
                  </a:rPr>
                  <a:t>in</a:t>
                </a:r>
                <a:r>
                  <a:rPr lang="en-US" spc="65" dirty="0">
                    <a:solidFill>
                      <a:schemeClr val="tx1"/>
                    </a:solidFill>
                  </a:rPr>
                  <a:t> </a:t>
                </a:r>
                <a:r>
                  <a:rPr lang="en-US" spc="-5" dirty="0">
                    <a:solidFill>
                      <a:schemeClr val="tx1"/>
                    </a:solidFill>
                  </a:rPr>
                  <a:t>Figure</a:t>
                </a:r>
                <a:r>
                  <a:rPr lang="en-US" spc="65" dirty="0">
                    <a:solidFill>
                      <a:schemeClr val="tx1"/>
                    </a:solidFill>
                  </a:rPr>
                  <a:t> </a:t>
                </a:r>
                <a:r>
                  <a:rPr lang="en-US" spc="-10" dirty="0">
                    <a:solidFill>
                      <a:schemeClr val="tx1"/>
                    </a:solidFill>
                  </a:rPr>
                  <a:t>3</a:t>
                </a:r>
                <a:r>
                  <a:rPr lang="en-US" spc="-5" dirty="0">
                    <a:solidFill>
                      <a:schemeClr val="tx1"/>
                    </a:solidFill>
                  </a:rPr>
                  <a:t>.</a:t>
                </a:r>
                <a:r>
                  <a:rPr lang="en-US" spc="65" dirty="0">
                    <a:solidFill>
                      <a:schemeClr val="tx1"/>
                    </a:solidFill>
                  </a:rPr>
                  <a:t> </a:t>
                </a:r>
                <a:r>
                  <a:rPr lang="en-US" spc="-15" dirty="0">
                    <a:solidFill>
                      <a:schemeClr val="tx1"/>
                    </a:solidFill>
                  </a:rPr>
                  <a:t>H</a:t>
                </a:r>
                <a:r>
                  <a:rPr lang="en-US" spc="-5" dirty="0">
                    <a:solidFill>
                      <a:schemeClr val="tx1"/>
                    </a:solidFill>
                  </a:rPr>
                  <a:t>ere,</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5" dirty="0">
                    <a:solidFill>
                      <a:schemeClr val="tx1"/>
                    </a:solidFill>
                  </a:rPr>
                  <a:t>w</a:t>
                </a:r>
                <a:r>
                  <a:rPr lang="en-US" spc="-5" dirty="0">
                    <a:solidFill>
                      <a:schemeClr val="tx1"/>
                    </a:solidFill>
                  </a:rPr>
                  <a:t>ill</a:t>
                </a:r>
                <a:r>
                  <a:rPr lang="en-US" spc="65" dirty="0">
                    <a:solidFill>
                      <a:schemeClr val="tx1"/>
                    </a:solidFill>
                  </a:rPr>
                  <a:t> </a:t>
                </a:r>
                <a:r>
                  <a:rPr lang="en-US" spc="-5" dirty="0">
                    <a:solidFill>
                      <a:schemeClr val="tx1"/>
                    </a:solidFill>
                  </a:rPr>
                  <a:t>approximate</a:t>
                </a:r>
                <a:r>
                  <a:rPr lang="en-US" spc="65" dirty="0">
                    <a:solidFill>
                      <a:schemeClr val="tx1"/>
                    </a:solidFill>
                  </a:rPr>
                  <a:t> </a:t>
                </a:r>
                <a:r>
                  <a:rPr lang="en-US" spc="-5" dirty="0">
                    <a:solidFill>
                      <a:schemeClr val="tx1"/>
                    </a:solidFill>
                  </a:rPr>
                  <a:t>an</a:t>
                </a:r>
                <a:r>
                  <a:rPr lang="en-US" spc="65" dirty="0">
                    <a:solidFill>
                      <a:schemeClr val="tx1"/>
                    </a:solidFill>
                  </a:rPr>
                  <a:t> </a:t>
                </a:r>
                <a:r>
                  <a:rPr lang="en-US" spc="-5" dirty="0">
                    <a:solidFill>
                      <a:schemeClr val="tx1"/>
                    </a:solidFill>
                  </a:rPr>
                  <a:t>area</a:t>
                </a:r>
                <a:r>
                  <a:rPr lang="en-US" spc="65" dirty="0">
                    <a:solidFill>
                      <a:schemeClr val="tx1"/>
                    </a:solidFill>
                  </a:rPr>
                  <a:t> </a:t>
                </a:r>
                <a:r>
                  <a:rPr lang="en-US" spc="-5" dirty="0">
                    <a:solidFill>
                      <a:schemeClr val="tx1"/>
                    </a:solidFill>
                  </a:rPr>
                  <a:t>function and</a:t>
                </a:r>
                <a:r>
                  <a:rPr lang="en-US" spc="-20" dirty="0">
                    <a:solidFill>
                      <a:schemeClr val="tx1"/>
                    </a:solidFill>
                  </a:rPr>
                  <a:t> </a:t>
                </a:r>
                <a:r>
                  <a:rPr lang="en-US" spc="-5" dirty="0">
                    <a:solidFill>
                      <a:schemeClr val="tx1"/>
                    </a:solidFill>
                  </a:rPr>
                  <a:t>its</a:t>
                </a:r>
                <a:r>
                  <a:rPr lang="en-US" spc="-25" dirty="0">
                    <a:solidFill>
                      <a:schemeClr val="tx1"/>
                    </a:solidFill>
                  </a:rPr>
                  <a:t> </a:t>
                </a:r>
                <a:r>
                  <a:rPr lang="en-US" spc="-5" dirty="0">
                    <a:solidFill>
                      <a:schemeClr val="tx1"/>
                    </a:solidFill>
                  </a:rPr>
                  <a:t>derivative</a:t>
                </a:r>
                <a:r>
                  <a:rPr lang="en-US" spc="-20" dirty="0">
                    <a:solidFill>
                      <a:schemeClr val="tx1"/>
                    </a:solidFill>
                  </a:rPr>
                  <a:t> </a:t>
                </a:r>
                <a:r>
                  <a:rPr lang="en-US" spc="-5" dirty="0">
                    <a:solidFill>
                      <a:schemeClr val="tx1"/>
                    </a:solidFill>
                  </a:rPr>
                  <a:t>to</a:t>
                </a:r>
                <a:r>
                  <a:rPr lang="en-US" spc="-20" dirty="0">
                    <a:solidFill>
                      <a:schemeClr val="tx1"/>
                    </a:solidFill>
                  </a:rPr>
                  <a:t> </a:t>
                </a:r>
                <a:r>
                  <a:rPr lang="en-US" spc="-5" dirty="0">
                    <a:solidFill>
                      <a:schemeClr val="tx1"/>
                    </a:solidFill>
                  </a:rPr>
                  <a:t>demonstrate</a:t>
                </a:r>
                <a:r>
                  <a:rPr lang="en-US" spc="-20" dirty="0">
                    <a:solidFill>
                      <a:schemeClr val="tx1"/>
                    </a:solidFill>
                  </a:rPr>
                  <a:t> </a:t>
                </a:r>
                <a:r>
                  <a:rPr lang="en-US" spc="-5" dirty="0">
                    <a:solidFill>
                      <a:schemeClr val="tx1"/>
                    </a:solidFill>
                  </a:rPr>
                  <a:t>(at</a:t>
                </a:r>
                <a:r>
                  <a:rPr lang="en-US" spc="-25" dirty="0">
                    <a:solidFill>
                      <a:schemeClr val="tx1"/>
                    </a:solidFill>
                  </a:rPr>
                  <a:t> </a:t>
                </a:r>
                <a:r>
                  <a:rPr lang="en-US" spc="-5" dirty="0">
                    <a:solidFill>
                      <a:schemeClr val="tx1"/>
                    </a:solidFill>
                  </a:rPr>
                  <a:t>least</a:t>
                </a:r>
                <a:r>
                  <a:rPr lang="en-US" spc="-25" dirty="0">
                    <a:solidFill>
                      <a:schemeClr val="tx1"/>
                    </a:solidFill>
                  </a:rPr>
                  <a:t> </a:t>
                </a:r>
                <a:r>
                  <a:rPr lang="en-US" spc="-5" dirty="0">
                    <a:solidFill>
                      <a:schemeClr val="tx1"/>
                    </a:solidFill>
                  </a:rPr>
                  <a:t>approximately)</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0" dirty="0">
                    <a:solidFill>
                      <a:schemeClr val="tx1"/>
                    </a:solidFill>
                  </a:rPr>
                  <a:t>FTC</a:t>
                </a:r>
                <a:r>
                  <a:rPr lang="en-US" spc="-20" dirty="0">
                    <a:solidFill>
                      <a:schemeClr val="tx1"/>
                    </a:solidFill>
                  </a:rPr>
                  <a:t> </a:t>
                </a:r>
                <a:r>
                  <a:rPr lang="en-US" spc="-5" dirty="0">
                    <a:solidFill>
                      <a:schemeClr val="tx1"/>
                    </a:solidFill>
                  </a:rPr>
                  <a:t>II</a:t>
                </a:r>
                <a:r>
                  <a:rPr lang="en-US" spc="-25" dirty="0">
                    <a:solidFill>
                      <a:schemeClr val="tx1"/>
                    </a:solidFill>
                  </a:rPr>
                  <a:t> </a:t>
                </a:r>
                <a:r>
                  <a:rPr lang="en-US" spc="-5" dirty="0">
                    <a:solidFill>
                      <a:schemeClr val="tx1"/>
                    </a:solidFill>
                  </a:rPr>
                  <a:t>inverse</a:t>
                </a:r>
                <a:r>
                  <a:rPr lang="en-US" spc="-20" dirty="0">
                    <a:solidFill>
                      <a:schemeClr val="tx1"/>
                    </a:solidFill>
                  </a:rPr>
                  <a:t> </a:t>
                </a:r>
                <a:r>
                  <a:rPr lang="en-US" spc="-5" dirty="0">
                    <a:solidFill>
                      <a:schemeClr val="tx1"/>
                    </a:solidFill>
                  </a:rPr>
                  <a:t>relationship. </a:t>
                </a:r>
                <a:r>
                  <a:rPr lang="en-US" spc="-15" dirty="0">
                    <a:solidFill>
                      <a:schemeClr val="tx1"/>
                    </a:solidFill>
                  </a:rPr>
                  <a:t>Le</a:t>
                </a:r>
                <a:r>
                  <a:rPr lang="en-US" spc="-5" dirty="0">
                    <a:solidFill>
                      <a:schemeClr val="tx1"/>
                    </a:solidFill>
                  </a:rPr>
                  <a:t>t</a:t>
                </a:r>
                <a:r>
                  <a:rPr lang="en-US" spc="95" dirty="0">
                    <a:solidFill>
                      <a:schemeClr val="tx1"/>
                    </a:solidFill>
                  </a:rPr>
                  <a:t> </a:t>
                </a:r>
                <a:r>
                  <a:rPr lang="en-US" i="1" spc="-10" dirty="0">
                    <a:solidFill>
                      <a:schemeClr val="tx1"/>
                    </a:solidFill>
                  </a:rPr>
                  <a:t>A</a:t>
                </a:r>
                <a:r>
                  <a:rPr lang="en-US" i="1" spc="15"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are</a:t>
                </a:r>
                <a:r>
                  <a:rPr lang="en-US" spc="-5" dirty="0">
                    <a:solidFill>
                      <a:schemeClr val="tx1"/>
                    </a:solidFill>
                  </a:rPr>
                  <a:t>a f</a:t>
                </a:r>
                <a:r>
                  <a:rPr lang="en-US" spc="-10" dirty="0">
                    <a:solidFill>
                      <a:schemeClr val="tx1"/>
                    </a:solidFill>
                  </a:rPr>
                  <a:t>unctio</a:t>
                </a:r>
                <a:r>
                  <a:rPr lang="en-US" spc="-5" dirty="0">
                    <a:solidFill>
                      <a:schemeClr val="tx1"/>
                    </a:solidFill>
                  </a:rPr>
                  <a:t>n </a:t>
                </a:r>
                <a:r>
                  <a:rPr lang="en-US" spc="-10" dirty="0">
                    <a:solidFill>
                      <a:schemeClr val="tx1"/>
                    </a:solidFill>
                  </a:rPr>
                  <a:t>define</a:t>
                </a:r>
                <a:r>
                  <a:rPr lang="en-US" spc="-5" dirty="0">
                    <a:solidFill>
                      <a:schemeClr val="tx1"/>
                    </a:solidFill>
                  </a:rPr>
                  <a:t>d </a:t>
                </a:r>
                <a:r>
                  <a:rPr lang="en-US" spc="-10" dirty="0">
                    <a:solidFill>
                      <a:schemeClr val="tx1"/>
                    </a:solidFill>
                  </a:rPr>
                  <a:t>b</a:t>
                </a:r>
                <a:r>
                  <a:rPr lang="en-US" spc="-5" dirty="0">
                    <a:solidFill>
                      <a:schemeClr val="tx1"/>
                    </a:solidFill>
                  </a:rPr>
                  <a:t>y</a:t>
                </a:r>
                <a:r>
                  <a:rPr lang="en-US" spc="95" dirty="0">
                    <a:solidFill>
                      <a:schemeClr val="tx1"/>
                    </a:solidFill>
                  </a:rPr>
                  <a:t> </a:t>
                </a:r>
                <a14:m>
                  <m:oMath xmlns:m="http://schemas.openxmlformats.org/officeDocument/2006/math">
                    <m:r>
                      <a:rPr lang="en-US" b="0" i="1" spc="95" smtClean="0">
                        <a:solidFill>
                          <a:schemeClr val="tx1"/>
                        </a:solidFill>
                        <a:latin typeface="Cambria Math" panose="02040503050406030204" pitchFamily="18" charset="0"/>
                        <a:cs typeface="Times New Roman"/>
                      </a:rPr>
                      <m:t>𝐴</m:t>
                    </m:r>
                    <m:d>
                      <m:dPr>
                        <m:ctrlPr>
                          <a:rPr lang="en-US" b="0" i="1" spc="95" smtClean="0">
                            <a:solidFill>
                              <a:schemeClr val="tx1"/>
                            </a:solidFill>
                            <a:latin typeface="Cambria Math" panose="02040503050406030204" pitchFamily="18" charset="0"/>
                            <a:cs typeface="Times New Roman"/>
                          </a:rPr>
                        </m:ctrlPr>
                      </m:dPr>
                      <m:e>
                        <m:r>
                          <a:rPr lang="en-US" b="0" i="1" spc="95" smtClean="0">
                            <a:solidFill>
                              <a:schemeClr val="tx1"/>
                            </a:solidFill>
                            <a:latin typeface="Cambria Math" panose="02040503050406030204" pitchFamily="18" charset="0"/>
                            <a:cs typeface="Times New Roman"/>
                          </a:rPr>
                          <m:t>𝑥</m:t>
                        </m:r>
                      </m:e>
                    </m:d>
                    <m:r>
                      <a:rPr lang="en-US" b="0" i="1" spc="95" smtClean="0">
                        <a:solidFill>
                          <a:schemeClr val="tx1"/>
                        </a:solidFill>
                        <a:latin typeface="Cambria Math" panose="02040503050406030204" pitchFamily="18" charset="0"/>
                        <a:cs typeface="Times New Roman"/>
                      </a:rPr>
                      <m:t>=</m:t>
                    </m:r>
                    <m:nary>
                      <m:naryPr>
                        <m:ctrlPr>
                          <a:rPr lang="en-US" b="0" i="1" spc="95" smtClean="0">
                            <a:solidFill>
                              <a:schemeClr val="tx1"/>
                            </a:solidFill>
                            <a:latin typeface="Cambria Math" panose="02040503050406030204" pitchFamily="18" charset="0"/>
                            <a:cs typeface="Times New Roman"/>
                          </a:rPr>
                        </m:ctrlPr>
                      </m:naryPr>
                      <m:sub>
                        <m:r>
                          <m:rPr>
                            <m:brk m:alnAt="23"/>
                          </m:rPr>
                          <a:rPr lang="en-US" b="0" i="1" spc="95" smtClean="0">
                            <a:solidFill>
                              <a:schemeClr val="tx1"/>
                            </a:solidFill>
                            <a:latin typeface="Cambria Math" panose="02040503050406030204" pitchFamily="18" charset="0"/>
                            <a:cs typeface="Times New Roman"/>
                          </a:rPr>
                          <m:t>0</m:t>
                        </m:r>
                      </m:sub>
                      <m:sup>
                        <m:r>
                          <a:rPr lang="en-US" b="0" i="1" spc="95" smtClean="0">
                            <a:solidFill>
                              <a:schemeClr val="tx1"/>
                            </a:solidFill>
                            <a:latin typeface="Cambria Math" panose="02040503050406030204" pitchFamily="18" charset="0"/>
                            <a:cs typeface="Times New Roman"/>
                          </a:rPr>
                          <m:t>𝑥</m:t>
                        </m:r>
                      </m:sup>
                      <m:e>
                        <m:r>
                          <a:rPr lang="en-US" b="0" i="1" spc="95" smtClean="0">
                            <a:solidFill>
                              <a:schemeClr val="tx1"/>
                            </a:solidFill>
                            <a:latin typeface="Cambria Math" panose="02040503050406030204" pitchFamily="18" charset="0"/>
                            <a:cs typeface="Times New Roman"/>
                          </a:rPr>
                          <m:t>𝑓</m:t>
                        </m:r>
                        <m:r>
                          <a:rPr lang="en-US" b="0" i="1" spc="95" smtClean="0">
                            <a:solidFill>
                              <a:schemeClr val="tx1"/>
                            </a:solidFill>
                            <a:latin typeface="Cambria Math" panose="02040503050406030204" pitchFamily="18" charset="0"/>
                            <a:cs typeface="Times New Roman"/>
                          </a:rPr>
                          <m:t>(</m:t>
                        </m:r>
                        <m:r>
                          <a:rPr lang="en-US" b="0" i="1" spc="95" smtClean="0">
                            <a:solidFill>
                              <a:schemeClr val="tx1"/>
                            </a:solidFill>
                            <a:latin typeface="Cambria Math" panose="02040503050406030204" pitchFamily="18" charset="0"/>
                            <a:cs typeface="Times New Roman"/>
                          </a:rPr>
                          <m:t>𝑡</m:t>
                        </m:r>
                        <m:r>
                          <a:rPr lang="en-US" b="0" i="1" spc="95" smtClean="0">
                            <a:solidFill>
                              <a:schemeClr val="tx1"/>
                            </a:solidFill>
                            <a:latin typeface="Cambria Math" panose="02040503050406030204" pitchFamily="18" charset="0"/>
                            <a:cs typeface="Times New Roman"/>
                          </a:rPr>
                          <m:t>)</m:t>
                        </m:r>
                      </m:e>
                    </m:nary>
                    <m:r>
                      <a:rPr lang="en-US" b="0" i="1" spc="95" smtClean="0">
                        <a:solidFill>
                          <a:schemeClr val="tx1"/>
                        </a:solidFill>
                        <a:latin typeface="Cambria Math" panose="02040503050406030204" pitchFamily="18" charset="0"/>
                        <a:cs typeface="Times New Roman"/>
                      </a:rPr>
                      <m:t>𝑑𝑡</m:t>
                    </m:r>
                    <m:r>
                      <a:rPr lang="en-US" b="0" i="1" spc="95" smtClean="0">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615"/>
                </a:stretch>
              </a:blipFill>
            </p:spPr>
            <p:txBody>
              <a:bodyPr/>
              <a:lstStyle/>
              <a:p>
                <a:r>
                  <a:rPr lang="en-US">
                    <a:noFill/>
                  </a:rPr>
                  <a:t> </a:t>
                </a:r>
              </a:p>
            </p:txBody>
          </p:sp>
        </mc:Fallback>
      </mc:AlternateContent>
      <p:pic>
        <p:nvPicPr>
          <p:cNvPr id="4" name="Picture 3" descr="A graph shows a curve of y equals f of x that is in quadrants 1 and 4. &#10;Coordinates are approximations. The x axis is labeled from 0 to 10 and the y axis is labeled from negative 4 to 4. The curve is continuous and has no angles and passes through points (0, 4), (1, 4.8), (2, 4.8), (3, 4.3), (4, 4), (5, 3.1), (6, 2.2), (7, 0), (8, negative 3.5), (9, negative 4.2), and (10, negative 4.2).">
            <a:extLst>
              <a:ext uri="{FF2B5EF4-FFF2-40B4-BE49-F238E27FC236}">
                <a16:creationId xmlns:a16="http://schemas.microsoft.com/office/drawing/2014/main" id="{8796A82A-A32F-429F-AB41-981CF17A5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594" y="2711887"/>
            <a:ext cx="3394501" cy="3536512"/>
          </a:xfrm>
          <a:prstGeom prst="rect">
            <a:avLst/>
          </a:prstGeom>
        </p:spPr>
      </p:pic>
    </p:spTree>
    <p:extLst>
      <p:ext uri="{BB962C8B-B14F-4D97-AF65-F5344CB8AC3E}">
        <p14:creationId xmlns:p14="http://schemas.microsoft.com/office/powerpoint/2010/main" val="614440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(9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To</a:t>
                </a:r>
                <a:r>
                  <a:rPr lang="en-US" dirty="0">
                    <a:solidFill>
                      <a:schemeClr val="tx1"/>
                    </a:solidFill>
                  </a:rPr>
                  <a:t> </a:t>
                </a:r>
                <a:r>
                  <a:rPr lang="en-US" spc="-5" dirty="0">
                    <a:solidFill>
                      <a:schemeClr val="tx1"/>
                    </a:solidFill>
                  </a:rPr>
                  <a:t>estimate</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corresponding</a:t>
                </a:r>
                <a:r>
                  <a:rPr lang="en-US" dirty="0">
                    <a:solidFill>
                      <a:schemeClr val="tx1"/>
                    </a:solidFill>
                  </a:rPr>
                  <a:t> </a:t>
                </a:r>
                <a:r>
                  <a:rPr lang="en-US" spc="-5" dirty="0">
                    <a:solidFill>
                      <a:schemeClr val="tx1"/>
                    </a:solidFill>
                  </a:rPr>
                  <a:t>signed</a:t>
                </a:r>
                <a:r>
                  <a:rPr lang="en-US" dirty="0">
                    <a:solidFill>
                      <a:schemeClr val="tx1"/>
                    </a:solidFill>
                  </a:rPr>
                  <a:t> </a:t>
                </a:r>
                <a:r>
                  <a:rPr lang="en-US" spc="-5" dirty="0">
                    <a:solidFill>
                      <a:schemeClr val="tx1"/>
                    </a:solidFill>
                  </a:rPr>
                  <a:t>areas,</a:t>
                </a:r>
                <a:r>
                  <a:rPr lang="en-US" dirty="0">
                    <a:solidFill>
                      <a:schemeClr val="tx1"/>
                    </a:solidFill>
                  </a:rPr>
                  <a:t> we</a:t>
                </a:r>
                <a:r>
                  <a:rPr lang="en-US" spc="35" dirty="0">
                    <a:solidFill>
                      <a:schemeClr val="tx1"/>
                    </a:solidFill>
                  </a:rPr>
                  <a:t> </a:t>
                </a:r>
                <a:r>
                  <a:rPr lang="en-US" spc="-5" dirty="0">
                    <a:solidFill>
                      <a:schemeClr val="tx1"/>
                    </a:solidFill>
                  </a:rPr>
                  <a:t>approximate</a:t>
                </a:r>
                <a:r>
                  <a:rPr lang="en-US"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r>
                  <a:rPr lang="en-US" spc="-5" dirty="0">
                    <a:solidFill>
                      <a:schemeClr val="tx1"/>
                    </a:solidFill>
                  </a:rPr>
                  <a:t>for</a:t>
                </a:r>
                <a:r>
                  <a:rPr lang="en-US"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85" dirty="0">
                    <a:solidFill>
                      <a:schemeClr val="tx1"/>
                    </a:solidFill>
                  </a:rPr>
                  <a:t> </a:t>
                </a:r>
                <a:r>
                  <a:rPr lang="en-US" spc="-10" dirty="0">
                    <a:solidFill>
                      <a:schemeClr val="tx1"/>
                    </a:solidFill>
                  </a:rPr>
                  <a:t>1, 2</a:t>
                </a:r>
                <a:r>
                  <a:rPr lang="en-US" spc="-5" dirty="0">
                    <a:solidFill>
                      <a:schemeClr val="tx1"/>
                    </a:solidFill>
                  </a:rPr>
                  <a:t>,</a:t>
                </a:r>
                <a:r>
                  <a:rPr lang="en-US" spc="-85" dirty="0">
                    <a:solidFill>
                      <a:schemeClr val="tx1"/>
                    </a:solidFill>
                  </a:rPr>
                  <a:t> </a:t>
                </a:r>
                <a:r>
                  <a:rPr lang="en-US" i="1" spc="150" dirty="0">
                    <a:solidFill>
                      <a:schemeClr val="tx1"/>
                    </a:solidFill>
                  </a:rPr>
                  <a:t>..</a:t>
                </a:r>
                <a:r>
                  <a:rPr lang="en-US" i="1" spc="-10" dirty="0">
                    <a:solidFill>
                      <a:schemeClr val="tx1"/>
                    </a:solidFill>
                  </a:rPr>
                  <a:t>.</a:t>
                </a:r>
                <a:r>
                  <a:rPr lang="en-US" i="1" spc="-114" dirty="0">
                    <a:solidFill>
                      <a:schemeClr val="tx1"/>
                    </a:solidFill>
                  </a:rPr>
                  <a:t> </a:t>
                </a:r>
                <a:r>
                  <a:rPr lang="en-US" spc="-5" dirty="0">
                    <a:solidFill>
                      <a:schemeClr val="tx1"/>
                    </a:solidFill>
                  </a:rPr>
                  <a:t>,</a:t>
                </a:r>
                <a:r>
                  <a:rPr lang="en-US" spc="-85" dirty="0">
                    <a:solidFill>
                      <a:schemeClr val="tx1"/>
                    </a:solidFill>
                  </a:rPr>
                  <a:t> </a:t>
                </a:r>
                <a:r>
                  <a:rPr lang="en-US" spc="-10" dirty="0">
                    <a:solidFill>
                      <a:schemeClr val="tx1"/>
                    </a:solidFill>
                  </a:rPr>
                  <a:t>10. </a:t>
                </a:r>
                <a:r>
                  <a:rPr lang="en-US" spc="-5" dirty="0">
                    <a:solidFill>
                      <a:schemeClr val="tx1"/>
                    </a:solidFill>
                  </a:rPr>
                  <a:t>First,</a:t>
                </a:r>
                <a:r>
                  <a:rPr lang="en-US" spc="-30" dirty="0">
                    <a:solidFill>
                      <a:schemeClr val="tx1"/>
                    </a:solidFill>
                  </a:rPr>
                  <a:t> </a:t>
                </a:r>
                <a:r>
                  <a:rPr lang="en-US" spc="-5" dirty="0">
                    <a:solidFill>
                      <a:schemeClr val="tx1"/>
                    </a:solidFill>
                  </a:rPr>
                  <a:t>note</a:t>
                </a:r>
                <a:r>
                  <a:rPr lang="en-US" spc="-30" dirty="0">
                    <a:solidFill>
                      <a:schemeClr val="tx1"/>
                    </a:solidFill>
                  </a:rPr>
                  <a:t> </a:t>
                </a:r>
                <a:r>
                  <a:rPr lang="en-US" spc="-5" dirty="0">
                    <a:solidFill>
                      <a:schemeClr val="tx1"/>
                    </a:solidFill>
                  </a:rPr>
                  <a:t>that</a:t>
                </a:r>
                <a:r>
                  <a:rPr lang="en-US" spc="70" dirty="0">
                    <a:solidFill>
                      <a:schemeClr val="tx1"/>
                    </a:solidFill>
                  </a:rPr>
                  <a:t> </a:t>
                </a:r>
                <a14:m>
                  <m:oMath xmlns:m="http://schemas.openxmlformats.org/officeDocument/2006/math">
                    <m:r>
                      <a:rPr lang="en-US" b="0" i="1" spc="70" smtClean="0">
                        <a:solidFill>
                          <a:schemeClr val="tx1"/>
                        </a:solidFill>
                        <a:latin typeface="Cambria Math" panose="02040503050406030204" pitchFamily="18" charset="0"/>
                        <a:cs typeface="Times New Roman"/>
                      </a:rPr>
                      <m:t>𝐴</m:t>
                    </m:r>
                    <m:d>
                      <m:dPr>
                        <m:ctrlPr>
                          <a:rPr lang="en-US" b="0" i="1" spc="70" smtClean="0">
                            <a:solidFill>
                              <a:schemeClr val="tx1"/>
                            </a:solidFill>
                            <a:latin typeface="Cambria Math" panose="02040503050406030204" pitchFamily="18" charset="0"/>
                            <a:cs typeface="Times New Roman"/>
                          </a:rPr>
                        </m:ctrlPr>
                      </m:dPr>
                      <m:e>
                        <m:r>
                          <a:rPr lang="en-US" b="0" i="1" spc="70" smtClean="0">
                            <a:solidFill>
                              <a:schemeClr val="tx1"/>
                            </a:solidFill>
                            <a:latin typeface="Cambria Math" panose="02040503050406030204" pitchFamily="18" charset="0"/>
                            <a:cs typeface="Times New Roman"/>
                          </a:rPr>
                          <m:t>0</m:t>
                        </m:r>
                      </m:e>
                    </m:d>
                    <m:r>
                      <a:rPr lang="en-US" b="0" i="1" spc="70" smtClean="0">
                        <a:solidFill>
                          <a:schemeClr val="tx1"/>
                        </a:solidFill>
                        <a:latin typeface="Cambria Math" panose="02040503050406030204" pitchFamily="18" charset="0"/>
                        <a:cs typeface="Times New Roman"/>
                      </a:rPr>
                      <m:t>=</m:t>
                    </m:r>
                    <m:nary>
                      <m:naryPr>
                        <m:ctrlPr>
                          <a:rPr lang="en-US" b="0" i="1" spc="70" smtClean="0">
                            <a:solidFill>
                              <a:schemeClr val="tx1"/>
                            </a:solidFill>
                            <a:latin typeface="Cambria Math" panose="02040503050406030204" pitchFamily="18" charset="0"/>
                            <a:cs typeface="Times New Roman"/>
                          </a:rPr>
                        </m:ctrlPr>
                      </m:naryPr>
                      <m:sub>
                        <m:r>
                          <m:rPr>
                            <m:brk m:alnAt="23"/>
                          </m:rPr>
                          <a:rPr lang="en-US" b="0" i="1" spc="70" smtClean="0">
                            <a:solidFill>
                              <a:schemeClr val="tx1"/>
                            </a:solidFill>
                            <a:latin typeface="Cambria Math" panose="02040503050406030204" pitchFamily="18" charset="0"/>
                            <a:cs typeface="Times New Roman"/>
                          </a:rPr>
                          <m:t>0</m:t>
                        </m:r>
                      </m:sub>
                      <m:sup>
                        <m:r>
                          <a:rPr lang="en-US" b="0" i="1" spc="70" smtClean="0">
                            <a:solidFill>
                              <a:schemeClr val="tx1"/>
                            </a:solidFill>
                            <a:latin typeface="Cambria Math" panose="02040503050406030204" pitchFamily="18" charset="0"/>
                            <a:cs typeface="Times New Roman"/>
                          </a:rPr>
                          <m:t>0</m:t>
                        </m:r>
                      </m:sup>
                      <m:e>
                        <m:r>
                          <a:rPr lang="en-US" b="0" i="1" spc="70" smtClean="0">
                            <a:solidFill>
                              <a:schemeClr val="tx1"/>
                            </a:solidFill>
                            <a:latin typeface="Cambria Math" panose="02040503050406030204" pitchFamily="18" charset="0"/>
                            <a:cs typeface="Times New Roman"/>
                          </a:rPr>
                          <m:t>𝑓</m:t>
                        </m:r>
                        <m:r>
                          <a:rPr lang="en-US" b="0" i="1" spc="70" smtClean="0">
                            <a:solidFill>
                              <a:schemeClr val="tx1"/>
                            </a:solidFill>
                            <a:latin typeface="Cambria Math" panose="02040503050406030204" pitchFamily="18" charset="0"/>
                            <a:cs typeface="Times New Roman"/>
                          </a:rPr>
                          <m:t>(</m:t>
                        </m:r>
                        <m:r>
                          <a:rPr lang="en-US" b="0" i="1" spc="70" smtClean="0">
                            <a:solidFill>
                              <a:schemeClr val="tx1"/>
                            </a:solidFill>
                            <a:latin typeface="Cambria Math" panose="02040503050406030204" pitchFamily="18" charset="0"/>
                            <a:cs typeface="Times New Roman"/>
                          </a:rPr>
                          <m:t>𝑡</m:t>
                        </m:r>
                        <m:r>
                          <a:rPr lang="en-US" b="0" i="1" spc="70" smtClean="0">
                            <a:solidFill>
                              <a:schemeClr val="tx1"/>
                            </a:solidFill>
                            <a:latin typeface="Cambria Math" panose="02040503050406030204" pitchFamily="18" charset="0"/>
                            <a:cs typeface="Times New Roman"/>
                          </a:rPr>
                          <m:t>)</m:t>
                        </m:r>
                      </m:e>
                    </m:nary>
                    <m:r>
                      <a:rPr lang="en-US" b="0" i="1" spc="70" smtClean="0">
                        <a:solidFill>
                          <a:schemeClr val="tx1"/>
                        </a:solidFill>
                        <a:latin typeface="Cambria Math" panose="02040503050406030204" pitchFamily="18" charset="0"/>
                        <a:cs typeface="Times New Roman"/>
                      </a:rPr>
                      <m:t>𝑑𝑡</m:t>
                    </m:r>
                    <m:r>
                      <a:rPr lang="en-US" b="0" i="1" spc="70" smtClean="0">
                        <a:solidFill>
                          <a:schemeClr val="tx1"/>
                        </a:solidFill>
                        <a:latin typeface="Cambria Math" panose="02040503050406030204" pitchFamily="18" charset="0"/>
                        <a:cs typeface="Times New Roman"/>
                      </a:rPr>
                      <m:t>=0</m:t>
                    </m:r>
                  </m:oMath>
                </a14:m>
                <a:r>
                  <a:rPr lang="en-US" spc="-5" dirty="0">
                    <a:solidFill>
                      <a:schemeClr val="tx1"/>
                    </a:solidFill>
                  </a:rPr>
                  <a:t>.</a:t>
                </a:r>
                <a:r>
                  <a:rPr lang="en-US" spc="-30" dirty="0">
                    <a:solidFill>
                      <a:schemeClr val="tx1"/>
                    </a:solidFill>
                  </a:rPr>
                  <a:t> </a:t>
                </a:r>
                <a:r>
                  <a:rPr lang="en-US" spc="-15" dirty="0">
                    <a:solidFill>
                      <a:schemeClr val="tx1"/>
                    </a:solidFill>
                  </a:rPr>
                  <a:t>Fo</a:t>
                </a:r>
                <a:r>
                  <a:rPr lang="en-US" spc="-5" dirty="0">
                    <a:solidFill>
                      <a:schemeClr val="tx1"/>
                    </a:solidFill>
                  </a:rPr>
                  <a:t>r</a:t>
                </a:r>
                <a:r>
                  <a:rPr lang="en-US" spc="-30" dirty="0">
                    <a:solidFill>
                      <a:schemeClr val="tx1"/>
                    </a:solidFill>
                  </a:rPr>
                  <a:t> </a:t>
                </a:r>
                <a:r>
                  <a:rPr lang="en-US" spc="-10" dirty="0">
                    <a:solidFill>
                      <a:schemeClr val="tx1"/>
                    </a:solidFill>
                  </a:rPr>
                  <a:t>othe</a:t>
                </a:r>
                <a:r>
                  <a:rPr lang="en-US" spc="-5" dirty="0">
                    <a:solidFill>
                      <a:schemeClr val="tx1"/>
                    </a:solidFill>
                  </a:rPr>
                  <a:t>r </a:t>
                </a:r>
                <a:r>
                  <a:rPr lang="en-US" i="1" spc="-5" dirty="0">
                    <a:solidFill>
                      <a:schemeClr val="tx1"/>
                    </a:solidFill>
                  </a:rPr>
                  <a:t>x</a:t>
                </a:r>
                <a:r>
                  <a:rPr lang="en-US" spc="-5" dirty="0">
                    <a:solidFill>
                      <a:schemeClr val="tx1"/>
                    </a:solidFill>
                  </a:rPr>
                  <a:t>,</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5" dirty="0">
                    <a:solidFill>
                      <a:schemeClr val="tx1"/>
                    </a:solidFill>
                  </a:rPr>
                  <a:t>can</a:t>
                </a:r>
                <a:r>
                  <a:rPr lang="en-US" spc="-30" dirty="0">
                    <a:solidFill>
                      <a:schemeClr val="tx1"/>
                    </a:solidFill>
                  </a:rPr>
                  <a:t> </a:t>
                </a:r>
                <a:r>
                  <a:rPr lang="en-US" spc="-5" dirty="0">
                    <a:solidFill>
                      <a:schemeClr val="tx1"/>
                    </a:solidFill>
                  </a:rPr>
                  <a:t>estimate</a:t>
                </a:r>
                <a:r>
                  <a:rPr lang="en-US" spc="70"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10" dirty="0">
                    <a:solidFill>
                      <a:schemeClr val="tx1"/>
                    </a:solidFill>
                  </a:rPr>
                  <a:t>b</a:t>
                </a:r>
                <a:r>
                  <a:rPr lang="en-US" spc="-5" dirty="0">
                    <a:solidFill>
                      <a:schemeClr val="tx1"/>
                    </a:solidFill>
                  </a:rPr>
                  <a:t>y</a:t>
                </a:r>
                <a:r>
                  <a:rPr lang="en-US" spc="-30" dirty="0">
                    <a:solidFill>
                      <a:schemeClr val="tx1"/>
                    </a:solidFill>
                  </a:rPr>
                  <a:t> </a:t>
                </a:r>
                <a:r>
                  <a:rPr lang="en-US" spc="-10" dirty="0">
                    <a:solidFill>
                      <a:schemeClr val="tx1"/>
                    </a:solidFill>
                  </a:rPr>
                  <a:t>counting </a:t>
                </a:r>
                <a:r>
                  <a:rPr lang="en-US" spc="-5" dirty="0">
                    <a:solidFill>
                      <a:schemeClr val="tx1"/>
                    </a:solidFill>
                  </a:rPr>
                  <a:t>the</a:t>
                </a:r>
                <a:r>
                  <a:rPr lang="en-US" spc="95" dirty="0">
                    <a:solidFill>
                      <a:schemeClr val="tx1"/>
                    </a:solidFill>
                  </a:rPr>
                  <a:t> </a:t>
                </a:r>
                <a:r>
                  <a:rPr lang="en-US" spc="-5" dirty="0">
                    <a:solidFill>
                      <a:schemeClr val="tx1"/>
                    </a:solidFill>
                  </a:rPr>
                  <a:t>1</a:t>
                </a:r>
                <a:r>
                  <a:rPr lang="en-US" spc="-30" dirty="0">
                    <a:solidFill>
                      <a:schemeClr val="tx1"/>
                    </a:solidFill>
                  </a:rPr>
                  <a:t> </a:t>
                </a:r>
                <a:r>
                  <a:rPr lang="en-US" spc="-20" dirty="0">
                    <a:solidFill>
                      <a:schemeClr val="tx1"/>
                    </a:solidFill>
                  </a:rPr>
                  <a:t>×</a:t>
                </a:r>
                <a:r>
                  <a:rPr lang="en-US" spc="-95" dirty="0">
                    <a:solidFill>
                      <a:schemeClr val="tx1"/>
                    </a:solidFill>
                  </a:rPr>
                  <a:t> </a:t>
                </a:r>
                <a:r>
                  <a:rPr lang="en-US" spc="-5" dirty="0">
                    <a:solidFill>
                      <a:schemeClr val="tx1"/>
                    </a:solidFill>
                  </a:rPr>
                  <a:t>1</a:t>
                </a:r>
                <a:r>
                  <a:rPr lang="en-US" spc="95" dirty="0">
                    <a:solidFill>
                      <a:schemeClr val="tx1"/>
                    </a:solidFill>
                  </a:rPr>
                  <a:t> </a:t>
                </a:r>
                <a:r>
                  <a:rPr lang="en-US" spc="-10" dirty="0">
                    <a:solidFill>
                      <a:schemeClr val="tx1"/>
                    </a:solidFill>
                  </a:rPr>
                  <a:t>square</a:t>
                </a:r>
                <a:r>
                  <a:rPr lang="en-US" spc="-5" dirty="0">
                    <a:solidFill>
                      <a:schemeClr val="tx1"/>
                    </a:solidFill>
                  </a:rPr>
                  <a:t>s</a:t>
                </a:r>
                <a:r>
                  <a:rPr lang="en-US" spc="100" dirty="0">
                    <a:solidFill>
                      <a:schemeClr val="tx1"/>
                    </a:solidFill>
                  </a:rPr>
                  <a:t> </a:t>
                </a:r>
                <a:r>
                  <a:rPr lang="en-US" spc="-10" dirty="0">
                    <a:solidFill>
                      <a:schemeClr val="tx1"/>
                    </a:solidFill>
                  </a:rPr>
                  <a:t>(an</a:t>
                </a:r>
                <a:r>
                  <a:rPr lang="en-US" spc="-5" dirty="0">
                    <a:solidFill>
                      <a:schemeClr val="tx1"/>
                    </a:solidFill>
                  </a:rPr>
                  <a:t>d</a:t>
                </a:r>
                <a:r>
                  <a:rPr lang="en-US" spc="95" dirty="0">
                    <a:solidFill>
                      <a:schemeClr val="tx1"/>
                    </a:solidFill>
                  </a:rPr>
                  <a:t> </a:t>
                </a:r>
                <a:r>
                  <a:rPr lang="en-US" spc="-10" dirty="0">
                    <a:solidFill>
                      <a:schemeClr val="tx1"/>
                    </a:solidFill>
                  </a:rPr>
                  <a:t>partia</a:t>
                </a:r>
                <a:r>
                  <a:rPr lang="en-US" spc="-5" dirty="0">
                    <a:solidFill>
                      <a:schemeClr val="tx1"/>
                    </a:solidFill>
                  </a:rPr>
                  <a:t>l</a:t>
                </a:r>
                <a:r>
                  <a:rPr lang="en-US" spc="95" dirty="0">
                    <a:solidFill>
                      <a:schemeClr val="tx1"/>
                    </a:solidFill>
                  </a:rPr>
                  <a:t> </a:t>
                </a:r>
                <a:r>
                  <a:rPr lang="en-US" spc="-5" dirty="0">
                    <a:solidFill>
                      <a:schemeClr val="tx1"/>
                    </a:solidFill>
                  </a:rPr>
                  <a:t>s</a:t>
                </a:r>
                <a:r>
                  <a:rPr lang="en-US" spc="-10" dirty="0">
                    <a:solidFill>
                      <a:schemeClr val="tx1"/>
                    </a:solidFill>
                  </a:rPr>
                  <a:t>quares</a:t>
                </a:r>
                <a:r>
                  <a:rPr lang="en-US" spc="-5" dirty="0">
                    <a:solidFill>
                      <a:schemeClr val="tx1"/>
                    </a:solidFill>
                  </a:rPr>
                  <a:t>)</a:t>
                </a:r>
                <a:r>
                  <a:rPr lang="en-US" spc="95" dirty="0">
                    <a:solidFill>
                      <a:schemeClr val="tx1"/>
                    </a:solidFill>
                  </a:rPr>
                  <a:t> </a:t>
                </a:r>
                <a:r>
                  <a:rPr lang="en-US" spc="-10" dirty="0">
                    <a:solidFill>
                      <a:schemeClr val="tx1"/>
                    </a:solidFill>
                  </a:rPr>
                  <a:t>betwee</a:t>
                </a:r>
                <a:r>
                  <a:rPr lang="en-US" spc="-5" dirty="0">
                    <a:solidFill>
                      <a:schemeClr val="tx1"/>
                    </a:solidFill>
                  </a:rPr>
                  <a:t>n</a:t>
                </a:r>
                <a:r>
                  <a:rPr lang="en-US" spc="100" dirty="0">
                    <a:solidFill>
                      <a:schemeClr val="tx1"/>
                    </a:solidFill>
                  </a:rPr>
                  <a:t> </a:t>
                </a:r>
                <a:r>
                  <a:rPr lang="en-US" spc="-10" dirty="0">
                    <a:solidFill>
                      <a:schemeClr val="tx1"/>
                    </a:solidFill>
                  </a:rPr>
                  <a:t>th</a:t>
                </a:r>
                <a:r>
                  <a:rPr lang="en-US" spc="-5" dirty="0">
                    <a:solidFill>
                      <a:schemeClr val="tx1"/>
                    </a:solidFill>
                  </a:rPr>
                  <a:t>e</a:t>
                </a:r>
                <a:r>
                  <a:rPr lang="en-US" spc="95" dirty="0">
                    <a:solidFill>
                      <a:schemeClr val="tx1"/>
                    </a:solidFill>
                  </a:rPr>
                  <a:t> </a:t>
                </a:r>
                <a:r>
                  <a:rPr lang="en-US" spc="-10" dirty="0">
                    <a:solidFill>
                      <a:schemeClr val="tx1"/>
                    </a:solidFill>
                  </a:rPr>
                  <a:t>grap</a:t>
                </a:r>
                <a:r>
                  <a:rPr lang="en-US" spc="-5" dirty="0">
                    <a:solidFill>
                      <a:schemeClr val="tx1"/>
                    </a:solidFill>
                  </a:rPr>
                  <a:t>h</a:t>
                </a:r>
                <a:r>
                  <a:rPr lang="en-US" spc="95" dirty="0">
                    <a:solidFill>
                      <a:schemeClr val="tx1"/>
                    </a:solidFill>
                  </a:rPr>
                  <a:t> </a:t>
                </a:r>
                <a:r>
                  <a:rPr lang="en-US" spc="-10" dirty="0">
                    <a:solidFill>
                      <a:schemeClr val="tx1"/>
                    </a:solidFill>
                  </a:rPr>
                  <a:t>an</a:t>
                </a:r>
                <a:r>
                  <a:rPr lang="en-US" spc="-5" dirty="0">
                    <a:solidFill>
                      <a:schemeClr val="tx1"/>
                    </a:solidFill>
                  </a:rPr>
                  <a:t>d</a:t>
                </a:r>
                <a:r>
                  <a:rPr lang="en-US" spc="100"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i="1" spc="-5" dirty="0">
                    <a:solidFill>
                      <a:schemeClr val="tx1"/>
                    </a:solidFill>
                  </a:rPr>
                  <a:t>x</a:t>
                </a:r>
                <a:r>
                  <a:rPr lang="en-US" spc="-5" dirty="0">
                    <a:solidFill>
                      <a:schemeClr val="tx1"/>
                    </a:solidFill>
                  </a:rPr>
                  <a:t>-axis</a:t>
                </a:r>
                <a:r>
                  <a:rPr lang="en-US" spc="100" dirty="0">
                    <a:solidFill>
                      <a:schemeClr val="tx1"/>
                    </a:solidFill>
                  </a:rPr>
                  <a:t> </a:t>
                </a:r>
                <a:r>
                  <a:rPr lang="en-US" spc="-5" dirty="0">
                    <a:solidFill>
                      <a:schemeClr val="tx1"/>
                    </a:solidFill>
                  </a:rPr>
                  <a:t>from</a:t>
                </a:r>
                <a:r>
                  <a:rPr lang="en-US" spc="95" dirty="0">
                    <a:solidFill>
                      <a:schemeClr val="tx1"/>
                    </a:solidFill>
                  </a:rPr>
                  <a:t> </a:t>
                </a:r>
                <a:r>
                  <a:rPr lang="en-US" spc="-5" dirty="0">
                    <a:solidFill>
                      <a:schemeClr val="tx1"/>
                    </a:solidFill>
                  </a:rPr>
                  <a:t>0</a:t>
                </a:r>
                <a:r>
                  <a:rPr lang="en-US" spc="95" dirty="0">
                    <a:solidFill>
                      <a:schemeClr val="tx1"/>
                    </a:solidFill>
                  </a:rPr>
                  <a:t> </a:t>
                </a:r>
                <a:r>
                  <a:rPr lang="en-US" spc="-5" dirty="0">
                    <a:solidFill>
                      <a:schemeClr val="tx1"/>
                    </a:solidFill>
                  </a:rPr>
                  <a:t>to</a:t>
                </a:r>
                <a:r>
                  <a:rPr lang="en-US"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5" dirty="0">
                    <a:solidFill>
                      <a:schemeClr val="tx1"/>
                    </a:solidFill>
                  </a:rPr>
                  <a:t>Fo</a:t>
                </a:r>
                <a:r>
                  <a:rPr lang="en-US" spc="-5" dirty="0">
                    <a:solidFill>
                      <a:schemeClr val="tx1"/>
                    </a:solidFill>
                  </a:rPr>
                  <a:t>r</a:t>
                </a:r>
                <a:r>
                  <a:rPr lang="en-US" spc="-10" dirty="0">
                    <a:solidFill>
                      <a:schemeClr val="tx1"/>
                    </a:solidFill>
                  </a:rPr>
                  <a:t> example</a:t>
                </a:r>
                <a:r>
                  <a:rPr lang="en-US" spc="-5" dirty="0">
                    <a:solidFill>
                      <a:schemeClr val="tx1"/>
                    </a:solidFill>
                  </a:rPr>
                  <a:t>, </a:t>
                </a:r>
                <a:r>
                  <a:rPr lang="en-US" spc="-10" dirty="0">
                    <a:solidFill>
                      <a:schemeClr val="tx1"/>
                    </a:solidFill>
                  </a:rPr>
                  <a:t>fo</a:t>
                </a:r>
                <a:r>
                  <a:rPr lang="en-US" spc="-5" dirty="0">
                    <a:solidFill>
                      <a:schemeClr val="tx1"/>
                    </a:solidFill>
                  </a:rPr>
                  <a:t>r</a:t>
                </a:r>
                <a:r>
                  <a:rPr lang="en-US" spc="90" dirty="0">
                    <a:solidFill>
                      <a:schemeClr val="tx1"/>
                    </a:solidFill>
                  </a:rPr>
                  <a:t> </a:t>
                </a:r>
                <a:r>
                  <a:rPr lang="en-US" i="1" dirty="0">
                    <a:solidFill>
                      <a:schemeClr val="tx1"/>
                    </a:solidFill>
                  </a:rPr>
                  <a:t>A</a:t>
                </a:r>
                <a:r>
                  <a:rPr lang="en-US" spc="-5" dirty="0">
                    <a:solidFill>
                      <a:schemeClr val="tx1"/>
                    </a:solidFill>
                  </a:rPr>
                  <a:t>(1),</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hav</a:t>
                </a:r>
                <a:r>
                  <a:rPr lang="en-US" spc="-5" dirty="0">
                    <a:solidFill>
                      <a:schemeClr val="tx1"/>
                    </a:solidFill>
                  </a:rPr>
                  <a:t>e</a:t>
                </a:r>
                <a:r>
                  <a:rPr lang="en-US" spc="-10" dirty="0">
                    <a:solidFill>
                      <a:schemeClr val="tx1"/>
                    </a:solidFill>
                  </a:rPr>
                  <a:t> 4.</a:t>
                </a:r>
                <a:r>
                  <a:rPr lang="en-US" spc="-5" dirty="0">
                    <a:solidFill>
                      <a:schemeClr val="tx1"/>
                    </a:solidFill>
                  </a:rPr>
                  <a:t>4</a:t>
                </a:r>
                <a:r>
                  <a:rPr lang="en-US" spc="-10" dirty="0">
                    <a:solidFill>
                      <a:schemeClr val="tx1"/>
                    </a:solidFill>
                  </a:rPr>
                  <a:t> </a:t>
                </a:r>
                <a:r>
                  <a:rPr lang="en-US" spc="-5" dirty="0">
                    <a:solidFill>
                      <a:schemeClr val="tx1"/>
                    </a:solidFill>
                  </a:rPr>
                  <a:t>s</a:t>
                </a:r>
                <a:r>
                  <a:rPr lang="en-US" spc="-10" dirty="0">
                    <a:solidFill>
                      <a:schemeClr val="tx1"/>
                    </a:solidFill>
                  </a:rPr>
                  <a:t>quare</a:t>
                </a:r>
                <a:r>
                  <a:rPr lang="en-US" spc="-5" dirty="0">
                    <a:solidFill>
                      <a:schemeClr val="tx1"/>
                    </a:solidFill>
                  </a:rPr>
                  <a:t>s</a:t>
                </a:r>
                <a:r>
                  <a:rPr lang="en-US" spc="-10" dirty="0">
                    <a:solidFill>
                      <a:schemeClr val="tx1"/>
                    </a:solidFill>
                  </a:rPr>
                  <a:t> betwee</a:t>
                </a:r>
                <a:r>
                  <a:rPr lang="en-US" spc="-5" dirty="0">
                    <a:solidFill>
                      <a:schemeClr val="tx1"/>
                    </a:solidFill>
                  </a:rPr>
                  <a:t>n </a:t>
                </a:r>
                <a:r>
                  <a:rPr lang="en-US" spc="-10" dirty="0">
                    <a:solidFill>
                      <a:schemeClr val="tx1"/>
                    </a:solidFill>
                  </a:rPr>
                  <a:t>th</a:t>
                </a:r>
                <a:r>
                  <a:rPr lang="en-US" spc="-5" dirty="0">
                    <a:solidFill>
                      <a:schemeClr val="tx1"/>
                    </a:solidFill>
                  </a:rPr>
                  <a:t>e</a:t>
                </a:r>
                <a:r>
                  <a:rPr lang="en-US" spc="-10" dirty="0">
                    <a:solidFill>
                      <a:schemeClr val="tx1"/>
                    </a:solidFill>
                  </a:rPr>
                  <a:t> grap</a:t>
                </a:r>
                <a:r>
                  <a:rPr lang="en-US" spc="-5" dirty="0">
                    <a:solidFill>
                      <a:schemeClr val="tx1"/>
                    </a:solidFill>
                  </a:rPr>
                  <a:t>h </a:t>
                </a:r>
                <a:r>
                  <a:rPr lang="en-US" spc="-10" dirty="0">
                    <a:solidFill>
                      <a:schemeClr val="tx1"/>
                    </a:solidFill>
                  </a:rPr>
                  <a:t>an</a:t>
                </a:r>
                <a:r>
                  <a:rPr lang="en-US" spc="-5" dirty="0">
                    <a:solidFill>
                      <a:schemeClr val="tx1"/>
                    </a:solidFill>
                  </a:rPr>
                  <a:t>d</a:t>
                </a:r>
                <a:r>
                  <a:rPr lang="en-US" spc="-10" dirty="0">
                    <a:solidFill>
                      <a:schemeClr val="tx1"/>
                    </a:solidFill>
                  </a:rPr>
                  <a:t> th</a:t>
                </a:r>
                <a:r>
                  <a:rPr lang="en-US" spc="-5" dirty="0">
                    <a:solidFill>
                      <a:schemeClr val="tx1"/>
                    </a:solidFill>
                  </a:rPr>
                  <a:t>e</a:t>
                </a:r>
                <a:r>
                  <a:rPr lang="en-US" spc="20" dirty="0">
                    <a:solidFill>
                      <a:schemeClr val="tx1"/>
                    </a:solidFill>
                  </a:rPr>
                  <a:t> </a:t>
                </a:r>
                <a:r>
                  <a:rPr lang="en-US" i="1" spc="-5" dirty="0">
                    <a:solidFill>
                      <a:schemeClr val="tx1"/>
                    </a:solidFill>
                  </a:rPr>
                  <a:t>x</a:t>
                </a:r>
                <a:r>
                  <a:rPr lang="en-US" spc="-5" dirty="0">
                    <a:solidFill>
                      <a:schemeClr val="tx1"/>
                    </a:solidFill>
                  </a:rPr>
                  <a:t>-axis from</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to</a:t>
                </a:r>
                <a:r>
                  <a:rPr lang="en-US" spc="5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r>
                  <a:rPr lang="en-US" spc="25" dirty="0">
                    <a:solidFill>
                      <a:schemeClr val="tx1"/>
                    </a:solidFill>
                  </a:rPr>
                  <a:t> </a:t>
                </a:r>
                <a:r>
                  <a:rPr lang="en-US" spc="-10" dirty="0">
                    <a:solidFill>
                      <a:schemeClr val="tx1"/>
                    </a:solidFill>
                  </a:rPr>
                  <a:t>Therefore</a:t>
                </a:r>
                <a:r>
                  <a:rPr lang="en-US" spc="-5" dirty="0">
                    <a:solidFill>
                      <a:schemeClr val="tx1"/>
                    </a:solidFill>
                  </a:rPr>
                  <a:t>,</a:t>
                </a:r>
                <a:r>
                  <a:rPr lang="en-US" dirty="0">
                    <a:solidFill>
                      <a:schemeClr val="tx1"/>
                    </a:solidFill>
                  </a:rPr>
                  <a:t> </a:t>
                </a:r>
                <a:r>
                  <a:rPr lang="en-US" i="1" dirty="0">
                    <a:solidFill>
                      <a:schemeClr val="tx1"/>
                    </a:solidFill>
                  </a:rPr>
                  <a:t>A</a:t>
                </a:r>
                <a:r>
                  <a:rPr lang="en-US" spc="-5" dirty="0">
                    <a:solidFill>
                      <a:schemeClr val="tx1"/>
                    </a:solidFill>
                  </a:rPr>
                  <a:t>(1)</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a:t>
                </a:r>
                <a:r>
                  <a:rPr lang="en-US" spc="-10" dirty="0">
                    <a:solidFill>
                      <a:schemeClr val="tx1"/>
                    </a:solidFill>
                  </a:rPr>
                  <a:t>4</a:t>
                </a:r>
                <a:r>
                  <a:rPr lang="en-US" spc="-5" dirty="0">
                    <a:solidFill>
                      <a:schemeClr val="tx1"/>
                    </a:solidFill>
                  </a:rPr>
                  <a:t>.</a:t>
                </a:r>
                <a:r>
                  <a:rPr lang="en-US" spc="25" dirty="0">
                    <a:solidFill>
                      <a:schemeClr val="tx1"/>
                    </a:solidFill>
                  </a:rPr>
                  <a:t> </a:t>
                </a:r>
                <a:r>
                  <a:rPr lang="en-US" spc="-10" dirty="0">
                    <a:solidFill>
                      <a:schemeClr val="tx1"/>
                    </a:solidFill>
                  </a:rPr>
                  <a:t>Continuing</a:t>
                </a:r>
                <a:r>
                  <a:rPr lang="en-US" spc="-5" dirty="0">
                    <a:solidFill>
                      <a:schemeClr val="tx1"/>
                    </a:solidFill>
                  </a:rPr>
                  <a:t>,</a:t>
                </a:r>
                <a:r>
                  <a:rPr lang="en-US" spc="30"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obtai</a:t>
                </a:r>
                <a:r>
                  <a:rPr lang="en-US" spc="-5" dirty="0">
                    <a:solidFill>
                      <a:schemeClr val="tx1"/>
                    </a:solidFill>
                  </a:rPr>
                  <a:t>n</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approximat</a:t>
                </a:r>
                <a:r>
                  <a:rPr lang="en-US" spc="-5" dirty="0">
                    <a:solidFill>
                      <a:schemeClr val="tx1"/>
                    </a:solidFill>
                  </a:rPr>
                  <a:t>e</a:t>
                </a:r>
                <a:r>
                  <a:rPr lang="en-US" spc="25" dirty="0">
                    <a:solidFill>
                      <a:schemeClr val="tx1"/>
                    </a:solidFill>
                  </a:rPr>
                  <a:t> </a:t>
                </a:r>
                <a:r>
                  <a:rPr lang="en-US" spc="-10" dirty="0">
                    <a:solidFill>
                      <a:schemeClr val="tx1"/>
                    </a:solidFill>
                  </a:rPr>
                  <a:t>value</a:t>
                </a:r>
                <a:r>
                  <a:rPr lang="en-US" spc="-5" dirty="0">
                    <a:solidFill>
                      <a:schemeClr val="tx1"/>
                    </a:solidFill>
                  </a:rPr>
                  <a:t>s</a:t>
                </a:r>
                <a:r>
                  <a:rPr lang="en-US" spc="3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 </a:t>
                </a:r>
                <a:r>
                  <a:rPr lang="en-US" spc="-15" dirty="0">
                    <a:solidFill>
                      <a:schemeClr val="tx1"/>
                    </a:solidFill>
                  </a:rPr>
                  <a:t>show</a:t>
                </a:r>
                <a:r>
                  <a:rPr lang="en-US" spc="-5" dirty="0">
                    <a:solidFill>
                      <a:schemeClr val="tx1"/>
                    </a:solidFill>
                  </a:rPr>
                  <a:t>n</a:t>
                </a:r>
                <a:r>
                  <a:rPr lang="en-US" spc="70" dirty="0">
                    <a:solidFill>
                      <a:schemeClr val="tx1"/>
                    </a:solidFill>
                  </a:rPr>
                  <a:t> </a:t>
                </a:r>
                <a:r>
                  <a:rPr lang="en-US" spc="-5" dirty="0">
                    <a:solidFill>
                      <a:schemeClr val="tx1"/>
                    </a:solidFill>
                  </a:rPr>
                  <a:t>in</a:t>
                </a:r>
                <a:r>
                  <a:rPr lang="en-US" spc="7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70" dirty="0">
                    <a:solidFill>
                      <a:schemeClr val="tx1"/>
                    </a:solidFill>
                  </a:rPr>
                  <a:t> </a:t>
                </a:r>
                <a:r>
                  <a:rPr lang="en-US" spc="-10" dirty="0">
                    <a:solidFill>
                      <a:schemeClr val="tx1"/>
                    </a:solidFill>
                  </a:rPr>
                  <a:t>tabl</a:t>
                </a:r>
                <a:r>
                  <a:rPr lang="en-US" spc="-5" dirty="0">
                    <a:solidFill>
                      <a:schemeClr val="tx1"/>
                    </a:solidFill>
                  </a:rPr>
                  <a:t>e.</a:t>
                </a:r>
                <a:r>
                  <a:rPr lang="en-US" spc="70" dirty="0">
                    <a:solidFill>
                      <a:schemeClr val="tx1"/>
                    </a:solidFill>
                  </a:rPr>
                  <a:t> </a:t>
                </a:r>
                <a:r>
                  <a:rPr lang="en-US" spc="-10" dirty="0">
                    <a:solidFill>
                      <a:schemeClr val="tx1"/>
                    </a:solidFill>
                  </a:rPr>
                  <a:t>Not</a:t>
                </a:r>
                <a:r>
                  <a:rPr lang="en-US" spc="-5" dirty="0">
                    <a:solidFill>
                      <a:schemeClr val="tx1"/>
                    </a:solidFill>
                  </a:rPr>
                  <a:t>e</a:t>
                </a:r>
                <a:r>
                  <a:rPr lang="en-US" spc="7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70" dirty="0">
                    <a:solidFill>
                      <a:schemeClr val="tx1"/>
                    </a:solidFill>
                  </a:rPr>
                  <a:t> </a:t>
                </a:r>
                <a:r>
                  <a:rPr lang="en-US" spc="-10" dirty="0">
                    <a:solidFill>
                      <a:schemeClr val="tx1"/>
                    </a:solidFill>
                  </a:rPr>
                  <a:t>i</a:t>
                </a:r>
                <a:r>
                  <a:rPr lang="en-US" spc="-5" dirty="0">
                    <a:solidFill>
                      <a:schemeClr val="tx1"/>
                    </a:solidFill>
                  </a:rPr>
                  <a:t>n</a:t>
                </a:r>
                <a:r>
                  <a:rPr lang="en-US" spc="70" dirty="0">
                    <a:solidFill>
                      <a:schemeClr val="tx1"/>
                    </a:solidFill>
                  </a:rPr>
                  <a:t> </a:t>
                </a:r>
                <a:r>
                  <a:rPr lang="en-US" spc="-10" dirty="0">
                    <a:solidFill>
                      <a:schemeClr val="tx1"/>
                    </a:solidFill>
                  </a:rPr>
                  <a:t>determinin</a:t>
                </a:r>
                <a:r>
                  <a:rPr lang="en-US" spc="-5" dirty="0">
                    <a:solidFill>
                      <a:schemeClr val="tx1"/>
                    </a:solidFill>
                  </a:rPr>
                  <a:t>g</a:t>
                </a:r>
                <a:r>
                  <a:rPr lang="en-US" spc="70" dirty="0">
                    <a:solidFill>
                      <a:schemeClr val="tx1"/>
                    </a:solidFill>
                  </a:rPr>
                  <a:t> </a:t>
                </a:r>
                <a:r>
                  <a:rPr lang="en-US" spc="-10" dirty="0">
                    <a:solidFill>
                      <a:schemeClr val="tx1"/>
                    </a:solidFill>
                  </a:rPr>
                  <a:t>th</a:t>
                </a:r>
                <a:r>
                  <a:rPr lang="en-US" spc="-5" dirty="0">
                    <a:solidFill>
                      <a:schemeClr val="tx1"/>
                    </a:solidFill>
                  </a:rPr>
                  <a:t>e</a:t>
                </a:r>
                <a:r>
                  <a:rPr lang="en-US" spc="70" dirty="0">
                    <a:solidFill>
                      <a:schemeClr val="tx1"/>
                    </a:solidFill>
                  </a:rPr>
                  <a:t> </a:t>
                </a:r>
                <a:r>
                  <a:rPr lang="en-US" spc="-10" dirty="0">
                    <a:solidFill>
                      <a:schemeClr val="tx1"/>
                    </a:solidFill>
                  </a:rPr>
                  <a:t>value</a:t>
                </a:r>
                <a:r>
                  <a:rPr lang="en-US" spc="-5" dirty="0">
                    <a:solidFill>
                      <a:schemeClr val="tx1"/>
                    </a:solidFill>
                  </a:rPr>
                  <a:t>s</a:t>
                </a:r>
                <a:r>
                  <a:rPr lang="en-US" spc="70" dirty="0">
                    <a:solidFill>
                      <a:schemeClr val="tx1"/>
                    </a:solidFill>
                  </a:rPr>
                  <a:t> </a:t>
                </a:r>
                <a:r>
                  <a:rPr lang="en-US" spc="-10" dirty="0">
                    <a:solidFill>
                      <a:schemeClr val="tx1"/>
                    </a:solidFill>
                  </a:rPr>
                  <a:t>fo</a:t>
                </a:r>
                <a:r>
                  <a:rPr lang="en-US" spc="-5" dirty="0">
                    <a:solidFill>
                      <a:schemeClr val="tx1"/>
                    </a:solidFill>
                  </a:rPr>
                  <a:t>r</a:t>
                </a:r>
                <a:r>
                  <a:rPr lang="en-US" dirty="0">
                    <a:solidFill>
                      <a:schemeClr val="tx1"/>
                    </a:solidFill>
                  </a:rPr>
                  <a:t> </a:t>
                </a:r>
                <a:r>
                  <a:rPr lang="en-US" i="1" dirty="0">
                    <a:solidFill>
                      <a:schemeClr val="tx1"/>
                    </a:solidFill>
                  </a:rPr>
                  <a:t>A</a:t>
                </a:r>
                <a:r>
                  <a:rPr lang="en-US" spc="-5" dirty="0">
                    <a:solidFill>
                      <a:schemeClr val="tx1"/>
                    </a:solidFill>
                  </a:rPr>
                  <a:t>(8)</a:t>
                </a:r>
                <a:r>
                  <a:rPr lang="en-US" spc="65" dirty="0">
                    <a:solidFill>
                      <a:schemeClr val="tx1"/>
                    </a:solidFill>
                  </a:rPr>
                  <a:t> </a:t>
                </a:r>
                <a:r>
                  <a:rPr lang="en-US" spc="-10" dirty="0">
                    <a:solidFill>
                      <a:schemeClr val="tx1"/>
                    </a:solidFill>
                  </a:rPr>
                  <a:t>throug</a:t>
                </a:r>
                <a:r>
                  <a:rPr lang="en-US" spc="-5" dirty="0">
                    <a:solidFill>
                      <a:schemeClr val="tx1"/>
                    </a:solidFill>
                  </a:rPr>
                  <a:t>h</a:t>
                </a:r>
                <a:r>
                  <a:rPr lang="en-US" dirty="0">
                    <a:solidFill>
                      <a:schemeClr val="tx1"/>
                    </a:solidFill>
                  </a:rPr>
                  <a:t> </a:t>
                </a:r>
                <a:r>
                  <a:rPr lang="en-US" i="1" dirty="0">
                    <a:solidFill>
                      <a:schemeClr val="tx1"/>
                    </a:solidFill>
                  </a:rPr>
                  <a:t>A</a:t>
                </a:r>
                <a:r>
                  <a:rPr lang="en-US" spc="-10" dirty="0">
                    <a:solidFill>
                      <a:schemeClr val="tx1"/>
                    </a:solidFill>
                  </a:rPr>
                  <a:t>(10</a:t>
                </a:r>
                <a:r>
                  <a:rPr lang="en-US" spc="-5" dirty="0">
                    <a:solidFill>
                      <a:schemeClr val="tx1"/>
                    </a:solidFill>
                  </a:rPr>
                  <a:t>), </a:t>
                </a:r>
                <a:r>
                  <a:rPr lang="en-US" spc="-10" dirty="0">
                    <a:solidFill>
                      <a:schemeClr val="tx1"/>
                    </a:solidFill>
                  </a:rPr>
                  <a:t>eac</a:t>
                </a:r>
                <a:r>
                  <a:rPr lang="en-US" spc="-5" dirty="0">
                    <a:solidFill>
                      <a:schemeClr val="tx1"/>
                    </a:solidFill>
                  </a:rPr>
                  <a:t>h </a:t>
                </a:r>
                <a:r>
                  <a:rPr lang="en-US" spc="-10" dirty="0">
                    <a:solidFill>
                      <a:schemeClr val="tx1"/>
                    </a:solidFill>
                  </a:rPr>
                  <a:t>squar</a:t>
                </a:r>
                <a:r>
                  <a:rPr lang="en-US" spc="-5" dirty="0">
                    <a:solidFill>
                      <a:schemeClr val="tx1"/>
                    </a:solidFill>
                  </a:rPr>
                  <a:t>e </a:t>
                </a:r>
                <a:r>
                  <a:rPr lang="en-US" spc="-10" dirty="0">
                    <a:solidFill>
                      <a:schemeClr val="tx1"/>
                    </a:solidFill>
                  </a:rPr>
                  <a:t>below</a:t>
                </a:r>
                <a:r>
                  <a:rPr lang="en-US"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i="1" spc="-5" dirty="0">
                    <a:solidFill>
                      <a:schemeClr val="tx1"/>
                    </a:solidFill>
                  </a:rPr>
                  <a:t>x</a:t>
                </a:r>
                <a:r>
                  <a:rPr lang="en-US" spc="-10" dirty="0">
                    <a:solidFill>
                      <a:schemeClr val="tx1"/>
                    </a:solidFill>
                  </a:rPr>
                  <a:t>-axi</a:t>
                </a:r>
                <a:r>
                  <a:rPr lang="en-US" spc="-5" dirty="0">
                    <a:solidFill>
                      <a:schemeClr val="tx1"/>
                    </a:solidFill>
                  </a:rPr>
                  <a:t>s </a:t>
                </a:r>
                <a:r>
                  <a:rPr lang="en-US" spc="-10" dirty="0">
                    <a:solidFill>
                      <a:schemeClr val="tx1"/>
                    </a:solidFill>
                  </a:rPr>
                  <a:t>contribute</a:t>
                </a:r>
                <a:r>
                  <a:rPr lang="en-US" spc="-5" dirty="0">
                    <a:solidFill>
                      <a:schemeClr val="tx1"/>
                    </a:solidFill>
                  </a:rPr>
                  <a:t>s</a:t>
                </a:r>
                <a:r>
                  <a:rPr lang="en-US" dirty="0">
                    <a:solidFill>
                      <a:schemeClr val="tx1"/>
                    </a:solidFill>
                  </a:rPr>
                  <a:t> </a:t>
                </a:r>
                <a:r>
                  <a:rPr lang="en-US" spc="-5" dirty="0">
                    <a:solidFill>
                      <a:schemeClr val="tx1"/>
                    </a:solidFill>
                  </a:rPr>
                  <a:t>a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a:t>
                </a:r>
                <a:r>
                  <a:rPr lang="en-US" dirty="0">
                    <a:solidFill>
                      <a:schemeClr val="tx1"/>
                    </a:solidFill>
                  </a:rPr>
                  <a:t> </a:t>
                </a:r>
                <a:r>
                  <a:rPr lang="en-US" spc="-190" dirty="0">
                    <a:solidFill>
                      <a:schemeClr val="tx1"/>
                    </a:solidFill>
                  </a:rPr>
                  <a:t>−</a:t>
                </a:r>
                <a:r>
                  <a:rPr lang="en-US" spc="-5" dirty="0">
                    <a:solidFill>
                      <a:schemeClr val="tx1"/>
                    </a:solidFill>
                  </a:rPr>
                  <a:t>1 </a:t>
                </a:r>
                <a:r>
                  <a:rPr lang="en-US" spc="-10" dirty="0">
                    <a:solidFill>
                      <a:schemeClr val="tx1"/>
                    </a:solidFill>
                  </a:rPr>
                  <a:t>t</a:t>
                </a:r>
                <a:r>
                  <a:rPr lang="en-US" spc="-5" dirty="0">
                    <a:solidFill>
                      <a:schemeClr val="tx1"/>
                    </a:solidFill>
                  </a:rPr>
                  <a:t>o </a:t>
                </a:r>
                <a:r>
                  <a:rPr lang="en-US" spc="-10" dirty="0">
                    <a:solidFill>
                      <a:schemeClr val="tx1"/>
                    </a:solidFill>
                  </a:rPr>
                  <a:t>th</a:t>
                </a:r>
                <a:r>
                  <a:rPr lang="en-US" spc="-5" dirty="0">
                    <a:solidFill>
                      <a:schemeClr val="tx1"/>
                    </a:solidFill>
                  </a:rPr>
                  <a:t>e s</a:t>
                </a:r>
                <a:r>
                  <a:rPr lang="en-US" spc="-10" dirty="0">
                    <a:solidFill>
                      <a:schemeClr val="tx1"/>
                    </a:solidFill>
                  </a:rPr>
                  <a:t>igne</a:t>
                </a:r>
                <a:r>
                  <a:rPr lang="en-US" spc="-5" dirty="0">
                    <a:solidFill>
                      <a:schemeClr val="tx1"/>
                    </a:solidFill>
                  </a:rPr>
                  <a:t>d </a:t>
                </a:r>
                <a:r>
                  <a:rPr lang="en-US" spc="-10" dirty="0">
                    <a:solidFill>
                      <a:schemeClr val="tx1"/>
                    </a:solidFill>
                  </a:rPr>
                  <a:t>area.</a:t>
                </a:r>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568786384"/>
                  </p:ext>
                </p:extLst>
              </p:nvPr>
            </p:nvGraphicFramePr>
            <p:xfrm>
              <a:off x="1881529" y="4629647"/>
              <a:ext cx="8269115" cy="1112520"/>
            </p:xfrm>
            <a:graphic>
              <a:graphicData uri="http://schemas.openxmlformats.org/drawingml/2006/table">
                <a:tbl>
                  <a:tblPr firstRow="1" firstCol="1" bandRow="1">
                    <a:tableStyleId>{5C22544A-7EE6-4342-B048-85BDC9FD1C3A}</a:tableStyleId>
                  </a:tblPr>
                  <a:tblGrid>
                    <a:gridCol w="818452">
                      <a:extLst>
                        <a:ext uri="{9D8B030D-6E8A-4147-A177-3AD203B41FA5}">
                          <a16:colId xmlns:a16="http://schemas.microsoft.com/office/drawing/2014/main" val="20000"/>
                        </a:ext>
                      </a:extLst>
                    </a:gridCol>
                    <a:gridCol w="677333">
                      <a:extLst>
                        <a:ext uri="{9D8B030D-6E8A-4147-A177-3AD203B41FA5}">
                          <a16:colId xmlns:a16="http://schemas.microsoft.com/office/drawing/2014/main" val="20001"/>
                        </a:ext>
                      </a:extLst>
                    </a:gridCol>
                    <a:gridCol w="677333">
                      <a:extLst>
                        <a:ext uri="{9D8B030D-6E8A-4147-A177-3AD203B41FA5}">
                          <a16:colId xmlns:a16="http://schemas.microsoft.com/office/drawing/2014/main" val="20002"/>
                        </a:ext>
                      </a:extLst>
                    </a:gridCol>
                    <a:gridCol w="677333">
                      <a:extLst>
                        <a:ext uri="{9D8B030D-6E8A-4147-A177-3AD203B41FA5}">
                          <a16:colId xmlns:a16="http://schemas.microsoft.com/office/drawing/2014/main" val="20003"/>
                        </a:ext>
                      </a:extLst>
                    </a:gridCol>
                    <a:gridCol w="677333">
                      <a:extLst>
                        <a:ext uri="{9D8B030D-6E8A-4147-A177-3AD203B41FA5}">
                          <a16:colId xmlns:a16="http://schemas.microsoft.com/office/drawing/2014/main" val="20004"/>
                        </a:ext>
                      </a:extLst>
                    </a:gridCol>
                    <a:gridCol w="677333">
                      <a:extLst>
                        <a:ext uri="{9D8B030D-6E8A-4147-A177-3AD203B41FA5}">
                          <a16:colId xmlns:a16="http://schemas.microsoft.com/office/drawing/2014/main" val="20005"/>
                        </a:ext>
                      </a:extLst>
                    </a:gridCol>
                    <a:gridCol w="677333">
                      <a:extLst>
                        <a:ext uri="{9D8B030D-6E8A-4147-A177-3AD203B41FA5}">
                          <a16:colId xmlns:a16="http://schemas.microsoft.com/office/drawing/2014/main" val="20006"/>
                        </a:ext>
                      </a:extLst>
                    </a:gridCol>
                    <a:gridCol w="677333">
                      <a:extLst>
                        <a:ext uri="{9D8B030D-6E8A-4147-A177-3AD203B41FA5}">
                          <a16:colId xmlns:a16="http://schemas.microsoft.com/office/drawing/2014/main" val="20007"/>
                        </a:ext>
                      </a:extLst>
                    </a:gridCol>
                    <a:gridCol w="677333">
                      <a:extLst>
                        <a:ext uri="{9D8B030D-6E8A-4147-A177-3AD203B41FA5}">
                          <a16:colId xmlns:a16="http://schemas.microsoft.com/office/drawing/2014/main" val="20008"/>
                        </a:ext>
                      </a:extLst>
                    </a:gridCol>
                    <a:gridCol w="677333">
                      <a:extLst>
                        <a:ext uri="{9D8B030D-6E8A-4147-A177-3AD203B41FA5}">
                          <a16:colId xmlns:a16="http://schemas.microsoft.com/office/drawing/2014/main" val="20009"/>
                        </a:ext>
                      </a:extLst>
                    </a:gridCol>
                    <a:gridCol w="677333">
                      <a:extLst>
                        <a:ext uri="{9D8B030D-6E8A-4147-A177-3AD203B41FA5}">
                          <a16:colId xmlns:a16="http://schemas.microsoft.com/office/drawing/2014/main" val="20010"/>
                        </a:ext>
                      </a:extLst>
                    </a:gridCol>
                    <a:gridCol w="677333">
                      <a:extLst>
                        <a:ext uri="{9D8B030D-6E8A-4147-A177-3AD203B41FA5}">
                          <a16:colId xmlns:a16="http://schemas.microsoft.com/office/drawing/2014/main" val="2001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6</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13.3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17.4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21.0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23.7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25.2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23.3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19.3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4.25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3.85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3.15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−0.2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−2.95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568786384"/>
                  </p:ext>
                </p:extLst>
              </p:nvPr>
            </p:nvGraphicFramePr>
            <p:xfrm>
              <a:off x="1881529" y="4629647"/>
              <a:ext cx="8269115" cy="1112520"/>
            </p:xfrm>
            <a:graphic>
              <a:graphicData uri="http://schemas.openxmlformats.org/drawingml/2006/table">
                <a:tbl>
                  <a:tblPr firstRow="1" firstCol="1" bandRow="1">
                    <a:tableStyleId>{5C22544A-7EE6-4342-B048-85BDC9FD1C3A}</a:tableStyleId>
                  </a:tblPr>
                  <a:tblGrid>
                    <a:gridCol w="818452"/>
                    <a:gridCol w="677333"/>
                    <a:gridCol w="677333"/>
                    <a:gridCol w="677333"/>
                    <a:gridCol w="677333"/>
                    <a:gridCol w="677333"/>
                    <a:gridCol w="677333"/>
                    <a:gridCol w="677333"/>
                    <a:gridCol w="677333"/>
                    <a:gridCol w="677333"/>
                    <a:gridCol w="677333"/>
                    <a:gridCol w="677333"/>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46" t="-1639" r="-914925"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20536" t="-1639" r="-994643"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22523" t="-1639" r="-903604"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22523" t="-1639" r="-803604"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22523" t="-1639" r="-703604"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17857" t="-1639" r="-597321"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23423" t="-1639" r="-502703"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23423" t="-1639" r="-402703"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23423" t="-1639" r="-302703"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15179" t="-1639" r="-200000"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24324" t="-1639" r="-101802" b="-2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124324" t="-1639" r="-1802" b="-21311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46" t="-101639" r="-914925"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20536" t="-101639" r="-994643"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22523" t="-101639" r="-903604"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22523" t="-101639" r="-803604"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22523" t="-101639" r="-703604"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17857" t="-101639" r="-597321"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23423" t="-101639" r="-502703"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23423" t="-101639" r="-402703"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23423" t="-101639" r="-302703"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15179" t="-101639" r="-200000"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24324" t="-101639" r="-101802" b="-1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124324" t="-101639" r="-1802" b="-11311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46" t="-201639" r="-914925" b="-13115"/>
                          </a:stretch>
                        </a:blip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22523" t="-201639" r="-903604"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22523" t="-201639" r="-803604"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22523" t="-201639" r="-703604"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17857" t="-201639" r="-597321"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23423" t="-201639" r="-502703"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23423" t="-201639" r="-402703"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23423" t="-201639" r="-302703"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15179" t="-201639" r="-200000" b="-1311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24324" t="-201639" r="-101802" b="-13115"/>
                          </a:stretch>
                        </a:blip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mc:Fallback>
      </mc:AlternateContent>
    </p:spTree>
    <p:extLst>
      <p:ext uri="{BB962C8B-B14F-4D97-AF65-F5344CB8AC3E}">
        <p14:creationId xmlns:p14="http://schemas.microsoft.com/office/powerpoint/2010/main" val="8439862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(10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latin typeface="Times New Roman"/>
                    <a:cs typeface="Times New Roman"/>
                  </a:rPr>
                  <a:t>We use</a:t>
                </a:r>
                <a:r>
                  <a:rPr lang="en-US"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dirty="0">
                    <a:solidFill>
                      <a:schemeClr val="tx1"/>
                    </a:solidFill>
                    <a:latin typeface="Times New Roman"/>
                    <a:cs typeface="Times New Roman"/>
                  </a:rPr>
                  <a:t> </a:t>
                </a:r>
                <a:r>
                  <a:rPr lang="en-US" spc="-5" dirty="0">
                    <a:solidFill>
                      <a:schemeClr val="tx1"/>
                    </a:solidFill>
                    <a:latin typeface="Times New Roman"/>
                    <a:cs typeface="Times New Roman"/>
                  </a:rPr>
                  <a:t>symmetric</a:t>
                </a:r>
                <a:r>
                  <a:rPr lang="en-US" dirty="0">
                    <a:solidFill>
                      <a:schemeClr val="tx1"/>
                    </a:solidFill>
                    <a:latin typeface="Times New Roman"/>
                    <a:cs typeface="Times New Roman"/>
                  </a:rPr>
                  <a:t> </a:t>
                </a:r>
                <a:r>
                  <a:rPr lang="en-US" spc="-5" dirty="0">
                    <a:solidFill>
                      <a:schemeClr val="tx1"/>
                    </a:solidFill>
                    <a:latin typeface="Times New Roman"/>
                    <a:cs typeface="Times New Roman"/>
                  </a:rPr>
                  <a:t>difference</a:t>
                </a:r>
                <a:r>
                  <a:rPr lang="en-US" dirty="0">
                    <a:solidFill>
                      <a:schemeClr val="tx1"/>
                    </a:solidFill>
                    <a:latin typeface="Times New Roman"/>
                    <a:cs typeface="Times New Roman"/>
                  </a:rPr>
                  <a:t> </a:t>
                </a:r>
                <a:r>
                  <a:rPr lang="en-US" spc="-5" dirty="0">
                    <a:solidFill>
                      <a:schemeClr val="tx1"/>
                    </a:solidFill>
                    <a:latin typeface="Times New Roman"/>
                    <a:cs typeface="Times New Roman"/>
                  </a:rPr>
                  <a:t>quotient</a:t>
                </a:r>
                <a:r>
                  <a:rPr lang="en-US" dirty="0">
                    <a:solidFill>
                      <a:schemeClr val="tx1"/>
                    </a:solidFill>
                    <a:latin typeface="Times New Roman"/>
                    <a:cs typeface="Times New Roman"/>
                  </a:rPr>
                  <a:t> </a:t>
                </a:r>
                <a:r>
                  <a:rPr lang="en-US" spc="-5" dirty="0">
                    <a:solidFill>
                      <a:schemeClr val="tx1"/>
                    </a:solidFill>
                    <a:latin typeface="Times New Roman"/>
                    <a:cs typeface="Times New Roman"/>
                  </a:rPr>
                  <a:t>approximation,</a:t>
                </a:r>
                <a:r>
                  <a:rPr lang="en-US" dirty="0">
                    <a:solidFill>
                      <a:schemeClr val="tx1"/>
                    </a:solidFill>
                    <a:latin typeface="Times New Roman"/>
                    <a:cs typeface="Times New Roman"/>
                  </a:rPr>
                  <a:t> </a:t>
                </a:r>
                <a14:m>
                  <m:oMath xmlns:m="http://schemas.openxmlformats.org/officeDocument/2006/math">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 + ∆</m:t>
                            </m:r>
                            <m:r>
                              <a:rPr lang="en-US" b="0" i="1" smtClean="0">
                                <a:solidFill>
                                  <a:schemeClr val="tx1"/>
                                </a:solidFill>
                                <a:latin typeface="Cambria Math" panose="02040503050406030204" pitchFamily="18" charset="0"/>
                                <a:ea typeface="Cambria Math" panose="02040503050406030204" pitchFamily="18" charset="0"/>
                                <a:cs typeface="Times New Roman"/>
                              </a:rPr>
                              <m:t>𝑥</m:t>
                            </m:r>
                          </m:e>
                        </m:d>
                        <m:r>
                          <a:rPr lang="en-US" b="0" i="1" smtClean="0">
                            <a:solidFill>
                              <a:schemeClr val="tx1"/>
                            </a:solidFill>
                            <a:latin typeface="Cambria Math" panose="02040503050406030204" pitchFamily="18" charset="0"/>
                            <a:ea typeface="Cambria Math" panose="02040503050406030204" pitchFamily="18" charset="0"/>
                            <a:cs typeface="Times New Roman"/>
                          </a:rPr>
                          <m:t> − </m:t>
                        </m:r>
                        <m:r>
                          <a:rPr lang="en-US" b="0" i="1" smtClean="0">
                            <a:solidFill>
                              <a:schemeClr val="tx1"/>
                            </a:solidFill>
                            <a:latin typeface="Cambria Math" panose="02040503050406030204" pitchFamily="18" charset="0"/>
                            <a:ea typeface="Cambria Math" panose="02040503050406030204" pitchFamily="18" charset="0"/>
                            <a:cs typeface="Times New Roman"/>
                          </a:rPr>
                          <m:t>𝐴</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 − ∆</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r>
                          <a:rPr lang="en-US" b="0" i="1" smtClean="0">
                            <a:solidFill>
                              <a:schemeClr val="tx1"/>
                            </a:solidFill>
                            <a:latin typeface="Cambria Math" panose="02040503050406030204" pitchFamily="18" charset="0"/>
                            <a:ea typeface="Cambria Math" panose="02040503050406030204" pitchFamily="18" charset="0"/>
                            <a:cs typeface="Times New Roman"/>
                          </a:rPr>
                          <m:t>𝑥</m:t>
                        </m:r>
                      </m:den>
                    </m:f>
                  </m:oMath>
                </a14:m>
                <a:r>
                  <a:rPr lang="en-US" spc="-5" dirty="0">
                    <a:solidFill>
                      <a:schemeClr val="tx1"/>
                    </a:solidFill>
                    <a:latin typeface="Times New Roman"/>
                    <a:cs typeface="Times New Roman"/>
                  </a:rPr>
                  <a:t>, with</a:t>
                </a:r>
                <a:r>
                  <a:rPr lang="en-US" spc="20" dirty="0">
                    <a:solidFill>
                      <a:schemeClr val="tx1"/>
                    </a:solidFill>
                    <a:latin typeface="Times New Roman"/>
                    <a:cs typeface="Times New Roman"/>
                  </a:rPr>
                  <a:t> </a:t>
                </a:r>
                <a:r>
                  <a:rPr lang="en-US" i="1" spc="-35" dirty="0">
                    <a:solidFill>
                      <a:schemeClr val="tx1"/>
                    </a:solidFill>
                    <a:latin typeface="Arial"/>
                    <a:cs typeface="Arial"/>
                  </a:rPr>
                  <a:t>Δ</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approximate</a:t>
                </a:r>
                <a:r>
                  <a:rPr lang="en-US" spc="120" dirty="0">
                    <a:solidFill>
                      <a:schemeClr val="tx1"/>
                    </a:solidFill>
                    <a:latin typeface="Times New Roman"/>
                    <a:cs typeface="Times New Roman"/>
                  </a:rPr>
                  <a:t> </a:t>
                </a:r>
                <a14:m>
                  <m:oMath xmlns:m="http://schemas.openxmlformats.org/officeDocument/2006/math">
                    <m:sSup>
                      <m:sSupPr>
                        <m:ctrlPr>
                          <a:rPr lang="en-US" b="0" i="1" dirty="0" smtClean="0">
                            <a:solidFill>
                              <a:schemeClr val="tx1"/>
                            </a:solidFill>
                            <a:latin typeface="Cambria Math" panose="02040503050406030204" pitchFamily="18" charset="0"/>
                            <a:cs typeface="Times New Roman"/>
                          </a:rPr>
                        </m:ctrlPr>
                      </m:sSupPr>
                      <m:e>
                        <m:r>
                          <a:rPr lang="en-US" b="0" i="1" dirty="0" smtClean="0">
                            <a:solidFill>
                              <a:schemeClr val="tx1"/>
                            </a:solidFill>
                            <a:latin typeface="Cambria Math" panose="02040503050406030204" pitchFamily="18" charset="0"/>
                            <a:cs typeface="Times New Roman"/>
                          </a:rPr>
                          <m:t>𝐴</m:t>
                        </m:r>
                      </m:e>
                      <m:sup>
                        <m:r>
                          <a:rPr lang="en-US" b="0" i="1" dirty="0" smtClean="0">
                            <a:solidFill>
                              <a:schemeClr val="tx1"/>
                            </a:solidFill>
                            <a:latin typeface="Cambria Math" panose="02040503050406030204" pitchFamily="18" charset="0"/>
                            <a:cs typeface="Times New Roman"/>
                          </a:rPr>
                          <m:t>′</m:t>
                        </m:r>
                      </m:sup>
                    </m:sSup>
                    <m:d>
                      <m:dPr>
                        <m:ctrlPr>
                          <a:rPr lang="en-US" b="0" i="1" dirty="0" smtClean="0">
                            <a:solidFill>
                              <a:schemeClr val="tx1"/>
                            </a:solidFill>
                            <a:latin typeface="Cambria Math" panose="02040503050406030204" pitchFamily="18" charset="0"/>
                            <a:cs typeface="Times New Roman"/>
                          </a:rPr>
                        </m:ctrlPr>
                      </m:dPr>
                      <m:e>
                        <m:r>
                          <a:rPr lang="en-US" b="0" i="1" dirty="0" smtClean="0">
                            <a:solidFill>
                              <a:schemeClr val="tx1"/>
                            </a:solidFill>
                            <a:latin typeface="Cambria Math" panose="02040503050406030204" pitchFamily="18" charset="0"/>
                            <a:cs typeface="Times New Roman"/>
                          </a:rPr>
                          <m:t>𝑥</m:t>
                        </m:r>
                      </m:e>
                    </m:d>
                  </m:oMath>
                </a14:m>
                <a:r>
                  <a:rPr lang="en-US" spc="-5" dirty="0">
                    <a:solidFill>
                      <a:schemeClr val="tx1"/>
                    </a:solidFill>
                    <a:latin typeface="Times New Roman"/>
                    <a:cs typeface="Times New Roman"/>
                  </a:rPr>
                  <a:t> for</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150" dirty="0">
                    <a:solidFill>
                      <a:schemeClr val="tx1"/>
                    </a:solidFill>
                    <a:latin typeface="Arial"/>
                    <a:cs typeface="Arial"/>
                  </a:rPr>
                  <a:t>..</a:t>
                </a:r>
                <a:r>
                  <a:rPr lang="en-US" i="1" spc="-10" dirty="0">
                    <a:solidFill>
                      <a:schemeClr val="tx1"/>
                    </a:solidFill>
                    <a:latin typeface="Arial"/>
                    <a:cs typeface="Arial"/>
                  </a:rPr>
                  <a:t>.</a:t>
                </a:r>
                <a:r>
                  <a:rPr lang="en-US" i="1" spc="-110" dirty="0">
                    <a:solidFill>
                      <a:schemeClr val="tx1"/>
                    </a:solidFill>
                    <a:latin typeface="Arial"/>
                    <a:cs typeface="Arial"/>
                  </a:rPr>
                  <a:t> </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9</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We p</a:t>
                </a:r>
                <a:r>
                  <a:rPr lang="en-US" spc="-10" dirty="0">
                    <a:solidFill>
                      <a:schemeClr val="tx1"/>
                    </a:solidFill>
                    <a:latin typeface="Times New Roman"/>
                    <a:cs typeface="Times New Roman"/>
                  </a:rPr>
                  <a:t>lo</a:t>
                </a:r>
                <a:r>
                  <a:rPr lang="en-US" spc="-5" dirty="0">
                    <a:solidFill>
                      <a:schemeClr val="tx1"/>
                    </a:solidFill>
                    <a:latin typeface="Times New Roman"/>
                    <a:cs typeface="Times New Roman"/>
                  </a:rPr>
                  <a:t>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hes</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value</a:t>
                </a:r>
                <a:r>
                  <a:rPr lang="en-US" spc="-5" dirty="0">
                    <a:solidFill>
                      <a:schemeClr val="tx1"/>
                    </a:solidFill>
                    <a:latin typeface="Times New Roman"/>
                    <a:cs typeface="Times New Roman"/>
                  </a:rPr>
                  <a:t>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20" dirty="0">
                    <a:solidFill>
                      <a:schemeClr val="tx1"/>
                    </a:solidFill>
                    <a:latin typeface="Times New Roman"/>
                    <a:cs typeface="Times New Roman"/>
                  </a:rPr>
                  <a:t> </a:t>
                </a:r>
                <a14:m>
                  <m:oMath xmlns:m="http://schemas.openxmlformats.org/officeDocument/2006/math">
                    <m:r>
                      <a:rPr lang="en-US" b="0" i="1" dirty="0" smtClean="0">
                        <a:solidFill>
                          <a:schemeClr val="tx1"/>
                        </a:solidFill>
                        <a:latin typeface="Cambria Math" panose="02040503050406030204" pitchFamily="18" charset="0"/>
                        <a:cs typeface="Times New Roman"/>
                      </a:rPr>
                      <m:t>𝐴</m:t>
                    </m:r>
                    <m:r>
                      <a:rPr lang="en-US" b="0" i="1" dirty="0" smtClean="0">
                        <a:solidFill>
                          <a:schemeClr val="tx1"/>
                        </a:solidFill>
                        <a:latin typeface="Cambria Math" panose="02040503050406030204" pitchFamily="18" charset="0"/>
                        <a:cs typeface="Times New Roman"/>
                      </a:rPr>
                      <m:t>′(</m:t>
                    </m:r>
                    <m:r>
                      <a:rPr lang="en-US" b="0" i="1" dirty="0" smtClean="0">
                        <a:solidFill>
                          <a:schemeClr val="tx1"/>
                        </a:solidFill>
                        <a:latin typeface="Cambria Math" panose="02040503050406030204" pitchFamily="18" charset="0"/>
                        <a:cs typeface="Times New Roman"/>
                      </a:rPr>
                      <m:t>𝑥</m:t>
                    </m:r>
                    <m:r>
                      <a:rPr lang="en-US" b="0" i="1" dirty="0" smtClean="0">
                        <a:solidFill>
                          <a:schemeClr val="tx1"/>
                        </a:solidFill>
                        <a:latin typeface="Cambria Math" panose="02040503050406030204" pitchFamily="18" charset="0"/>
                        <a:cs typeface="Times New Roman"/>
                      </a:rPr>
                      <m:t>)</m:t>
                    </m:r>
                  </m:oMath>
                </a14:m>
                <a:r>
                  <a:rPr lang="en-US" spc="-10" dirty="0">
                    <a:solidFill>
                      <a:schemeClr val="tx1"/>
                    </a:solidFill>
                    <a:latin typeface="Times New Roman"/>
                    <a:cs typeface="Times New Roman"/>
                  </a:rPr>
                  <a:t> o</a:t>
                </a:r>
                <a:r>
                  <a:rPr lang="en-US" spc="-5" dirty="0">
                    <a:solidFill>
                      <a:schemeClr val="tx1"/>
                    </a:solidFill>
                    <a:latin typeface="Times New Roman"/>
                    <a:cs typeface="Times New Roman"/>
                  </a:rPr>
                  <a:t>n</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the grap</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to demonstrate</a:t>
                </a:r>
                <a:r>
                  <a:rPr lang="en-US" spc="95" dirty="0">
                    <a:solidFill>
                      <a:schemeClr val="tx1"/>
                    </a:solidFill>
                    <a:latin typeface="Times New Roman"/>
                    <a:cs typeface="Times New Roman"/>
                  </a:rPr>
                  <a:t> </a:t>
                </a:r>
                <a14:m>
                  <m:oMath xmlns:m="http://schemas.openxmlformats.org/officeDocument/2006/math">
                    <m:r>
                      <a:rPr lang="en-US" b="0" i="1" spc="95" smtClean="0">
                        <a:solidFill>
                          <a:schemeClr val="tx1"/>
                        </a:solidFill>
                        <a:latin typeface="Cambria Math" panose="02040503050406030204" pitchFamily="18" charset="0"/>
                        <a:cs typeface="Times New Roman"/>
                      </a:rPr>
                      <m:t>𝐴</m:t>
                    </m:r>
                    <m:r>
                      <a:rPr lang="en-US" b="0" i="1" spc="95" smtClean="0">
                        <a:solidFill>
                          <a:schemeClr val="tx1"/>
                        </a:solidFill>
                        <a:latin typeface="Cambria Math" panose="02040503050406030204" pitchFamily="18" charset="0"/>
                        <a:cs typeface="Times New Roman"/>
                      </a:rPr>
                      <m:t>′</m:t>
                    </m:r>
                  </m:oMath>
                </a14:m>
                <a:r>
                  <a:rPr lang="en-US" spc="127" baseline="25925" dirty="0">
                    <a:solidFill>
                      <a:schemeClr val="tx1"/>
                    </a:solidFill>
                    <a:latin typeface="Lucida Sans Unicode"/>
                    <a:cs typeface="Lucida Sans Unicode"/>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coupl</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examples</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9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9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9</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obtain</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following</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difference </a:t>
                </a:r>
                <a:r>
                  <a:rPr lang="en-US" spc="-10" dirty="0">
                    <a:solidFill>
                      <a:schemeClr val="tx1"/>
                    </a:solidFill>
                    <a:latin typeface="Times New Roman"/>
                    <a:cs typeface="Times New Roman"/>
                  </a:rPr>
                  <a:t>quotien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approximations:</a:t>
                </a:r>
              </a:p>
              <a:p>
                <a:pPr marL="36900" indent="0">
                  <a:lnSpc>
                    <a:spcPct val="100000"/>
                  </a:lnSpc>
                  <a:buNone/>
                </a:pPr>
                <a14:m>
                  <m:oMathPara xmlns:m="http://schemas.openxmlformats.org/officeDocument/2006/math">
                    <m:oMathParaPr>
                      <m:jc m:val="left"/>
                    </m:oMathParaPr>
                    <m:oMath xmlns:m="http://schemas.openxmlformats.org/officeDocument/2006/math">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𝐴</m:t>
                          </m:r>
                        </m:e>
                        <m:sup>
                          <m:r>
                            <a:rPr lang="en-US" i="1">
                              <a:solidFill>
                                <a:schemeClr val="tx1"/>
                              </a:solidFill>
                              <a:latin typeface="Cambria Math" panose="02040503050406030204" pitchFamily="18" charset="0"/>
                              <a:cs typeface="Times New Roman"/>
                            </a:rPr>
                            <m:t>′</m:t>
                          </m:r>
                        </m:sup>
                      </m:sSup>
                      <m:d>
                        <m:dPr>
                          <m:ctrlPr>
                            <a:rPr lang="en-US" i="1">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1</m:t>
                          </m:r>
                        </m:e>
                      </m:d>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2</m:t>
                              </m:r>
                            </m:e>
                          </m:d>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0</m:t>
                              </m:r>
                            </m:e>
                          </m:d>
                        </m:num>
                        <m:den>
                          <m:r>
                            <a:rPr lang="en-US" i="1">
                              <a:solidFill>
                                <a:schemeClr val="tx1"/>
                              </a:solidFill>
                              <a:latin typeface="Cambria Math" panose="02040503050406030204" pitchFamily="18" charset="0"/>
                              <a:ea typeface="Cambria Math" panose="02040503050406030204" pitchFamily="18" charset="0"/>
                              <a:cs typeface="Times New Roman"/>
                            </a:rPr>
                            <m:t>2</m:t>
                          </m:r>
                        </m:den>
                      </m:f>
                      <m:r>
                        <a:rPr lang="en-US" b="0" i="1" smtClean="0">
                          <a:solidFill>
                            <a:schemeClr val="tx1"/>
                          </a:solidFill>
                          <a:latin typeface="Cambria Math" panose="02040503050406030204" pitchFamily="18" charset="0"/>
                          <a:ea typeface="Cambria Math" panose="02040503050406030204" pitchFamily="18" charset="0"/>
                          <a:cs typeface="Times New Roman"/>
                        </a:rPr>
                        <m:t>=4.45,</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𝐴</m:t>
                          </m:r>
                        </m:e>
                        <m:sup>
                          <m:r>
                            <a:rPr lang="en-US" i="1">
                              <a:solidFill>
                                <a:schemeClr val="tx1"/>
                              </a:solidFill>
                              <a:latin typeface="Cambria Math" panose="02040503050406030204" pitchFamily="18" charset="0"/>
                              <a:cs typeface="Times New Roman"/>
                            </a:rPr>
                            <m:t>′</m:t>
                          </m:r>
                        </m:sup>
                      </m:sSup>
                      <m:d>
                        <m:dPr>
                          <m:ctrlPr>
                            <a:rPr lang="en-US" i="1">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8</m:t>
                          </m:r>
                        </m:e>
                      </m:d>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𝐴</m:t>
                          </m:r>
                          <m:d>
                            <m:dPr>
                              <m:ctrlPr>
                                <a:rPr lang="en-US" i="1">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9</m:t>
                              </m:r>
                            </m:e>
                          </m:d>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𝐴</m:t>
                          </m:r>
                          <m:d>
                            <m:dPr>
                              <m:ctrlPr>
                                <a:rPr lang="en-US" i="1">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7</m:t>
                              </m:r>
                            </m:e>
                          </m:d>
                        </m:num>
                        <m:den>
                          <m:r>
                            <a:rPr lang="en-US" i="1">
                              <a:solidFill>
                                <a:schemeClr val="tx1"/>
                              </a:solidFill>
                              <a:latin typeface="Cambria Math" panose="02040503050406030204" pitchFamily="18" charset="0"/>
                              <a:ea typeface="Cambria Math" panose="02040503050406030204" pitchFamily="18" charset="0"/>
                              <a:cs typeface="Times New Roman"/>
                            </a:rPr>
                            <m:t>2</m:t>
                          </m:r>
                        </m:den>
                      </m:f>
                      <m:r>
                        <a:rPr lang="en-US" i="1">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−4.3</m:t>
                      </m:r>
                    </m:oMath>
                  </m:oMathPara>
                </a14:m>
                <a:endParaRPr lang="en-US" dirty="0">
                  <a:solidFill>
                    <a:schemeClr val="tx1"/>
                  </a:solidFill>
                  <a:latin typeface="Times New Roman"/>
                  <a:cs typeface="Times New Roman"/>
                </a:endParaRPr>
              </a:p>
              <a:p>
                <a:pPr marL="494100" indent="-457200">
                  <a:lnSpc>
                    <a:spcPct val="100000"/>
                  </a:lnSpc>
                  <a:buAutoNum type="alphaLcParenR" startAt="2"/>
                </a:pPr>
                <a:endParaRPr lang="en-US" dirty="0">
                  <a:solidFill>
                    <a:schemeClr val="tx1"/>
                  </a:solidFill>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a:stretch>
              </a:blipFill>
            </p:spPr>
            <p:txBody>
              <a:bodyPr/>
              <a:lstStyle/>
              <a:p>
                <a:r>
                  <a:rPr lang="en-US">
                    <a:noFill/>
                  </a:rPr>
                  <a:t> </a:t>
                </a:r>
              </a:p>
            </p:txBody>
          </p:sp>
        </mc:Fallback>
      </mc:AlternateContent>
      <p:pic>
        <p:nvPicPr>
          <p:cNvPr id="5" name="Picture 4" descr="A graph shows a curve of y equals f of x that is in quadrants 1 and 4. Points are marked on the curve at intervals of x between 1 and 9. They are labeled as A prime of x. &#10;Coordinates are approximations. The x axis is labeled from 0 to 10 and the y axis is labeled from negative 4 to 4. The curve is continuous and has no angles and passes through points (0, 4), (1, 4.8), (2, 4.8), (3, 4.3), (4, 4), (5, 3.1), (6, 2.2), (7, 0), (8, negative 3.5), (9, negative 4.2), and (10, negative 4.2). Points are marked with closed circles at each of the points from 1 to 9, inclusive. The point at (3, 4.3) has the label A prime of x. ">
            <a:extLst>
              <a:ext uri="{FF2B5EF4-FFF2-40B4-BE49-F238E27FC236}">
                <a16:creationId xmlns:a16="http://schemas.microsoft.com/office/drawing/2014/main" id="{7099C521-51F7-4D93-995C-FBA54E64F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9133" y="2873365"/>
            <a:ext cx="2653489" cy="2764500"/>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24425259"/>
                  </p:ext>
                </p:extLst>
              </p:nvPr>
            </p:nvGraphicFramePr>
            <p:xfrm>
              <a:off x="224353" y="4255615"/>
              <a:ext cx="8269115" cy="1112520"/>
            </p:xfrm>
            <a:graphic>
              <a:graphicData uri="http://schemas.openxmlformats.org/drawingml/2006/table">
                <a:tbl>
                  <a:tblPr firstRow="1" firstCol="1" bandRow="1">
                    <a:tableStyleId>{5C22544A-7EE6-4342-B048-85BDC9FD1C3A}</a:tableStyleId>
                  </a:tblPr>
                  <a:tblGrid>
                    <a:gridCol w="818452">
                      <a:extLst>
                        <a:ext uri="{9D8B030D-6E8A-4147-A177-3AD203B41FA5}">
                          <a16:colId xmlns:a16="http://schemas.microsoft.com/office/drawing/2014/main" val="20000"/>
                        </a:ext>
                      </a:extLst>
                    </a:gridCol>
                    <a:gridCol w="677333">
                      <a:extLst>
                        <a:ext uri="{9D8B030D-6E8A-4147-A177-3AD203B41FA5}">
                          <a16:colId xmlns:a16="http://schemas.microsoft.com/office/drawing/2014/main" val="20001"/>
                        </a:ext>
                      </a:extLst>
                    </a:gridCol>
                    <a:gridCol w="677333">
                      <a:extLst>
                        <a:ext uri="{9D8B030D-6E8A-4147-A177-3AD203B41FA5}">
                          <a16:colId xmlns:a16="http://schemas.microsoft.com/office/drawing/2014/main" val="20002"/>
                        </a:ext>
                      </a:extLst>
                    </a:gridCol>
                    <a:gridCol w="677333">
                      <a:extLst>
                        <a:ext uri="{9D8B030D-6E8A-4147-A177-3AD203B41FA5}">
                          <a16:colId xmlns:a16="http://schemas.microsoft.com/office/drawing/2014/main" val="20003"/>
                        </a:ext>
                      </a:extLst>
                    </a:gridCol>
                    <a:gridCol w="677333">
                      <a:extLst>
                        <a:ext uri="{9D8B030D-6E8A-4147-A177-3AD203B41FA5}">
                          <a16:colId xmlns:a16="http://schemas.microsoft.com/office/drawing/2014/main" val="20004"/>
                        </a:ext>
                      </a:extLst>
                    </a:gridCol>
                    <a:gridCol w="677333">
                      <a:extLst>
                        <a:ext uri="{9D8B030D-6E8A-4147-A177-3AD203B41FA5}">
                          <a16:colId xmlns:a16="http://schemas.microsoft.com/office/drawing/2014/main" val="20005"/>
                        </a:ext>
                      </a:extLst>
                    </a:gridCol>
                    <a:gridCol w="677333">
                      <a:extLst>
                        <a:ext uri="{9D8B030D-6E8A-4147-A177-3AD203B41FA5}">
                          <a16:colId xmlns:a16="http://schemas.microsoft.com/office/drawing/2014/main" val="20006"/>
                        </a:ext>
                      </a:extLst>
                    </a:gridCol>
                    <a:gridCol w="677333">
                      <a:extLst>
                        <a:ext uri="{9D8B030D-6E8A-4147-A177-3AD203B41FA5}">
                          <a16:colId xmlns:a16="http://schemas.microsoft.com/office/drawing/2014/main" val="20007"/>
                        </a:ext>
                      </a:extLst>
                    </a:gridCol>
                    <a:gridCol w="677333">
                      <a:extLst>
                        <a:ext uri="{9D8B030D-6E8A-4147-A177-3AD203B41FA5}">
                          <a16:colId xmlns:a16="http://schemas.microsoft.com/office/drawing/2014/main" val="20008"/>
                        </a:ext>
                      </a:extLst>
                    </a:gridCol>
                    <a:gridCol w="677333">
                      <a:extLst>
                        <a:ext uri="{9D8B030D-6E8A-4147-A177-3AD203B41FA5}">
                          <a16:colId xmlns:a16="http://schemas.microsoft.com/office/drawing/2014/main" val="20009"/>
                        </a:ext>
                      </a:extLst>
                    </a:gridCol>
                    <a:gridCol w="677333">
                      <a:extLst>
                        <a:ext uri="{9D8B030D-6E8A-4147-A177-3AD203B41FA5}">
                          <a16:colId xmlns:a16="http://schemas.microsoft.com/office/drawing/2014/main" val="20010"/>
                        </a:ext>
                      </a:extLst>
                    </a:gridCol>
                    <a:gridCol w="677333">
                      <a:extLst>
                        <a:ext uri="{9D8B030D-6E8A-4147-A177-3AD203B41FA5}">
                          <a16:colId xmlns:a16="http://schemas.microsoft.com/office/drawing/2014/main" val="2001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6</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13.3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17.4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21.0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23.7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25.2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23.3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19.3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4.25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3.85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3.15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−0.2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−2.95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24425259"/>
                  </p:ext>
                </p:extLst>
              </p:nvPr>
            </p:nvGraphicFramePr>
            <p:xfrm>
              <a:off x="224353" y="4255615"/>
              <a:ext cx="8269115" cy="1112520"/>
            </p:xfrm>
            <a:graphic>
              <a:graphicData uri="http://schemas.openxmlformats.org/drawingml/2006/table">
                <a:tbl>
                  <a:tblPr firstRow="1" firstCol="1" bandRow="1">
                    <a:tableStyleId>{5C22544A-7EE6-4342-B048-85BDC9FD1C3A}</a:tableStyleId>
                  </a:tblPr>
                  <a:tblGrid>
                    <a:gridCol w="818452"/>
                    <a:gridCol w="677333"/>
                    <a:gridCol w="677333"/>
                    <a:gridCol w="677333"/>
                    <a:gridCol w="677333"/>
                    <a:gridCol w="677333"/>
                    <a:gridCol w="677333"/>
                    <a:gridCol w="677333"/>
                    <a:gridCol w="677333"/>
                    <a:gridCol w="677333"/>
                    <a:gridCol w="677333"/>
                    <a:gridCol w="677333"/>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746" t="-1639" r="-914925"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20536" t="-1639" r="-994643"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222523" t="-1639" r="-903604"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322523" t="-1639" r="-803604"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422523" t="-1639" r="-703604"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517857" t="-1639" r="-597321"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623423" t="-1639" r="-502703"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723423" t="-1639" r="-402703"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823423" t="-1639" r="-302703"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915179" t="-1639" r="-200000"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024324" t="-1639" r="-101802" b="-2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124324" t="-1639" r="-1802" b="-21147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746" t="-101639" r="-914925"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20536" t="-101639" r="-994643"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222523" t="-101639" r="-903604"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322523" t="-101639" r="-803604"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422523" t="-101639" r="-703604"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517857" t="-101639" r="-597321"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623423" t="-101639" r="-502703"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723423" t="-101639" r="-402703"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823423" t="-101639" r="-302703"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915179" t="-101639" r="-200000"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024324" t="-101639" r="-101802"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124324" t="-101639" r="-1802" b="-11147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746" t="-201639" r="-914925" b="-11475"/>
                          </a:stretch>
                        </a:blip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222523" t="-201639" r="-903604"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322523" t="-201639" r="-803604"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422523" t="-201639" r="-703604"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517857" t="-201639" r="-597321"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623423" t="-201639" r="-502703"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723423" t="-201639" r="-402703"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823423" t="-201639" r="-302703"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915179" t="-201639" r="-200000"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4"/>
                          <a:stretch>
                            <a:fillRect l="-1024324" t="-201639" r="-101802" b="-11475"/>
                          </a:stretch>
                        </a:blipFill>
                      </a:tcPr>
                    </a:tc>
                    <a:tc>
                      <a:txBody>
                        <a:bodyPr/>
                        <a:lstStyle/>
                        <a:p>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mc:Fallback>
      </mc:AlternateContent>
    </p:spTree>
    <p:extLst>
      <p:ext uri="{BB962C8B-B14F-4D97-AF65-F5344CB8AC3E}">
        <p14:creationId xmlns:p14="http://schemas.microsoft.com/office/powerpoint/2010/main" val="798713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(11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spc="-5" dirty="0">
                    <a:solidFill>
                      <a:schemeClr val="tx1"/>
                    </a:solidFill>
                  </a:rPr>
                  <a:t>In</a:t>
                </a:r>
                <a:r>
                  <a:rPr lang="en-US" spc="35" dirty="0">
                    <a:solidFill>
                      <a:schemeClr val="tx1"/>
                    </a:solidFill>
                  </a:rPr>
                  <a:t> </a:t>
                </a:r>
                <a:r>
                  <a:rPr lang="en-US" spc="-5" dirty="0">
                    <a:solidFill>
                      <a:schemeClr val="tx1"/>
                    </a:solidFill>
                  </a:rPr>
                  <a:t>addition</a:t>
                </a:r>
                <a:r>
                  <a:rPr lang="en-US" spc="35" dirty="0">
                    <a:solidFill>
                      <a:schemeClr val="tx1"/>
                    </a:solidFill>
                  </a:rPr>
                  <a:t> </a:t>
                </a:r>
                <a:r>
                  <a:rPr lang="en-US" spc="-5" dirty="0">
                    <a:solidFill>
                      <a:schemeClr val="tx1"/>
                    </a:solidFill>
                  </a:rPr>
                  <a:t>to</a:t>
                </a:r>
                <a:r>
                  <a:rPr lang="en-US" spc="35" dirty="0">
                    <a:solidFill>
                      <a:schemeClr val="tx1"/>
                    </a:solidFill>
                  </a:rPr>
                  <a:t> </a:t>
                </a:r>
                <a:r>
                  <a:rPr lang="en-US" spc="-5" dirty="0">
                    <a:solidFill>
                      <a:schemeClr val="tx1"/>
                    </a:solidFill>
                  </a:rPr>
                  <a:t>showing</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inverse</a:t>
                </a:r>
                <a:r>
                  <a:rPr lang="en-US" spc="35" dirty="0">
                    <a:solidFill>
                      <a:schemeClr val="tx1"/>
                    </a:solidFill>
                  </a:rPr>
                  <a:t> </a:t>
                </a:r>
                <a:r>
                  <a:rPr lang="en-US" spc="-5" dirty="0">
                    <a:solidFill>
                      <a:schemeClr val="tx1"/>
                    </a:solidFill>
                  </a:rPr>
                  <a:t>relationship</a:t>
                </a:r>
                <a:r>
                  <a:rPr lang="en-US" spc="35" dirty="0">
                    <a:solidFill>
                      <a:schemeClr val="tx1"/>
                    </a:solidFill>
                  </a:rPr>
                  <a:t> </a:t>
                </a:r>
                <a:r>
                  <a:rPr lang="en-US" spc="-5" dirty="0">
                    <a:solidFill>
                      <a:schemeClr val="tx1"/>
                    </a:solidFill>
                  </a:rPr>
                  <a:t>between</a:t>
                </a:r>
                <a:r>
                  <a:rPr lang="en-US" spc="35" dirty="0">
                    <a:solidFill>
                      <a:schemeClr val="tx1"/>
                    </a:solidFill>
                  </a:rPr>
                  <a:t> </a:t>
                </a:r>
                <a:r>
                  <a:rPr lang="en-US" spc="-5" dirty="0">
                    <a:solidFill>
                      <a:schemeClr val="tx1"/>
                    </a:solidFill>
                  </a:rPr>
                  <a:t>integration</a:t>
                </a:r>
                <a:r>
                  <a:rPr lang="en-US" spc="35" dirty="0">
                    <a:solidFill>
                      <a:schemeClr val="tx1"/>
                    </a:solidFill>
                  </a:rPr>
                  <a:t> </a:t>
                </a:r>
                <a:r>
                  <a:rPr lang="en-US" spc="-5" dirty="0">
                    <a:solidFill>
                      <a:schemeClr val="tx1"/>
                    </a:solidFill>
                  </a:rPr>
                  <a:t>and</a:t>
                </a:r>
                <a:r>
                  <a:rPr lang="en-US" spc="35" dirty="0">
                    <a:solidFill>
                      <a:schemeClr val="tx1"/>
                    </a:solidFill>
                  </a:rPr>
                  <a:t> </a:t>
                </a:r>
                <a:r>
                  <a:rPr lang="en-US" spc="-5" dirty="0">
                    <a:solidFill>
                      <a:schemeClr val="tx1"/>
                    </a:solidFill>
                  </a:rPr>
                  <a:t>differentia</a:t>
                </a:r>
                <a:r>
                  <a:rPr lang="en-US" spc="-10" dirty="0">
                    <a:solidFill>
                      <a:schemeClr val="tx1"/>
                    </a:solidFill>
                  </a:rPr>
                  <a:t>tion</a:t>
                </a:r>
                <a:r>
                  <a:rPr lang="en-US" spc="-5" dirty="0">
                    <a:solidFill>
                      <a:schemeClr val="tx1"/>
                    </a:solidFill>
                  </a:rPr>
                  <a:t>,</a:t>
                </a:r>
                <a:r>
                  <a:rPr lang="en-US" spc="-20" dirty="0">
                    <a:solidFill>
                      <a:schemeClr val="tx1"/>
                    </a:solidFill>
                  </a:rPr>
                  <a:t> </a:t>
                </a:r>
                <a:r>
                  <a:rPr lang="en-US" spc="-15" dirty="0">
                    <a:solidFill>
                      <a:schemeClr val="tx1"/>
                    </a:solidFill>
                  </a:rPr>
                  <a:t>FT</a:t>
                </a:r>
                <a:r>
                  <a:rPr lang="en-US" spc="-10" dirty="0">
                    <a:solidFill>
                      <a:schemeClr val="tx1"/>
                    </a:solidFill>
                  </a:rPr>
                  <a:t>C</a:t>
                </a:r>
                <a:r>
                  <a:rPr lang="en-US" spc="-15" dirty="0">
                    <a:solidFill>
                      <a:schemeClr val="tx1"/>
                    </a:solidFill>
                  </a:rPr>
                  <a:t> </a:t>
                </a:r>
                <a:r>
                  <a:rPr lang="en-US" spc="-5" dirty="0">
                    <a:solidFill>
                      <a:schemeClr val="tx1"/>
                    </a:solidFill>
                  </a:rPr>
                  <a:t>II</a:t>
                </a:r>
                <a:r>
                  <a:rPr lang="en-US" spc="-20" dirty="0">
                    <a:solidFill>
                      <a:schemeClr val="tx1"/>
                    </a:solidFill>
                  </a:rPr>
                  <a:t> </a:t>
                </a:r>
                <a:r>
                  <a:rPr lang="en-US" spc="-10" dirty="0">
                    <a:solidFill>
                      <a:schemeClr val="tx1"/>
                    </a:solidFill>
                  </a:rPr>
                  <a:t>als</a:t>
                </a:r>
                <a:r>
                  <a:rPr lang="en-US" spc="-5" dirty="0">
                    <a:solidFill>
                      <a:schemeClr val="tx1"/>
                    </a:solidFill>
                  </a:rPr>
                  <a:t>o</a:t>
                </a:r>
                <a:r>
                  <a:rPr lang="en-US" spc="-20" dirty="0">
                    <a:solidFill>
                      <a:schemeClr val="tx1"/>
                    </a:solidFill>
                  </a:rPr>
                  <a:t> </a:t>
                </a:r>
                <a:r>
                  <a:rPr lang="en-US" spc="-5" dirty="0">
                    <a:solidFill>
                      <a:schemeClr val="tx1"/>
                    </a:solidFill>
                  </a:rPr>
                  <a:t>r</a:t>
                </a:r>
                <a:r>
                  <a:rPr lang="en-US" spc="-10" dirty="0">
                    <a:solidFill>
                      <a:schemeClr val="tx1"/>
                    </a:solidFill>
                  </a:rPr>
                  <a:t>eveal</a:t>
                </a:r>
                <a:r>
                  <a:rPr lang="en-US" spc="-5" dirty="0">
                    <a:solidFill>
                      <a:schemeClr val="tx1"/>
                    </a:solidFill>
                  </a:rPr>
                  <a:t>s</a:t>
                </a:r>
                <a:r>
                  <a:rPr lang="en-US" spc="-15" dirty="0">
                    <a:solidFill>
                      <a:schemeClr val="tx1"/>
                    </a:solidFill>
                  </a:rPr>
                  <a:t> </a:t>
                </a:r>
                <a:r>
                  <a:rPr lang="en-US" spc="-10" dirty="0">
                    <a:solidFill>
                      <a:schemeClr val="tx1"/>
                    </a:solidFill>
                  </a:rPr>
                  <a:t>how</a:t>
                </a:r>
                <a:r>
                  <a:rPr lang="en-US" spc="-20" dirty="0">
                    <a:solidFill>
                      <a:schemeClr val="tx1"/>
                    </a:solidFill>
                  </a:rPr>
                  <a:t> </a:t>
                </a:r>
                <a:r>
                  <a:rPr lang="en-US" spc="-10" dirty="0">
                    <a:solidFill>
                      <a:schemeClr val="tx1"/>
                    </a:solidFill>
                  </a:rPr>
                  <a:t>are</a:t>
                </a:r>
                <a:r>
                  <a:rPr lang="en-US" spc="-5" dirty="0">
                    <a:solidFill>
                      <a:schemeClr val="tx1"/>
                    </a:solidFill>
                  </a:rPr>
                  <a:t>a</a:t>
                </a:r>
                <a:r>
                  <a:rPr lang="en-US" spc="-15" dirty="0">
                    <a:solidFill>
                      <a:schemeClr val="tx1"/>
                    </a:solidFill>
                  </a:rPr>
                  <a:t> </a:t>
                </a:r>
                <a:r>
                  <a:rPr lang="en-US" spc="-10" dirty="0">
                    <a:solidFill>
                      <a:schemeClr val="tx1"/>
                    </a:solidFill>
                  </a:rPr>
                  <a:t>function</a:t>
                </a:r>
                <a:r>
                  <a:rPr lang="en-US" spc="-5" dirty="0">
                    <a:solidFill>
                      <a:schemeClr val="tx1"/>
                    </a:solidFill>
                  </a:rPr>
                  <a:t>s</a:t>
                </a:r>
                <a:r>
                  <a:rPr lang="en-US" spc="-15" dirty="0">
                    <a:solidFill>
                      <a:schemeClr val="tx1"/>
                    </a:solidFill>
                  </a:rPr>
                  <a:t> ma</a:t>
                </a:r>
                <a:r>
                  <a:rPr lang="en-US" spc="-5" dirty="0">
                    <a:solidFill>
                      <a:schemeClr val="tx1"/>
                    </a:solidFill>
                  </a:rPr>
                  <a:t>y</a:t>
                </a:r>
                <a:r>
                  <a:rPr lang="en-US" spc="-20" dirty="0">
                    <a:solidFill>
                      <a:schemeClr val="tx1"/>
                    </a:solidFill>
                  </a:rPr>
                  <a:t> </a:t>
                </a:r>
                <a:r>
                  <a:rPr lang="en-US" spc="-10" dirty="0">
                    <a:solidFill>
                      <a:schemeClr val="tx1"/>
                    </a:solidFill>
                  </a:rPr>
                  <a:t>b</a:t>
                </a:r>
                <a:r>
                  <a:rPr lang="en-US" spc="-5" dirty="0">
                    <a:solidFill>
                      <a:schemeClr val="tx1"/>
                    </a:solidFill>
                  </a:rPr>
                  <a:t>e</a:t>
                </a:r>
                <a:r>
                  <a:rPr lang="en-US" spc="-15" dirty="0">
                    <a:solidFill>
                      <a:schemeClr val="tx1"/>
                    </a:solidFill>
                  </a:rPr>
                  <a:t> </a:t>
                </a:r>
                <a:r>
                  <a:rPr lang="en-US" spc="-10" dirty="0">
                    <a:solidFill>
                      <a:schemeClr val="tx1"/>
                    </a:solidFill>
                  </a:rPr>
                  <a:t>use</a:t>
                </a:r>
                <a:r>
                  <a:rPr lang="en-US" spc="-5" dirty="0">
                    <a:solidFill>
                      <a:schemeClr val="tx1"/>
                    </a:solidFill>
                  </a:rPr>
                  <a:t>d</a:t>
                </a:r>
                <a:r>
                  <a:rPr lang="en-US" spc="-20" dirty="0">
                    <a:solidFill>
                      <a:schemeClr val="tx1"/>
                    </a:solidFill>
                  </a:rPr>
                  <a:t> </a:t>
                </a:r>
                <a:r>
                  <a:rPr lang="en-US" spc="-5" dirty="0">
                    <a:solidFill>
                      <a:schemeClr val="tx1"/>
                    </a:solidFill>
                  </a:rPr>
                  <a:t>to</a:t>
                </a:r>
                <a:r>
                  <a:rPr lang="en-US" spc="-20" dirty="0">
                    <a:solidFill>
                      <a:schemeClr val="tx1"/>
                    </a:solidFill>
                  </a:rPr>
                  <a:t> </a:t>
                </a:r>
                <a:r>
                  <a:rPr lang="en-US" spc="-10" dirty="0">
                    <a:solidFill>
                      <a:schemeClr val="tx1"/>
                    </a:solidFill>
                  </a:rPr>
                  <a:t>comput</a:t>
                </a:r>
                <a:r>
                  <a:rPr lang="en-US" spc="-5" dirty="0">
                    <a:solidFill>
                      <a:schemeClr val="tx1"/>
                    </a:solidFill>
                  </a:rPr>
                  <a:t>e</a:t>
                </a:r>
                <a:r>
                  <a:rPr lang="en-US" spc="-15" dirty="0">
                    <a:solidFill>
                      <a:schemeClr val="tx1"/>
                    </a:solidFill>
                  </a:rPr>
                  <a:t> </a:t>
                </a:r>
                <a:r>
                  <a:rPr lang="en-US" spc="-10" dirty="0">
                    <a:solidFill>
                      <a:schemeClr val="tx1"/>
                    </a:solidFill>
                  </a:rPr>
                  <a:t>antiderivatives</a:t>
                </a:r>
                <a:r>
                  <a:rPr lang="en-US" spc="-5" dirty="0">
                    <a:solidFill>
                      <a:schemeClr val="tx1"/>
                    </a:solidFill>
                  </a:rPr>
                  <a:t>.</a:t>
                </a:r>
                <a:r>
                  <a:rPr lang="en-US" spc="-15" dirty="0">
                    <a:solidFill>
                      <a:schemeClr val="tx1"/>
                    </a:solidFill>
                  </a:rPr>
                  <a:t> </a:t>
                </a:r>
                <a:r>
                  <a:rPr lang="en-US" spc="-10" dirty="0">
                    <a:solidFill>
                      <a:schemeClr val="tx1"/>
                    </a:solidFill>
                  </a:rPr>
                  <a:t>Although</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alread</a:t>
                </a:r>
                <a:r>
                  <a:rPr lang="en-US" spc="-5" dirty="0">
                    <a:solidFill>
                      <a:schemeClr val="tx1"/>
                    </a:solidFill>
                  </a:rPr>
                  <a:t>y</a:t>
                </a:r>
                <a:r>
                  <a:rPr lang="en-US" dirty="0">
                    <a:solidFill>
                      <a:schemeClr val="tx1"/>
                    </a:solidFill>
                  </a:rPr>
                  <a:t> </a:t>
                </a:r>
                <a:r>
                  <a:rPr lang="en-US" spc="-10" dirty="0">
                    <a:solidFill>
                      <a:schemeClr val="tx1"/>
                    </a:solidFill>
                  </a:rPr>
                  <a:t>hav</a:t>
                </a:r>
                <a:r>
                  <a:rPr lang="en-US" spc="-5" dirty="0">
                    <a:solidFill>
                      <a:schemeClr val="tx1"/>
                    </a:solidFill>
                  </a:rPr>
                  <a:t>e</a:t>
                </a:r>
                <a:r>
                  <a:rPr lang="en-US" dirty="0">
                    <a:solidFill>
                      <a:schemeClr val="tx1"/>
                    </a:solidFill>
                  </a:rPr>
                  <a:t> </a:t>
                </a:r>
                <a:r>
                  <a:rPr lang="en-US" spc="-10" dirty="0">
                    <a:solidFill>
                      <a:schemeClr val="tx1"/>
                    </a:solidFill>
                  </a:rPr>
                  <a:t>simpl</a:t>
                </a:r>
                <a:r>
                  <a:rPr lang="en-US" spc="-5" dirty="0">
                    <a:solidFill>
                      <a:schemeClr val="tx1"/>
                    </a:solidFill>
                  </a:rPr>
                  <a:t>e</a:t>
                </a:r>
                <a:r>
                  <a:rPr lang="en-US" dirty="0">
                    <a:solidFill>
                      <a:schemeClr val="tx1"/>
                    </a:solidFill>
                  </a:rPr>
                  <a:t> </a:t>
                </a:r>
                <a:r>
                  <a:rPr lang="en-US" spc="-10" dirty="0">
                    <a:solidFill>
                      <a:schemeClr val="tx1"/>
                    </a:solidFill>
                  </a:rPr>
                  <a:t>expression</a:t>
                </a:r>
                <a:r>
                  <a:rPr lang="en-US" spc="-5" dirty="0">
                    <a:solidFill>
                      <a:schemeClr val="tx1"/>
                    </a:solidFill>
                  </a:rPr>
                  <a:t>s</a:t>
                </a:r>
                <a:r>
                  <a:rPr lang="en-US" dirty="0">
                    <a:solidFill>
                      <a:schemeClr val="tx1"/>
                    </a:solidFill>
                  </a:rPr>
                  <a:t> </a:t>
                </a:r>
                <a:r>
                  <a:rPr lang="en-US" spc="-10" dirty="0">
                    <a:solidFill>
                      <a:schemeClr val="tx1"/>
                    </a:solidFill>
                  </a:rPr>
                  <a:t>fo</a:t>
                </a:r>
                <a:r>
                  <a:rPr lang="en-US" spc="-5" dirty="0">
                    <a:solidFill>
                      <a:schemeClr val="tx1"/>
                    </a:solidFill>
                  </a:rPr>
                  <a:t>r</a:t>
                </a:r>
                <a:r>
                  <a:rPr lang="en-US" dirty="0">
                    <a:solidFill>
                      <a:schemeClr val="tx1"/>
                    </a:solidFill>
                  </a:rPr>
                  <a:t> </a:t>
                </a:r>
                <a:r>
                  <a:rPr lang="en-US" spc="-10" dirty="0">
                    <a:solidFill>
                      <a:schemeClr val="tx1"/>
                    </a:solidFill>
                  </a:rPr>
                  <a:t>antiderivative</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10" dirty="0">
                    <a:solidFill>
                      <a:schemeClr val="tx1"/>
                    </a:solidFill>
                  </a:rPr>
                  <a:t>and </a:t>
                </a:r>
                <a:r>
                  <a:rPr lang="en-US" i="1" spc="-5" dirty="0">
                    <a:solidFill>
                      <a:schemeClr val="tx1"/>
                    </a:solidFill>
                  </a:rPr>
                  <a:t>f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8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85" dirty="0">
                    <a:solidFill>
                      <a:schemeClr val="tx1"/>
                    </a:solidFill>
                  </a:rPr>
                  <a:t> </a:t>
                </a:r>
                <a:r>
                  <a:rPr lang="en-US" spc="-10" dirty="0">
                    <a:solidFill>
                      <a:schemeClr val="tx1"/>
                    </a:solidFill>
                  </a:rPr>
                  <a:t>area-function</a:t>
                </a:r>
                <a:r>
                  <a:rPr lang="en-US" u="sng" spc="-5" dirty="0">
                    <a:solidFill>
                      <a:schemeClr val="tx1"/>
                    </a:solidFill>
                  </a:rPr>
                  <a:t> </a:t>
                </a:r>
                <a:r>
                  <a:rPr lang="en-US" spc="-10" dirty="0">
                    <a:solidFill>
                      <a:schemeClr val="tx1"/>
                    </a:solidFill>
                  </a:rPr>
                  <a:t>versio</a:t>
                </a:r>
                <a:r>
                  <a:rPr lang="en-US" spc="-5" dirty="0">
                    <a:solidFill>
                      <a:schemeClr val="tx1"/>
                    </a:solidFill>
                  </a:rPr>
                  <a:t>n</a:t>
                </a:r>
                <a:r>
                  <a:rPr lang="en-US" spc="85" dirty="0">
                    <a:solidFill>
                      <a:schemeClr val="tx1"/>
                    </a:solidFill>
                  </a:rPr>
                  <a:t> </a:t>
                </a:r>
                <a:r>
                  <a:rPr lang="en-US" spc="-15" dirty="0">
                    <a:solidFill>
                      <a:schemeClr val="tx1"/>
                    </a:solidFill>
                  </a:rPr>
                  <a:t>migh</a:t>
                </a:r>
                <a:r>
                  <a:rPr lang="en-US" spc="-5" dirty="0">
                    <a:solidFill>
                      <a:schemeClr val="tx1"/>
                    </a:solidFill>
                  </a:rPr>
                  <a:t>t</a:t>
                </a:r>
                <a:r>
                  <a:rPr lang="en-US" spc="85" dirty="0">
                    <a:solidFill>
                      <a:schemeClr val="tx1"/>
                    </a:solidFill>
                  </a:rPr>
                  <a:t> </a:t>
                </a:r>
                <a:r>
                  <a:rPr lang="en-US" spc="-10" dirty="0">
                    <a:solidFill>
                      <a:schemeClr val="tx1"/>
                    </a:solidFill>
                  </a:rPr>
                  <a:t>no</a:t>
                </a:r>
                <a:r>
                  <a:rPr lang="en-US" spc="-5" dirty="0">
                    <a:solidFill>
                      <a:schemeClr val="tx1"/>
                    </a:solidFill>
                  </a:rPr>
                  <a:t>t</a:t>
                </a:r>
                <a:r>
                  <a:rPr lang="en-US" spc="85" dirty="0">
                    <a:solidFill>
                      <a:schemeClr val="tx1"/>
                    </a:solidFill>
                  </a:rPr>
                  <a:t> </a:t>
                </a:r>
                <a:r>
                  <a:rPr lang="en-US" spc="-10" dirty="0">
                    <a:solidFill>
                      <a:schemeClr val="tx1"/>
                    </a:solidFill>
                  </a:rPr>
                  <a:t>b</a:t>
                </a:r>
                <a:r>
                  <a:rPr lang="en-US" spc="-5" dirty="0">
                    <a:solidFill>
                      <a:schemeClr val="tx1"/>
                    </a:solidFill>
                  </a:rPr>
                  <a:t>e</a:t>
                </a:r>
                <a:r>
                  <a:rPr lang="en-US" spc="85" dirty="0">
                    <a:solidFill>
                      <a:schemeClr val="tx1"/>
                    </a:solidFill>
                  </a:rPr>
                  <a:t> </a:t>
                </a:r>
                <a:r>
                  <a:rPr lang="en-US" spc="-10" dirty="0">
                    <a:solidFill>
                      <a:schemeClr val="tx1"/>
                    </a:solidFill>
                  </a:rPr>
                  <a:t>helpful</a:t>
                </a:r>
                <a:r>
                  <a:rPr lang="en-US" spc="-5" dirty="0">
                    <a:solidFill>
                      <a:schemeClr val="tx1"/>
                    </a:solidFill>
                  </a:rPr>
                  <a:t>.</a:t>
                </a:r>
                <a:r>
                  <a:rPr lang="en-US" spc="85" dirty="0">
                    <a:solidFill>
                      <a:schemeClr val="tx1"/>
                    </a:solidFill>
                  </a:rPr>
                  <a:t> </a:t>
                </a:r>
                <a:r>
                  <a:rPr lang="en-US" spc="-15" dirty="0">
                    <a:solidFill>
                      <a:schemeClr val="tx1"/>
                    </a:solidFill>
                  </a:rPr>
                  <a:t>O</a:t>
                </a:r>
                <a:r>
                  <a:rPr lang="en-US" spc="-5" dirty="0">
                    <a:solidFill>
                      <a:schemeClr val="tx1"/>
                    </a:solidFill>
                  </a:rPr>
                  <a:t>n</a:t>
                </a:r>
                <a:r>
                  <a:rPr lang="en-US" spc="8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85" dirty="0">
                    <a:solidFill>
                      <a:schemeClr val="tx1"/>
                    </a:solidFill>
                  </a:rPr>
                  <a:t> </a:t>
                </a:r>
                <a:r>
                  <a:rPr lang="en-US" spc="-10" dirty="0">
                    <a:solidFill>
                      <a:schemeClr val="tx1"/>
                    </a:solidFill>
                  </a:rPr>
                  <a:t>othe</a:t>
                </a:r>
                <a:r>
                  <a:rPr lang="en-US" spc="-5" dirty="0">
                    <a:solidFill>
                      <a:schemeClr val="tx1"/>
                    </a:solidFill>
                  </a:rPr>
                  <a:t>r</a:t>
                </a:r>
                <a:r>
                  <a:rPr lang="en-US" spc="85" dirty="0">
                    <a:solidFill>
                      <a:schemeClr val="tx1"/>
                    </a:solidFill>
                  </a:rPr>
                  <a:t> </a:t>
                </a:r>
                <a:r>
                  <a:rPr lang="en-US" spc="-10" dirty="0">
                    <a:solidFill>
                      <a:schemeClr val="tx1"/>
                    </a:solidFill>
                  </a:rPr>
                  <a:t>hand</a:t>
                </a:r>
                <a:r>
                  <a:rPr lang="en-US" spc="-5" dirty="0">
                    <a:solidFill>
                      <a:schemeClr val="tx1"/>
                    </a:solidFill>
                  </a:rPr>
                  <a:t>,</a:t>
                </a:r>
                <a:r>
                  <a:rPr lang="en-US" spc="85" dirty="0">
                    <a:solidFill>
                      <a:schemeClr val="tx1"/>
                    </a:solidFill>
                  </a:rPr>
                  <a:t> </a:t>
                </a:r>
                <a:r>
                  <a:rPr lang="en-US" spc="-10" dirty="0">
                    <a:solidFill>
                      <a:schemeClr val="tx1"/>
                    </a:solidFill>
                  </a:rPr>
                  <a:t>fo</a:t>
                </a:r>
                <a:r>
                  <a:rPr lang="en-US" spc="-5" dirty="0">
                    <a:solidFill>
                      <a:schemeClr val="tx1"/>
                    </a:solidFill>
                  </a:rPr>
                  <a:t>r</a:t>
                </a:r>
                <a:r>
                  <a:rPr lang="en-US" spc="85" dirty="0">
                    <a:solidFill>
                      <a:schemeClr val="tx1"/>
                    </a:solidFill>
                  </a:rPr>
                  <a:t> </a:t>
                </a:r>
                <a:r>
                  <a:rPr lang="en-US" spc="-5" dirty="0">
                    <a:solidFill>
                      <a:schemeClr val="tx1"/>
                    </a:solidFill>
                  </a:rPr>
                  <a:t>a function </a:t>
                </a:r>
                <a:r>
                  <a:rPr lang="en-US" spc="-5" dirty="0"/>
                  <a:t>such as</a:t>
                </a:r>
                <a:r>
                  <a:rPr lang="en-US" spc="-5" dirty="0">
                    <a:solidFill>
                      <a:schemeClr val="tx1"/>
                    </a:solidFill>
                  </a:rPr>
                  <a:t>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rad>
                      <m:radPr>
                        <m:ctrlPr>
                          <a:rPr lang="en-US" b="0" i="1" spc="-5" smtClean="0">
                            <a:solidFill>
                              <a:schemeClr val="tx1"/>
                            </a:solidFill>
                            <a:latin typeface="Cambria Math" panose="02040503050406030204" pitchFamily="18" charset="0"/>
                            <a:cs typeface="Times New Roman"/>
                          </a:rPr>
                        </m:ctrlPr>
                      </m:radPr>
                      <m:deg>
                        <m:r>
                          <m:rPr>
                            <m:brk m:alnAt="7"/>
                          </m:rPr>
                          <a:rPr lang="en-US" b="0" i="1" spc="-5" smtClean="0">
                            <a:solidFill>
                              <a:schemeClr val="tx1"/>
                            </a:solidFill>
                            <a:latin typeface="Cambria Math" panose="02040503050406030204" pitchFamily="18" charset="0"/>
                            <a:cs typeface="Times New Roman"/>
                          </a:rPr>
                          <m:t>3</m:t>
                        </m:r>
                      </m:deg>
                      <m:e>
                        <m:r>
                          <a:rPr lang="en-US" b="0" i="1" spc="-5" smtClean="0">
                            <a:solidFill>
                              <a:schemeClr val="tx1"/>
                            </a:solidFill>
                            <a:latin typeface="Cambria Math" panose="02040503050406030204" pitchFamily="18" charset="0"/>
                            <a:cs typeface="Times New Roman"/>
                          </a:rPr>
                          <m:t>1+</m:t>
                        </m:r>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cos</m:t>
                            </m:r>
                          </m:fName>
                          <m:e>
                            <m:r>
                              <a:rPr lang="en-US" b="0" i="1" spc="-5" smtClean="0">
                                <a:solidFill>
                                  <a:schemeClr val="tx1"/>
                                </a:solidFill>
                                <a:latin typeface="Cambria Math" panose="02040503050406030204" pitchFamily="18" charset="0"/>
                                <a:cs typeface="Times New Roman"/>
                              </a:rPr>
                              <m:t>𝑥</m:t>
                            </m:r>
                          </m:e>
                        </m:func>
                      </m:e>
                    </m:rad>
                  </m:oMath>
                </a14:m>
                <a:r>
                  <a:rPr lang="en-US" dirty="0">
                    <a:solidFill>
                      <a:schemeClr val="tx1"/>
                    </a:solidFill>
                  </a:rPr>
                  <a:t>, it is not possible to find </a:t>
                </a:r>
                <a:r>
                  <a:rPr lang="en-US" spc="-10" dirty="0">
                    <a:solidFill>
                      <a:schemeClr val="tx1"/>
                    </a:solidFill>
                  </a:rPr>
                  <a:t>a</a:t>
                </a:r>
                <a:r>
                  <a:rPr lang="en-US" spc="-5" dirty="0">
                    <a:solidFill>
                      <a:schemeClr val="tx1"/>
                    </a:solidFill>
                  </a:rPr>
                  <a:t>n</a:t>
                </a:r>
                <a:r>
                  <a:rPr lang="en-US" spc="-20" dirty="0">
                    <a:solidFill>
                      <a:schemeClr val="tx1"/>
                    </a:solidFill>
                  </a:rPr>
                  <a:t> </a:t>
                </a:r>
                <a:r>
                  <a:rPr lang="en-US" spc="-10" dirty="0">
                    <a:solidFill>
                      <a:schemeClr val="tx1"/>
                    </a:solidFill>
                  </a:rPr>
                  <a:t>elementar</a:t>
                </a:r>
                <a:r>
                  <a:rPr lang="en-US" spc="-5" dirty="0">
                    <a:solidFill>
                      <a:schemeClr val="tx1"/>
                    </a:solidFill>
                  </a:rPr>
                  <a:t>y</a:t>
                </a:r>
                <a:r>
                  <a:rPr lang="en-US" spc="-2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spc="-20" dirty="0">
                    <a:solidFill>
                      <a:schemeClr val="tx1"/>
                    </a:solidFill>
                  </a:rPr>
                  <a:t> </a:t>
                </a:r>
                <a:r>
                  <a:rPr lang="en-US" spc="-15" dirty="0">
                    <a:solidFill>
                      <a:schemeClr val="tx1"/>
                    </a:solidFill>
                  </a:rPr>
                  <a:t>whos</a:t>
                </a:r>
                <a:r>
                  <a:rPr lang="en-US" spc="-5" dirty="0">
                    <a:solidFill>
                      <a:schemeClr val="tx1"/>
                    </a:solidFill>
                  </a:rPr>
                  <a:t>e</a:t>
                </a:r>
                <a:r>
                  <a:rPr lang="en-US" spc="-20" dirty="0">
                    <a:solidFill>
                      <a:schemeClr val="tx1"/>
                    </a:solidFill>
                  </a:rPr>
                  <a:t> </a:t>
                </a:r>
                <a:r>
                  <a:rPr lang="en-US" spc="-10" dirty="0">
                    <a:solidFill>
                      <a:schemeClr val="tx1"/>
                    </a:solidFill>
                  </a:rPr>
                  <a:t>derivativ</a:t>
                </a:r>
                <a:r>
                  <a:rPr lang="en-US" spc="-5" dirty="0">
                    <a:solidFill>
                      <a:schemeClr val="tx1"/>
                    </a:solidFill>
                  </a:rPr>
                  <a:t>e</a:t>
                </a:r>
                <a:r>
                  <a:rPr lang="en-US" spc="-20" dirty="0">
                    <a:solidFill>
                      <a:schemeClr val="tx1"/>
                    </a:solidFill>
                  </a:rPr>
                  <a:t> </a:t>
                </a:r>
                <a:r>
                  <a:rPr lang="en-US" spc="-5" dirty="0">
                    <a:solidFill>
                      <a:schemeClr val="tx1"/>
                    </a:solidFill>
                  </a:rPr>
                  <a:t>is</a:t>
                </a:r>
                <a:r>
                  <a:rPr lang="en-US" dirty="0">
                    <a:solidFill>
                      <a:schemeClr val="tx1"/>
                    </a:solidFill>
                  </a:rPr>
                  <a:t> </a:t>
                </a:r>
                <a14:m>
                  <m:oMath xmlns:m="http://schemas.openxmlformats.org/officeDocument/2006/math">
                    <m:r>
                      <a:rPr lang="en-US" i="1" spc="-5">
                        <a:solidFill>
                          <a:schemeClr val="tx1"/>
                        </a:solidFill>
                        <a:latin typeface="Cambria Math" panose="02040503050406030204" pitchFamily="18" charset="0"/>
                        <a:cs typeface="Times New Roman"/>
                      </a:rPr>
                      <m:t>𝑓</m:t>
                    </m:r>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𝑥</m:t>
                        </m:r>
                      </m:e>
                    </m:d>
                    <m:r>
                      <a:rPr lang="en-US" i="1" spc="-5">
                        <a:solidFill>
                          <a:schemeClr val="tx1"/>
                        </a:solidFill>
                        <a:latin typeface="Cambria Math" panose="02040503050406030204" pitchFamily="18" charset="0"/>
                        <a:cs typeface="Times New Roman"/>
                      </a:rPr>
                      <m:t>=</m:t>
                    </m:r>
                    <m:rad>
                      <m:radPr>
                        <m:ctrlPr>
                          <a:rPr lang="en-US" i="1" spc="-5">
                            <a:solidFill>
                              <a:schemeClr val="tx1"/>
                            </a:solidFill>
                            <a:latin typeface="Cambria Math" panose="02040503050406030204" pitchFamily="18" charset="0"/>
                            <a:cs typeface="Times New Roman"/>
                          </a:rPr>
                        </m:ctrlPr>
                      </m:radPr>
                      <m:deg>
                        <m:r>
                          <m:rPr>
                            <m:brk m:alnAt="7"/>
                          </m:rPr>
                          <a:rPr lang="en-US" i="1" spc="-5">
                            <a:solidFill>
                              <a:schemeClr val="tx1"/>
                            </a:solidFill>
                            <a:latin typeface="Cambria Math" panose="02040503050406030204" pitchFamily="18" charset="0"/>
                            <a:cs typeface="Times New Roman"/>
                          </a:rPr>
                          <m:t>3</m:t>
                        </m:r>
                      </m:deg>
                      <m:e>
                        <m:r>
                          <a:rPr lang="en-US" i="1" spc="-5">
                            <a:solidFill>
                              <a:schemeClr val="tx1"/>
                            </a:solidFill>
                            <a:latin typeface="Cambria Math" panose="02040503050406030204" pitchFamily="18" charset="0"/>
                            <a:cs typeface="Times New Roman"/>
                          </a:rPr>
                          <m:t>1+</m:t>
                        </m:r>
                        <m:func>
                          <m:funcPr>
                            <m:ctrlPr>
                              <a:rPr lang="en-US" i="1" spc="-5">
                                <a:solidFill>
                                  <a:schemeClr val="tx1"/>
                                </a:solidFill>
                                <a:latin typeface="Cambria Math" panose="02040503050406030204" pitchFamily="18" charset="0"/>
                                <a:cs typeface="Times New Roman"/>
                              </a:rPr>
                            </m:ctrlPr>
                          </m:funcPr>
                          <m:fName>
                            <m:r>
                              <m:rPr>
                                <m:sty m:val="p"/>
                              </m:rPr>
                              <a:rPr lang="en-US" spc="-5">
                                <a:solidFill>
                                  <a:schemeClr val="tx1"/>
                                </a:solidFill>
                                <a:latin typeface="Cambria Math" panose="02040503050406030204" pitchFamily="18" charset="0"/>
                                <a:cs typeface="Times New Roman"/>
                              </a:rPr>
                              <m:t>cos</m:t>
                            </m:r>
                          </m:fName>
                          <m:e>
                            <m:r>
                              <a:rPr lang="en-US" i="1" spc="-5">
                                <a:solidFill>
                                  <a:schemeClr val="tx1"/>
                                </a:solidFill>
                                <a:latin typeface="Cambria Math" panose="02040503050406030204" pitchFamily="18" charset="0"/>
                                <a:cs typeface="Times New Roman"/>
                              </a:rPr>
                              <m:t>𝑥</m:t>
                            </m:r>
                          </m:e>
                        </m:func>
                      </m:e>
                    </m:rad>
                  </m:oMath>
                </a14:m>
                <a:r>
                  <a:rPr lang="en-US" spc="-5" dirty="0">
                    <a:solidFill>
                      <a:schemeClr val="tx1"/>
                    </a:solidFill>
                  </a:rPr>
                  <a:t>.</a:t>
                </a:r>
                <a:r>
                  <a:rPr lang="en-US" spc="-20" dirty="0">
                    <a:solidFill>
                      <a:schemeClr val="tx1"/>
                    </a:solidFill>
                  </a:rPr>
                  <a:t> </a:t>
                </a:r>
                <a:r>
                  <a:rPr lang="en-US" spc="-15" dirty="0">
                    <a:solidFill>
                      <a:schemeClr val="tx1"/>
                    </a:solidFill>
                  </a:rPr>
                  <a:t>Tha</a:t>
                </a:r>
                <a:r>
                  <a:rPr lang="en-US" spc="-5" dirty="0">
                    <a:solidFill>
                      <a:schemeClr val="tx1"/>
                    </a:solidFill>
                  </a:rPr>
                  <a:t>t</a:t>
                </a:r>
                <a:r>
                  <a:rPr lang="en-US" spc="-20" dirty="0">
                    <a:solidFill>
                      <a:schemeClr val="tx1"/>
                    </a:solidFill>
                  </a:rPr>
                  <a:t> </a:t>
                </a:r>
                <a:r>
                  <a:rPr lang="en-US" spc="-10" dirty="0">
                    <a:solidFill>
                      <a:schemeClr val="tx1"/>
                    </a:solidFill>
                  </a:rPr>
                  <a:t>doe</a:t>
                </a:r>
                <a:r>
                  <a:rPr lang="en-US" spc="-5" dirty="0">
                    <a:solidFill>
                      <a:schemeClr val="tx1"/>
                    </a:solidFill>
                  </a:rPr>
                  <a:t>s</a:t>
                </a:r>
                <a:r>
                  <a:rPr lang="en-US" spc="-20" dirty="0">
                    <a:solidFill>
                      <a:schemeClr val="tx1"/>
                    </a:solidFill>
                  </a:rPr>
                  <a:t> </a:t>
                </a:r>
                <a:r>
                  <a:rPr lang="en-US" spc="-10" dirty="0">
                    <a:solidFill>
                      <a:schemeClr val="tx1"/>
                    </a:solidFill>
                  </a:rPr>
                  <a:t>no</a:t>
                </a:r>
                <a:r>
                  <a:rPr lang="en-US" spc="-5" dirty="0">
                    <a:solidFill>
                      <a:schemeClr val="tx1"/>
                    </a:solidFill>
                  </a:rPr>
                  <a:t>t</a:t>
                </a:r>
                <a:r>
                  <a:rPr lang="en-US" spc="-20" dirty="0">
                    <a:solidFill>
                      <a:schemeClr val="tx1"/>
                    </a:solidFill>
                  </a:rPr>
                  <a:t> </a:t>
                </a:r>
                <a:r>
                  <a:rPr lang="en-US" spc="-15" dirty="0">
                    <a:solidFill>
                      <a:schemeClr val="tx1"/>
                    </a:solidFill>
                  </a:rPr>
                  <a:t>mean </a:t>
                </a:r>
                <a:r>
                  <a:rPr lang="en-US" spc="-5" dirty="0">
                    <a:solidFill>
                      <a:schemeClr val="tx1"/>
                    </a:solidFill>
                  </a:rPr>
                  <a:t>that</a:t>
                </a:r>
                <a:r>
                  <a:rPr lang="en-US" spc="50" dirty="0">
                    <a:solidFill>
                      <a:schemeClr val="tx1"/>
                    </a:solidFill>
                  </a:rPr>
                  <a:t> </a:t>
                </a:r>
                <a:r>
                  <a:rPr lang="en-US" spc="-5" dirty="0">
                    <a:solidFill>
                      <a:schemeClr val="tx1"/>
                    </a:solidFill>
                  </a:rPr>
                  <a:t>there</a:t>
                </a:r>
                <a:r>
                  <a:rPr lang="en-US" spc="50" dirty="0">
                    <a:solidFill>
                      <a:schemeClr val="tx1"/>
                    </a:solidFill>
                  </a:rPr>
                  <a:t> </a:t>
                </a:r>
                <a:r>
                  <a:rPr lang="en-US" spc="-5" dirty="0">
                    <a:solidFill>
                      <a:schemeClr val="tx1"/>
                    </a:solidFill>
                  </a:rPr>
                  <a:t>is</a:t>
                </a:r>
                <a:r>
                  <a:rPr lang="en-US" spc="50" dirty="0">
                    <a:solidFill>
                      <a:schemeClr val="tx1"/>
                    </a:solidFill>
                  </a:rPr>
                  <a:t> </a:t>
                </a:r>
                <a:r>
                  <a:rPr lang="en-US" spc="-10" dirty="0">
                    <a:solidFill>
                      <a:schemeClr val="tx1"/>
                    </a:solidFill>
                  </a:rPr>
                  <a:t>n</a:t>
                </a:r>
                <a:r>
                  <a:rPr lang="en-US" spc="-5" dirty="0">
                    <a:solidFill>
                      <a:schemeClr val="tx1"/>
                    </a:solidFill>
                  </a:rPr>
                  <a:t>o</a:t>
                </a:r>
                <a:r>
                  <a:rPr lang="en-US" spc="50" dirty="0">
                    <a:solidFill>
                      <a:schemeClr val="tx1"/>
                    </a:solidFill>
                  </a:rPr>
                  <a:t> </a:t>
                </a:r>
                <a:r>
                  <a:rPr lang="en-US" spc="-5" dirty="0">
                    <a:solidFill>
                      <a:schemeClr val="tx1"/>
                    </a:solidFill>
                  </a:rPr>
                  <a:t>antiderivative since </a:t>
                </a:r>
                <a:r>
                  <a:rPr lang="en-US" spc="-15" dirty="0">
                    <a:solidFill>
                      <a:schemeClr val="tx1"/>
                    </a:solidFill>
                  </a:rPr>
                  <a:t>F</a:t>
                </a:r>
                <a:r>
                  <a:rPr lang="en-US" spc="-10" dirty="0">
                    <a:solidFill>
                      <a:schemeClr val="tx1"/>
                    </a:solidFill>
                  </a:rPr>
                  <a:t>TC</a:t>
                </a:r>
                <a:r>
                  <a:rPr lang="en-US" spc="50" dirty="0">
                    <a:solidFill>
                      <a:schemeClr val="tx1"/>
                    </a:solidFill>
                  </a:rPr>
                  <a:t> </a:t>
                </a:r>
                <a:r>
                  <a:rPr lang="en-US" spc="-5" dirty="0">
                    <a:solidFill>
                      <a:schemeClr val="tx1"/>
                    </a:solidFill>
                  </a:rPr>
                  <a:t>II</a:t>
                </a:r>
                <a:r>
                  <a:rPr lang="en-US" spc="50" dirty="0">
                    <a:solidFill>
                      <a:schemeClr val="tx1"/>
                    </a:solidFill>
                  </a:rPr>
                  <a:t> </a:t>
                </a:r>
                <a:r>
                  <a:rPr lang="en-US" spc="-5" dirty="0">
                    <a:solidFill>
                      <a:schemeClr val="tx1"/>
                    </a:solidFill>
                  </a:rPr>
                  <a:t>guarantees</a:t>
                </a:r>
                <a:r>
                  <a:rPr lang="en-US" spc="55" dirty="0">
                    <a:solidFill>
                      <a:schemeClr val="tx1"/>
                    </a:solidFill>
                  </a:rPr>
                  <a:t> </a:t>
                </a:r>
                <a:r>
                  <a:rPr lang="en-US" spc="-5" dirty="0">
                    <a:solidFill>
                      <a:schemeClr val="tx1"/>
                    </a:solidFill>
                  </a:rPr>
                  <a:t>that</a:t>
                </a:r>
                <a:r>
                  <a:rPr lang="en-US" spc="50"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𝐴</m:t>
                    </m:r>
                    <m:d>
                      <m:dPr>
                        <m:ctrlPr>
                          <a:rPr lang="en-US" b="0" i="1" spc="-5" dirty="0" smtClean="0">
                            <a:solidFill>
                              <a:schemeClr val="tx1"/>
                            </a:solidFill>
                            <a:latin typeface="Cambria Math" panose="02040503050406030204" pitchFamily="18" charset="0"/>
                            <a:cs typeface="Times New Roman"/>
                          </a:rPr>
                        </m:ctrlPr>
                      </m:dPr>
                      <m:e>
                        <m:r>
                          <a:rPr lang="en-US" b="0" i="1" spc="-5" dirty="0" smtClean="0">
                            <a:solidFill>
                              <a:schemeClr val="tx1"/>
                            </a:solidFill>
                            <a:latin typeface="Cambria Math" panose="02040503050406030204" pitchFamily="18" charset="0"/>
                            <a:cs typeface="Times New Roman"/>
                          </a:rPr>
                          <m:t>𝑥</m:t>
                        </m:r>
                      </m:e>
                    </m:d>
                    <m:r>
                      <a:rPr lang="en-US" b="0" i="1" spc="-5" dirty="0" smtClean="0">
                        <a:solidFill>
                          <a:schemeClr val="tx1"/>
                        </a:solidFill>
                        <a:latin typeface="Cambria Math" panose="02040503050406030204" pitchFamily="18" charset="0"/>
                        <a:cs typeface="Times New Roman"/>
                      </a:rPr>
                      <m:t>=</m:t>
                    </m:r>
                    <m:nary>
                      <m:naryPr>
                        <m:ctrlPr>
                          <a:rPr lang="en-US" b="0" i="1" spc="-5" dirty="0" smtClean="0">
                            <a:solidFill>
                              <a:schemeClr val="tx1"/>
                            </a:solidFill>
                            <a:latin typeface="Cambria Math" panose="02040503050406030204" pitchFamily="18" charset="0"/>
                            <a:cs typeface="Times New Roman"/>
                          </a:rPr>
                        </m:ctrlPr>
                      </m:naryPr>
                      <m:sub>
                        <m:r>
                          <m:rPr>
                            <m:brk m:alnAt="23"/>
                          </m:rPr>
                          <a:rPr lang="en-US" b="0" i="1" spc="-5" dirty="0" smtClean="0">
                            <a:solidFill>
                              <a:schemeClr val="tx1"/>
                            </a:solidFill>
                            <a:latin typeface="Cambria Math" panose="02040503050406030204" pitchFamily="18" charset="0"/>
                            <a:cs typeface="Times New Roman"/>
                          </a:rPr>
                          <m:t>0</m:t>
                        </m:r>
                      </m:sub>
                      <m:sup>
                        <m:r>
                          <a:rPr lang="en-US" b="0" i="1" spc="-5" dirty="0" smtClean="0">
                            <a:solidFill>
                              <a:schemeClr val="tx1"/>
                            </a:solidFill>
                            <a:latin typeface="Cambria Math" panose="02040503050406030204" pitchFamily="18" charset="0"/>
                            <a:cs typeface="Times New Roman"/>
                          </a:rPr>
                          <m:t>𝑥</m:t>
                        </m:r>
                      </m:sup>
                      <m:e>
                        <m:rad>
                          <m:radPr>
                            <m:ctrlPr>
                              <a:rPr lang="en-US" b="0" i="1" spc="-5" dirty="0" smtClean="0">
                                <a:solidFill>
                                  <a:schemeClr val="tx1"/>
                                </a:solidFill>
                                <a:latin typeface="Cambria Math" panose="02040503050406030204" pitchFamily="18" charset="0"/>
                                <a:cs typeface="Times New Roman"/>
                              </a:rPr>
                            </m:ctrlPr>
                          </m:radPr>
                          <m:deg>
                            <m:r>
                              <m:rPr>
                                <m:brk m:alnAt="7"/>
                              </m:rPr>
                              <a:rPr lang="en-US" b="0" i="1" spc="-5" dirty="0" smtClean="0">
                                <a:solidFill>
                                  <a:schemeClr val="tx1"/>
                                </a:solidFill>
                                <a:latin typeface="Cambria Math" panose="02040503050406030204" pitchFamily="18" charset="0"/>
                                <a:cs typeface="Times New Roman"/>
                              </a:rPr>
                              <m:t>3</m:t>
                            </m:r>
                          </m:deg>
                          <m:e>
                            <m:r>
                              <a:rPr lang="en-US" b="0" i="1" spc="-5" dirty="0" smtClean="0">
                                <a:solidFill>
                                  <a:schemeClr val="tx1"/>
                                </a:solidFill>
                                <a:latin typeface="Cambria Math" panose="02040503050406030204" pitchFamily="18" charset="0"/>
                                <a:cs typeface="Times New Roman"/>
                              </a:rPr>
                              <m:t>1+</m:t>
                            </m:r>
                            <m:func>
                              <m:funcPr>
                                <m:ctrlPr>
                                  <a:rPr lang="en-US" b="0" i="1" spc="-5" dirty="0" smtClean="0">
                                    <a:solidFill>
                                      <a:schemeClr val="tx1"/>
                                    </a:solidFill>
                                    <a:latin typeface="Cambria Math" panose="02040503050406030204" pitchFamily="18" charset="0"/>
                                    <a:cs typeface="Times New Roman"/>
                                  </a:rPr>
                                </m:ctrlPr>
                              </m:funcPr>
                              <m:fName>
                                <m:r>
                                  <m:rPr>
                                    <m:sty m:val="p"/>
                                  </m:rPr>
                                  <a:rPr lang="en-US" b="0" i="0" spc="-5" dirty="0" smtClean="0">
                                    <a:solidFill>
                                      <a:schemeClr val="tx1"/>
                                    </a:solidFill>
                                    <a:latin typeface="Cambria Math" panose="02040503050406030204" pitchFamily="18" charset="0"/>
                                    <a:cs typeface="Times New Roman"/>
                                  </a:rPr>
                                  <m:t>cos</m:t>
                                </m:r>
                              </m:fName>
                              <m:e>
                                <m:r>
                                  <a:rPr lang="en-US" b="0" i="1" spc="-5" dirty="0" smtClean="0">
                                    <a:solidFill>
                                      <a:schemeClr val="tx1"/>
                                    </a:solidFill>
                                    <a:latin typeface="Cambria Math" panose="02040503050406030204" pitchFamily="18" charset="0"/>
                                    <a:cs typeface="Times New Roman"/>
                                  </a:rPr>
                                  <m:t>𝑡</m:t>
                                </m:r>
                              </m:e>
                            </m:func>
                          </m:e>
                        </m:rad>
                      </m:e>
                    </m:nary>
                    <m:r>
                      <a:rPr lang="en-US" b="0" i="1" spc="-5" dirty="0" smtClean="0">
                        <a:solidFill>
                          <a:schemeClr val="tx1"/>
                        </a:solidFill>
                        <a:latin typeface="Cambria Math" panose="02040503050406030204" pitchFamily="18" charset="0"/>
                        <a:cs typeface="Times New Roman"/>
                      </a:rPr>
                      <m:t>𝑑𝑡</m:t>
                    </m:r>
                  </m:oMath>
                </a14:m>
                <a:r>
                  <a:rPr lang="en-US" spc="50" dirty="0">
                    <a:solidFill>
                      <a:schemeClr val="tx1"/>
                    </a:solidFill>
                  </a:rPr>
                  <a:t> </a:t>
                </a:r>
                <a:r>
                  <a:rPr lang="en-US" spc="-5" dirty="0">
                    <a:solidFill>
                      <a:schemeClr val="tx1"/>
                    </a:solidFill>
                  </a:rPr>
                  <a:t>is</a:t>
                </a:r>
                <a:r>
                  <a:rPr lang="en-US" spc="50" dirty="0">
                    <a:solidFill>
                      <a:schemeClr val="tx1"/>
                    </a:solidFill>
                  </a:rPr>
                  <a:t> </a:t>
                </a:r>
                <a:r>
                  <a:rPr lang="en-US" spc="-10" dirty="0">
                    <a:solidFill>
                      <a:schemeClr val="tx1"/>
                    </a:solidFill>
                  </a:rPr>
                  <a:t>a</a:t>
                </a:r>
                <a:r>
                  <a:rPr lang="en-US" spc="-5" dirty="0">
                    <a:solidFill>
                      <a:schemeClr val="tx1"/>
                    </a:solidFill>
                  </a:rPr>
                  <a:t>n</a:t>
                </a:r>
                <a:r>
                  <a:rPr lang="en-US" spc="50" dirty="0">
                    <a:solidFill>
                      <a:schemeClr val="tx1"/>
                    </a:solidFill>
                  </a:rPr>
                  <a:t> </a:t>
                </a:r>
                <a:r>
                  <a:rPr lang="en-US" spc="-5" dirty="0">
                    <a:solidFill>
                      <a:schemeClr val="tx1"/>
                    </a:solidFill>
                  </a:rPr>
                  <a:t>antiderivative,</a:t>
                </a:r>
                <a:r>
                  <a:rPr lang="en-US" spc="-10" dirty="0">
                    <a:solidFill>
                      <a:schemeClr val="tx1"/>
                    </a:solidFill>
                  </a:rPr>
                  <a:t> bu</a:t>
                </a:r>
                <a:r>
                  <a:rPr lang="en-US" spc="-5" dirty="0">
                    <a:solidFill>
                      <a:schemeClr val="tx1"/>
                    </a:solidFill>
                  </a:rPr>
                  <a:t>t </a:t>
                </a:r>
                <a:r>
                  <a:rPr lang="en-US" spc="-10" dirty="0">
                    <a:solidFill>
                      <a:schemeClr val="tx1"/>
                    </a:solidFill>
                  </a:rPr>
                  <a:t>expressin</a:t>
                </a:r>
                <a:r>
                  <a:rPr lang="en-US" spc="-5" dirty="0">
                    <a:solidFill>
                      <a:schemeClr val="tx1"/>
                    </a:solidFill>
                  </a:rPr>
                  <a:t>g</a:t>
                </a:r>
                <a:r>
                  <a:rPr lang="en-US" dirty="0">
                    <a:solidFill>
                      <a:schemeClr val="tx1"/>
                    </a:solidFill>
                  </a:rPr>
                  <a:t> </a:t>
                </a:r>
                <a:r>
                  <a:rPr lang="en-US" spc="-10" dirty="0">
                    <a:solidFill>
                      <a:schemeClr val="tx1"/>
                    </a:solidFill>
                  </a:rPr>
                  <a:t>i</a:t>
                </a:r>
                <a:r>
                  <a:rPr lang="en-US" spc="-5" dirty="0">
                    <a:solidFill>
                      <a:schemeClr val="tx1"/>
                    </a:solidFill>
                  </a:rPr>
                  <a:t>t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area-functio</a:t>
                </a:r>
                <a:r>
                  <a:rPr lang="en-US" spc="-5" dirty="0">
                    <a:solidFill>
                      <a:schemeClr val="tx1"/>
                    </a:solidFill>
                  </a:rPr>
                  <a:t>n</a:t>
                </a:r>
                <a:r>
                  <a:rPr lang="en-US" dirty="0">
                    <a:solidFill>
                      <a:schemeClr val="tx1"/>
                    </a:solidFill>
                  </a:rPr>
                  <a:t> </a:t>
                </a:r>
                <a:r>
                  <a:rPr lang="en-US" spc="-5" dirty="0">
                    <a:solidFill>
                      <a:schemeClr val="tx1"/>
                    </a:solidFill>
                  </a:rPr>
                  <a:t>f</a:t>
                </a:r>
                <a:r>
                  <a:rPr lang="en-US" spc="-10" dirty="0">
                    <a:solidFill>
                      <a:schemeClr val="tx1"/>
                    </a:solidFill>
                  </a:rPr>
                  <a:t>orm</a:t>
                </a:r>
                <a:r>
                  <a:rPr lang="en-US" spc="-5" dirty="0">
                    <a:solidFill>
                      <a:schemeClr val="tx1"/>
                    </a:solidFill>
                  </a:rPr>
                  <a:t> </a:t>
                </a:r>
                <a:r>
                  <a:rPr lang="en-US" spc="-15" dirty="0">
                    <a:solidFill>
                      <a:schemeClr val="tx1"/>
                    </a:solidFill>
                  </a:rPr>
                  <a:t>migh</a:t>
                </a:r>
                <a:r>
                  <a:rPr lang="en-US" spc="-5" dirty="0">
                    <a:solidFill>
                      <a:schemeClr val="tx1"/>
                    </a:solidFill>
                  </a:rPr>
                  <a:t>t </a:t>
                </a:r>
                <a:r>
                  <a:rPr lang="en-US" spc="-10" dirty="0">
                    <a:solidFill>
                      <a:schemeClr val="tx1"/>
                    </a:solidFill>
                  </a:rPr>
                  <a:t>b</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bes</a:t>
                </a:r>
                <a:r>
                  <a:rPr lang="en-US" spc="-5" dirty="0">
                    <a:solidFill>
                      <a:schemeClr val="tx1"/>
                    </a:solidFill>
                  </a:rPr>
                  <a:t>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do.</a:t>
                </a:r>
              </a:p>
              <a:p>
                <a:pPr marL="0" indent="0">
                  <a:lnSpc>
                    <a:spcPct val="100000"/>
                  </a:lnSpc>
                  <a:buNone/>
                </a:pPr>
                <a:endParaRPr lang="en-US" dirty="0">
                  <a:solidFill>
                    <a:schemeClr val="tx1"/>
                  </a:solidFill>
                </a:endParaRPr>
              </a:p>
              <a:p>
                <a:pPr marL="0" indent="0">
                  <a:lnSpc>
                    <a:spcPct val="100000"/>
                  </a:lnSpc>
                  <a:buNone/>
                </a:pPr>
                <a:r>
                  <a:rPr lang="en-US" spc="-5" dirty="0">
                    <a:solidFill>
                      <a:schemeClr val="tx1"/>
                    </a:solidFill>
                  </a:rPr>
                  <a:t>Unfortunately,</a:t>
                </a:r>
                <a:r>
                  <a:rPr lang="en-US" spc="70" dirty="0">
                    <a:solidFill>
                      <a:schemeClr val="tx1"/>
                    </a:solidFill>
                  </a:rPr>
                  <a:t> </a:t>
                </a:r>
                <a:r>
                  <a:rPr lang="en-US" spc="-5" dirty="0">
                    <a:solidFill>
                      <a:schemeClr val="tx1"/>
                    </a:solidFill>
                  </a:rPr>
                  <a:t>the</a:t>
                </a:r>
                <a:r>
                  <a:rPr lang="en-US" spc="70" dirty="0">
                    <a:solidFill>
                      <a:schemeClr val="tx1"/>
                    </a:solidFill>
                  </a:rPr>
                  <a:t> </a:t>
                </a:r>
                <a:r>
                  <a:rPr lang="en-US" spc="-5" dirty="0">
                    <a:solidFill>
                      <a:schemeClr val="tx1"/>
                    </a:solidFill>
                  </a:rPr>
                  <a:t>antiderivative</a:t>
                </a:r>
                <a:r>
                  <a:rPr lang="en-US"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165" dirty="0">
                    <a:solidFill>
                      <a:schemeClr val="tx1"/>
                    </a:solidFill>
                  </a:rPr>
                  <a:t>) </a:t>
                </a:r>
                <a:r>
                  <a:rPr lang="en-US" spc="-10" dirty="0">
                    <a:solidFill>
                      <a:schemeClr val="tx1"/>
                    </a:solidFill>
                  </a:rPr>
                  <a:t>doe</a:t>
                </a:r>
                <a:r>
                  <a:rPr lang="en-US" spc="-5" dirty="0">
                    <a:solidFill>
                      <a:schemeClr val="tx1"/>
                    </a:solidFill>
                  </a:rPr>
                  <a:t>s</a:t>
                </a:r>
                <a:r>
                  <a:rPr lang="en-US" dirty="0">
                    <a:solidFill>
                      <a:schemeClr val="tx1"/>
                    </a:solidFill>
                  </a:rPr>
                  <a:t> </a:t>
                </a:r>
                <a:r>
                  <a:rPr lang="en-US" spc="-10" dirty="0">
                    <a:solidFill>
                      <a:schemeClr val="tx1"/>
                    </a:solidFill>
                  </a:rPr>
                  <a:t>no</a:t>
                </a:r>
                <a:r>
                  <a:rPr lang="en-US" spc="-5" dirty="0">
                    <a:solidFill>
                      <a:schemeClr val="tx1"/>
                    </a:solidFill>
                  </a:rPr>
                  <a:t>t</a:t>
                </a:r>
                <a:r>
                  <a:rPr lang="en-US" dirty="0">
                    <a:solidFill>
                      <a:schemeClr val="tx1"/>
                    </a:solidFill>
                  </a:rPr>
                  <a:t> </a:t>
                </a:r>
                <a:r>
                  <a:rPr lang="en-US" spc="-10" dirty="0">
                    <a:solidFill>
                      <a:schemeClr val="tx1"/>
                    </a:solidFill>
                  </a:rPr>
                  <a:t>yiel</a:t>
                </a:r>
                <a:r>
                  <a:rPr lang="en-US" spc="-5" dirty="0">
                    <a:solidFill>
                      <a:schemeClr val="tx1"/>
                    </a:solidFill>
                  </a:rPr>
                  <a:t>d</a:t>
                </a:r>
                <a:r>
                  <a:rPr lang="en-US" dirty="0">
                    <a:solidFill>
                      <a:schemeClr val="tx1"/>
                    </a:solidFill>
                  </a:rPr>
                  <a:t> </a:t>
                </a:r>
                <a:r>
                  <a:rPr lang="en-US" spc="-5" dirty="0">
                    <a:solidFill>
                      <a:schemeClr val="tx1"/>
                    </a:solidFill>
                  </a:rPr>
                  <a:t>a</a:t>
                </a:r>
                <a:r>
                  <a:rPr lang="en-US" dirty="0">
                    <a:solidFill>
                      <a:schemeClr val="tx1"/>
                    </a:solidFill>
                  </a:rPr>
                  <a:t> </a:t>
                </a:r>
                <a:r>
                  <a:rPr lang="en-US" spc="-10" dirty="0">
                    <a:solidFill>
                      <a:schemeClr val="tx1"/>
                    </a:solidFill>
                  </a:rPr>
                  <a:t>formul</a:t>
                </a:r>
                <a:r>
                  <a:rPr lang="en-US" spc="-5" dirty="0">
                    <a:solidFill>
                      <a:schemeClr val="tx1"/>
                    </a:solidFill>
                  </a:rPr>
                  <a:t>a</a:t>
                </a:r>
                <a:r>
                  <a:rPr lang="en-US"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us</a:t>
                </a:r>
                <a:r>
                  <a:rPr lang="en-US" spc="-5" dirty="0">
                    <a:solidFill>
                      <a:schemeClr val="tx1"/>
                    </a:solidFill>
                  </a:rPr>
                  <a:t>e</a:t>
                </a:r>
                <a:r>
                  <a:rPr lang="en-US" dirty="0">
                    <a:solidFill>
                      <a:schemeClr val="tx1"/>
                    </a:solidFill>
                  </a:rPr>
                  <a:t> </a:t>
                </a:r>
                <a:r>
                  <a:rPr lang="en-US" spc="-5" dirty="0">
                    <a:solidFill>
                      <a:schemeClr val="tx1"/>
                    </a:solidFill>
                  </a:rPr>
                  <a:t>to</a:t>
                </a:r>
                <a:r>
                  <a:rPr lang="en-US" dirty="0">
                    <a:solidFill>
                      <a:schemeClr val="tx1"/>
                    </a:solidFill>
                  </a:rPr>
                  <a:t> </a:t>
                </a:r>
                <a:r>
                  <a:rPr lang="en-US" spc="-10" dirty="0">
                    <a:solidFill>
                      <a:schemeClr val="tx1"/>
                    </a:solidFill>
                  </a:rPr>
                  <a:t>comput</a:t>
                </a:r>
                <a:r>
                  <a:rPr lang="en-US" spc="-5" dirty="0">
                    <a:solidFill>
                      <a:schemeClr val="tx1"/>
                    </a:solidFill>
                  </a:rPr>
                  <a:t>e</a:t>
                </a:r>
                <a:r>
                  <a:rPr lang="en-US" dirty="0">
                    <a:solidFill>
                      <a:schemeClr val="tx1"/>
                    </a:solidFill>
                  </a:rPr>
                  <a:t> </a:t>
                </a:r>
                <a:r>
                  <a:rPr lang="en-US" spc="-10" dirty="0">
                    <a:solidFill>
                      <a:schemeClr val="tx1"/>
                    </a:solidFill>
                  </a:rPr>
                  <a:t>definit</a:t>
                </a:r>
                <a:r>
                  <a:rPr lang="en-US" spc="-5" dirty="0">
                    <a:solidFill>
                      <a:schemeClr val="tx1"/>
                    </a:solidFill>
                  </a:rPr>
                  <a:t>e</a:t>
                </a:r>
                <a:r>
                  <a:rPr lang="en-US" dirty="0">
                    <a:solidFill>
                      <a:schemeClr val="tx1"/>
                    </a:solidFill>
                  </a:rPr>
                  <a:t> </a:t>
                </a:r>
                <a:r>
                  <a:rPr lang="en-US" spc="-10" dirty="0">
                    <a:solidFill>
                      <a:schemeClr val="tx1"/>
                    </a:solidFill>
                  </a:rPr>
                  <a:t>integral</a:t>
                </a:r>
                <a:r>
                  <a:rPr lang="en-US" spc="-5" dirty="0">
                    <a:solidFill>
                      <a:schemeClr val="tx1"/>
                    </a:solidFill>
                  </a:rPr>
                  <a:t>s</a:t>
                </a:r>
                <a:r>
                  <a:rPr lang="en-US" dirty="0">
                    <a:solidFill>
                      <a:schemeClr val="tx1"/>
                    </a:solidFill>
                  </a:rPr>
                  <a:t> </a:t>
                </a:r>
                <a:r>
                  <a:rPr lang="en-US" spc="-5" dirty="0">
                    <a:solidFill>
                      <a:schemeClr val="tx1"/>
                    </a:solidFill>
                  </a:rPr>
                  <a:t>i</a:t>
                </a:r>
                <a:r>
                  <a:rPr lang="en-US" spc="-10" dirty="0">
                    <a:solidFill>
                      <a:schemeClr val="tx1"/>
                    </a:solidFill>
                  </a:rPr>
                  <a:t>nvolvin</a:t>
                </a:r>
                <a:r>
                  <a:rPr lang="en-US" spc="-5" dirty="0">
                    <a:solidFill>
                      <a:schemeClr val="tx1"/>
                    </a:solidFill>
                  </a:rPr>
                  <a:t>g </a:t>
                </a:r>
                <a:r>
                  <a:rPr lang="en-US" i="1" spc="-5" dirty="0">
                    <a:solidFill>
                      <a:schemeClr val="tx1"/>
                    </a:solidFill>
                  </a:rPr>
                  <a:t>f </a:t>
                </a:r>
                <a:r>
                  <a:rPr lang="en-US" spc="-10" dirty="0">
                    <a:solidFill>
                      <a:schemeClr val="tx1"/>
                    </a:solidFill>
                  </a:rPr>
                  <a:t>vi</a:t>
                </a:r>
                <a:r>
                  <a:rPr lang="en-US" spc="-5" dirty="0">
                    <a:solidFill>
                      <a:schemeClr val="tx1"/>
                    </a:solidFill>
                  </a:rPr>
                  <a:t>a</a:t>
                </a:r>
                <a:r>
                  <a:rPr lang="en-US" dirty="0">
                    <a:solidFill>
                      <a:schemeClr val="tx1"/>
                    </a:solidFill>
                  </a:rPr>
                  <a:t> </a:t>
                </a:r>
                <a:r>
                  <a:rPr lang="en-US" spc="-15" dirty="0">
                    <a:solidFill>
                      <a:schemeClr val="tx1"/>
                    </a:solidFill>
                  </a:rPr>
                  <a:t>FT</a:t>
                </a:r>
                <a:r>
                  <a:rPr lang="en-US" spc="-10" dirty="0">
                    <a:solidFill>
                      <a:schemeClr val="tx1"/>
                    </a:solidFill>
                  </a:rPr>
                  <a:t>C</a:t>
                </a:r>
                <a:r>
                  <a:rPr lang="en-US" dirty="0">
                    <a:solidFill>
                      <a:schemeClr val="tx1"/>
                    </a:solidFill>
                  </a:rPr>
                  <a:t> </a:t>
                </a:r>
                <a:r>
                  <a:rPr lang="en-US" spc="-10" dirty="0">
                    <a:solidFill>
                      <a:schemeClr val="tx1"/>
                    </a:solidFill>
                  </a:rPr>
                  <a:t>I</a:t>
                </a:r>
                <a:r>
                  <a:rPr lang="en-US" spc="-5" dirty="0">
                    <a:solidFill>
                      <a:schemeClr val="tx1"/>
                    </a:solidFill>
                  </a:rPr>
                  <a:t>.</a:t>
                </a:r>
                <a:r>
                  <a:rPr lang="en-US" dirty="0">
                    <a:solidFill>
                      <a:schemeClr val="tx1"/>
                    </a:solidFill>
                  </a:rPr>
                  <a:t> </a:t>
                </a:r>
                <a:r>
                  <a:rPr lang="en-US" spc="-10" dirty="0">
                    <a:solidFill>
                      <a:schemeClr val="tx1"/>
                    </a:solidFill>
                  </a:rPr>
                  <a:t>Instead</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nee</a:t>
                </a:r>
                <a:r>
                  <a:rPr lang="en-US" spc="-5" dirty="0">
                    <a:solidFill>
                      <a:schemeClr val="tx1"/>
                    </a:solidFill>
                  </a:rPr>
                  <a:t>d</a:t>
                </a:r>
                <a:r>
                  <a:rPr lang="en-US" dirty="0">
                    <a:solidFill>
                      <a:schemeClr val="tx1"/>
                    </a:solidFill>
                  </a:rPr>
                  <a:t> </a:t>
                </a:r>
                <a:r>
                  <a:rPr lang="en-US" spc="-10" dirty="0">
                    <a:solidFill>
                      <a:schemeClr val="tx1"/>
                    </a:solidFill>
                  </a:rPr>
                  <a:t>t</a:t>
                </a:r>
                <a:r>
                  <a:rPr lang="en-US" spc="-5" dirty="0">
                    <a:solidFill>
                      <a:schemeClr val="tx1"/>
                    </a:solidFill>
                  </a:rPr>
                  <a:t>o</a:t>
                </a:r>
                <a:r>
                  <a:rPr lang="en-US" dirty="0">
                    <a:solidFill>
                      <a:schemeClr val="tx1"/>
                    </a:solidFill>
                  </a:rPr>
                  <a:t> </a:t>
                </a:r>
                <a:r>
                  <a:rPr lang="en-US" spc="-10" dirty="0">
                    <a:solidFill>
                      <a:schemeClr val="tx1"/>
                    </a:solidFill>
                  </a:rPr>
                  <a:t>conside</a:t>
                </a:r>
                <a:r>
                  <a:rPr lang="en-US" spc="-5" dirty="0">
                    <a:solidFill>
                      <a:schemeClr val="tx1"/>
                    </a:solidFill>
                  </a:rPr>
                  <a:t>r</a:t>
                </a:r>
                <a:r>
                  <a:rPr lang="en-US" dirty="0">
                    <a:solidFill>
                      <a:schemeClr val="tx1"/>
                    </a:solidFill>
                  </a:rPr>
                  <a:t> </a:t>
                </a:r>
                <a:r>
                  <a:rPr lang="en-US" spc="-10" dirty="0">
                    <a:solidFill>
                      <a:schemeClr val="tx1"/>
                    </a:solidFill>
                  </a:rPr>
                  <a:t>alternativ</a:t>
                </a:r>
                <a:r>
                  <a:rPr lang="en-US" spc="-5" dirty="0">
                    <a:solidFill>
                      <a:schemeClr val="tx1"/>
                    </a:solidFill>
                  </a:rPr>
                  <a:t>e</a:t>
                </a:r>
                <a:r>
                  <a:rPr lang="en-US" dirty="0">
                    <a:solidFill>
                      <a:schemeClr val="tx1"/>
                    </a:solidFill>
                  </a:rPr>
                  <a:t> </a:t>
                </a:r>
                <a:r>
                  <a:rPr lang="en-US" spc="-10" dirty="0">
                    <a:solidFill>
                      <a:schemeClr val="tx1"/>
                    </a:solidFill>
                  </a:rPr>
                  <a:t>approache</a:t>
                </a:r>
                <a:r>
                  <a:rPr lang="en-US" spc="-5" dirty="0">
                    <a:solidFill>
                      <a:schemeClr val="tx1"/>
                    </a:solidFill>
                  </a:rPr>
                  <a:t>s</a:t>
                </a:r>
                <a:r>
                  <a:rPr lang="en-US" dirty="0">
                    <a:solidFill>
                      <a:schemeClr val="tx1"/>
                    </a:solidFill>
                  </a:rPr>
                  <a:t> </a:t>
                </a:r>
                <a:r>
                  <a:rPr lang="en-US" spc="-10" dirty="0">
                    <a:solidFill>
                      <a:schemeClr val="tx1"/>
                    </a:solidFill>
                  </a:rPr>
                  <a:t>suc</a:t>
                </a:r>
                <a:r>
                  <a:rPr lang="en-US" spc="-5" dirty="0">
                    <a:solidFill>
                      <a:schemeClr val="tx1"/>
                    </a:solidFill>
                  </a:rPr>
                  <a:t>h</a:t>
                </a:r>
                <a:r>
                  <a:rPr lang="en-US" dirty="0">
                    <a:solidFill>
                      <a:schemeClr val="tx1"/>
                    </a:solidFill>
                  </a:rPr>
                  <a:t> </a:t>
                </a:r>
                <a:r>
                  <a:rPr lang="en-US" spc="-10" dirty="0">
                    <a:solidFill>
                      <a:schemeClr val="tx1"/>
                    </a:solidFill>
                  </a:rPr>
                  <a:t>a</a:t>
                </a:r>
                <a:r>
                  <a:rPr lang="en-US" spc="-5" dirty="0">
                    <a:solidFill>
                      <a:schemeClr val="tx1"/>
                    </a:solidFill>
                  </a:rPr>
                  <a:t>s</a:t>
                </a:r>
                <a:r>
                  <a:rPr lang="en-US" dirty="0">
                    <a:solidFill>
                      <a:schemeClr val="tx1"/>
                    </a:solidFill>
                  </a:rPr>
                  <a:t> </a:t>
                </a:r>
                <a:r>
                  <a:rPr lang="en-US" spc="-10" dirty="0">
                    <a:solidFill>
                      <a:schemeClr val="tx1"/>
                    </a:solidFill>
                  </a:rPr>
                  <a:t>numerical approximation.</a:t>
                </a:r>
                <a:endParaRPr lang="en-US" dirty="0">
                  <a:solidFill>
                    <a:schemeClr val="tx1"/>
                  </a:solidFill>
                </a:endParaRPr>
              </a:p>
              <a:p>
                <a:pPr marL="0" indent="0">
                  <a:lnSpc>
                    <a:spcPct val="100000"/>
                  </a:lnSpc>
                  <a:buNone/>
                </a:pPr>
                <a:endParaRPr lang="en-US" sz="2400" i="1"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r="-559"/>
                </a:stretch>
              </a:blipFill>
            </p:spPr>
            <p:txBody>
              <a:bodyPr/>
              <a:lstStyle/>
              <a:p>
                <a:r>
                  <a:rPr lang="en-US">
                    <a:noFill/>
                  </a:rPr>
                  <a:t> </a:t>
                </a:r>
              </a:p>
            </p:txBody>
          </p:sp>
        </mc:Fallback>
      </mc:AlternateContent>
    </p:spTree>
    <p:extLst>
      <p:ext uri="{BB962C8B-B14F-4D97-AF65-F5344CB8AC3E}">
        <p14:creationId xmlns:p14="http://schemas.microsoft.com/office/powerpoint/2010/main" val="973349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(12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5" dirty="0">
                    <a:solidFill>
                      <a:schemeClr val="tx1"/>
                    </a:solidFill>
                  </a:rPr>
                  <a:t>While</a:t>
                </a:r>
                <a:r>
                  <a:rPr lang="en-US" spc="75" dirty="0">
                    <a:solidFill>
                      <a:schemeClr val="tx1"/>
                    </a:solidFill>
                  </a:rPr>
                  <a:t> </a:t>
                </a:r>
                <a:r>
                  <a:rPr lang="en-US" spc="-5" dirty="0">
                    <a:solidFill>
                      <a:schemeClr val="tx1"/>
                    </a:solidFill>
                  </a:rPr>
                  <a:t>it</a:t>
                </a:r>
                <a:r>
                  <a:rPr lang="en-US" spc="75" dirty="0">
                    <a:solidFill>
                      <a:schemeClr val="tx1"/>
                    </a:solidFill>
                  </a:rPr>
                  <a:t> </a:t>
                </a:r>
                <a:r>
                  <a:rPr lang="en-US" spc="-5" dirty="0">
                    <a:solidFill>
                      <a:schemeClr val="tx1"/>
                    </a:solidFill>
                  </a:rPr>
                  <a:t>might</a:t>
                </a:r>
                <a:r>
                  <a:rPr lang="en-US" spc="75" dirty="0">
                    <a:solidFill>
                      <a:schemeClr val="tx1"/>
                    </a:solidFill>
                  </a:rPr>
                  <a:t> </a:t>
                </a:r>
                <a:r>
                  <a:rPr lang="en-US" spc="-10" dirty="0">
                    <a:solidFill>
                      <a:schemeClr val="tx1"/>
                    </a:solidFill>
                  </a:rPr>
                  <a:t>seem</a:t>
                </a:r>
                <a:r>
                  <a:rPr lang="en-US" spc="75" dirty="0">
                    <a:solidFill>
                      <a:schemeClr val="tx1"/>
                    </a:solidFill>
                  </a:rPr>
                  <a:t> </a:t>
                </a:r>
                <a:r>
                  <a:rPr lang="en-US" spc="-5" dirty="0">
                    <a:solidFill>
                      <a:schemeClr val="tx1"/>
                    </a:solidFill>
                  </a:rPr>
                  <a:t>unfortunate</a:t>
                </a:r>
                <a:r>
                  <a:rPr lang="en-US" spc="75" dirty="0">
                    <a:solidFill>
                      <a:schemeClr val="tx1"/>
                    </a:solidFill>
                  </a:rPr>
                  <a:t> </a:t>
                </a:r>
                <a:r>
                  <a:rPr lang="en-US" spc="-5" dirty="0">
                    <a:solidFill>
                      <a:schemeClr val="tx1"/>
                    </a:solidFill>
                  </a:rPr>
                  <a:t>that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bes</a:t>
                </a:r>
                <a:r>
                  <a:rPr lang="en-US" spc="-5" dirty="0">
                    <a:solidFill>
                      <a:schemeClr val="tx1"/>
                    </a:solidFill>
                  </a:rPr>
                  <a:t>t</a:t>
                </a:r>
                <a:r>
                  <a:rPr lang="en-US" spc="7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75" dirty="0">
                    <a:solidFill>
                      <a:schemeClr val="tx1"/>
                    </a:solidFill>
                  </a:rPr>
                  <a:t> </a:t>
                </a:r>
                <a:r>
                  <a:rPr lang="en-US" spc="-15" dirty="0">
                    <a:solidFill>
                      <a:schemeClr val="tx1"/>
                    </a:solidFill>
                  </a:rPr>
                  <a:t>we </a:t>
                </a:r>
                <a:r>
                  <a:rPr lang="en-US" spc="-10" dirty="0">
                    <a:solidFill>
                      <a:schemeClr val="tx1"/>
                    </a:solidFill>
                  </a:rPr>
                  <a:t>ca</a:t>
                </a:r>
                <a:r>
                  <a:rPr lang="en-US" spc="-5" dirty="0">
                    <a:solidFill>
                      <a:schemeClr val="tx1"/>
                    </a:solidFill>
                  </a:rPr>
                  <a:t>n</a:t>
                </a:r>
                <a:r>
                  <a:rPr lang="en-US" spc="40" dirty="0">
                    <a:solidFill>
                      <a:schemeClr val="tx1"/>
                    </a:solidFill>
                  </a:rPr>
                  <a:t> </a:t>
                </a:r>
                <a:r>
                  <a:rPr lang="en-US" spc="-10" dirty="0">
                    <a:solidFill>
                      <a:schemeClr val="tx1"/>
                    </a:solidFill>
                  </a:rPr>
                  <a:t>d</a:t>
                </a:r>
                <a:r>
                  <a:rPr lang="en-US" spc="-5" dirty="0">
                    <a:solidFill>
                      <a:schemeClr val="tx1"/>
                    </a:solidFill>
                  </a:rPr>
                  <a:t>o</a:t>
                </a:r>
                <a:r>
                  <a:rPr lang="en-US" spc="40" dirty="0">
                    <a:solidFill>
                      <a:schemeClr val="tx1"/>
                    </a:solidFill>
                  </a:rPr>
                  <a:t> </a:t>
                </a:r>
                <a:r>
                  <a:rPr lang="en-US" spc="-10" dirty="0">
                    <a:solidFill>
                      <a:schemeClr val="tx1"/>
                    </a:solidFill>
                  </a:rPr>
                  <a:t>fo</a:t>
                </a:r>
                <a:r>
                  <a:rPr lang="en-US" spc="-5" dirty="0">
                    <a:solidFill>
                      <a:schemeClr val="tx1"/>
                    </a:solidFill>
                  </a:rPr>
                  <a:t>r</a:t>
                </a:r>
                <a:r>
                  <a:rPr lang="en-US" spc="40" dirty="0">
                    <a:solidFill>
                      <a:schemeClr val="tx1"/>
                    </a:solidFill>
                  </a:rPr>
                  <a:t> </a:t>
                </a:r>
                <a:r>
                  <a:rPr lang="en-US" spc="-10" dirty="0">
                    <a:solidFill>
                      <a:schemeClr val="tx1"/>
                    </a:solidFill>
                  </a:rPr>
                  <a:t>a</a:t>
                </a:r>
                <a:r>
                  <a:rPr lang="en-US" spc="-5" dirty="0">
                    <a:solidFill>
                      <a:schemeClr val="tx1"/>
                    </a:solidFill>
                  </a:rPr>
                  <a:t>n</a:t>
                </a:r>
                <a:r>
                  <a:rPr lang="en-US" spc="40" dirty="0">
                    <a:solidFill>
                      <a:schemeClr val="tx1"/>
                    </a:solidFill>
                  </a:rPr>
                  <a:t> </a:t>
                </a:r>
                <a:r>
                  <a:rPr lang="en-US" spc="-10" dirty="0">
                    <a:solidFill>
                      <a:schemeClr val="tx1"/>
                    </a:solidFill>
                  </a:rPr>
                  <a:t>antiderivativ</a:t>
                </a:r>
                <a:r>
                  <a:rPr lang="en-US" spc="-5" dirty="0">
                    <a:solidFill>
                      <a:schemeClr val="tx1"/>
                    </a:solidFill>
                  </a:rPr>
                  <a:t>e</a:t>
                </a:r>
                <a:r>
                  <a:rPr lang="en-US" spc="4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14:m>
                  <m:oMath xmlns:m="http://schemas.openxmlformats.org/officeDocument/2006/math">
                    <m:r>
                      <a:rPr lang="en-US" i="1" spc="-5">
                        <a:solidFill>
                          <a:schemeClr val="tx1"/>
                        </a:solidFill>
                        <a:latin typeface="Cambria Math" panose="02040503050406030204" pitchFamily="18" charset="0"/>
                        <a:cs typeface="Times New Roman"/>
                      </a:rPr>
                      <m:t>𝑓</m:t>
                    </m:r>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𝑥</m:t>
                        </m:r>
                      </m:e>
                    </m:d>
                    <m:r>
                      <a:rPr lang="en-US" i="1" spc="-5">
                        <a:solidFill>
                          <a:schemeClr val="tx1"/>
                        </a:solidFill>
                        <a:latin typeface="Cambria Math" panose="02040503050406030204" pitchFamily="18" charset="0"/>
                        <a:cs typeface="Times New Roman"/>
                      </a:rPr>
                      <m:t>=</m:t>
                    </m:r>
                    <m:rad>
                      <m:radPr>
                        <m:ctrlPr>
                          <a:rPr lang="en-US" i="1" spc="-5">
                            <a:solidFill>
                              <a:schemeClr val="tx1"/>
                            </a:solidFill>
                            <a:latin typeface="Cambria Math" panose="02040503050406030204" pitchFamily="18" charset="0"/>
                            <a:cs typeface="Times New Roman"/>
                          </a:rPr>
                        </m:ctrlPr>
                      </m:radPr>
                      <m:deg>
                        <m:r>
                          <m:rPr>
                            <m:brk m:alnAt="7"/>
                          </m:rPr>
                          <a:rPr lang="en-US" i="1" spc="-5">
                            <a:solidFill>
                              <a:schemeClr val="tx1"/>
                            </a:solidFill>
                            <a:latin typeface="Cambria Math" panose="02040503050406030204" pitchFamily="18" charset="0"/>
                            <a:cs typeface="Times New Roman"/>
                          </a:rPr>
                          <m:t>3</m:t>
                        </m:r>
                      </m:deg>
                      <m:e>
                        <m:r>
                          <a:rPr lang="en-US" i="1" spc="-5">
                            <a:solidFill>
                              <a:schemeClr val="tx1"/>
                            </a:solidFill>
                            <a:latin typeface="Cambria Math" panose="02040503050406030204" pitchFamily="18" charset="0"/>
                            <a:cs typeface="Times New Roman"/>
                          </a:rPr>
                          <m:t>1+</m:t>
                        </m:r>
                        <m:func>
                          <m:funcPr>
                            <m:ctrlPr>
                              <a:rPr lang="en-US" i="1" spc="-5">
                                <a:solidFill>
                                  <a:schemeClr val="tx1"/>
                                </a:solidFill>
                                <a:latin typeface="Cambria Math" panose="02040503050406030204" pitchFamily="18" charset="0"/>
                                <a:cs typeface="Times New Roman"/>
                              </a:rPr>
                            </m:ctrlPr>
                          </m:funcPr>
                          <m:fName>
                            <m:r>
                              <m:rPr>
                                <m:sty m:val="p"/>
                              </m:rPr>
                              <a:rPr lang="en-US" spc="-5">
                                <a:solidFill>
                                  <a:schemeClr val="tx1"/>
                                </a:solidFill>
                                <a:latin typeface="Cambria Math" panose="02040503050406030204" pitchFamily="18" charset="0"/>
                                <a:cs typeface="Times New Roman"/>
                              </a:rPr>
                              <m:t>cos</m:t>
                            </m:r>
                          </m:fName>
                          <m:e>
                            <m:r>
                              <a:rPr lang="en-US" i="1" spc="-5">
                                <a:solidFill>
                                  <a:schemeClr val="tx1"/>
                                </a:solidFill>
                                <a:latin typeface="Cambria Math" panose="02040503050406030204" pitchFamily="18" charset="0"/>
                                <a:cs typeface="Times New Roman"/>
                              </a:rPr>
                              <m:t>𝑥</m:t>
                            </m:r>
                          </m:e>
                        </m:func>
                      </m:e>
                    </m:rad>
                  </m:oMath>
                </a14:m>
                <a:r>
                  <a:rPr lang="en-US" spc="-5" dirty="0">
                    <a:solidFill>
                      <a:schemeClr val="tx1"/>
                    </a:solidFill>
                  </a:rPr>
                  <a:t>,</a:t>
                </a:r>
                <a:r>
                  <a:rPr lang="en-US" spc="40" dirty="0">
                    <a:solidFill>
                      <a:schemeClr val="tx1"/>
                    </a:solidFill>
                  </a:rPr>
                  <a:t> </a:t>
                </a:r>
                <a:r>
                  <a:rPr lang="en-US" spc="-10" dirty="0">
                    <a:solidFill>
                      <a:schemeClr val="tx1"/>
                    </a:solidFill>
                  </a:rPr>
                  <a:t>a</a:t>
                </a:r>
                <a:r>
                  <a:rPr lang="en-US" spc="-5" dirty="0">
                    <a:solidFill>
                      <a:schemeClr val="tx1"/>
                    </a:solidFill>
                  </a:rPr>
                  <a:t>s</a:t>
                </a:r>
                <a:r>
                  <a:rPr lang="en-US" spc="4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0" dirty="0">
                    <a:solidFill>
                      <a:schemeClr val="tx1"/>
                    </a:solidFill>
                  </a:rPr>
                  <a:t> </a:t>
                </a:r>
                <a:r>
                  <a:rPr lang="en-US" spc="-10" dirty="0">
                    <a:solidFill>
                      <a:schemeClr val="tx1"/>
                    </a:solidFill>
                  </a:rPr>
                  <a:t>nex</a:t>
                </a:r>
                <a:r>
                  <a:rPr lang="en-US" spc="-5" dirty="0">
                    <a:solidFill>
                      <a:schemeClr val="tx1"/>
                    </a:solidFill>
                  </a:rPr>
                  <a:t>t</a:t>
                </a:r>
                <a:r>
                  <a:rPr lang="en-US" spc="40" dirty="0">
                    <a:solidFill>
                      <a:schemeClr val="tx1"/>
                    </a:solidFill>
                  </a:rPr>
                  <a:t> </a:t>
                </a:r>
                <a:r>
                  <a:rPr lang="en-US" spc="-10" dirty="0">
                    <a:solidFill>
                      <a:schemeClr val="tx1"/>
                    </a:solidFill>
                  </a:rPr>
                  <a:t>exampl</a:t>
                </a:r>
                <a:r>
                  <a:rPr lang="en-US" spc="-5" dirty="0">
                    <a:solidFill>
                      <a:schemeClr val="tx1"/>
                    </a:solidFill>
                  </a:rPr>
                  <a:t>e</a:t>
                </a:r>
                <a:r>
                  <a:rPr lang="en-US" spc="40" dirty="0">
                    <a:solidFill>
                      <a:schemeClr val="tx1"/>
                    </a:solidFill>
                  </a:rPr>
                  <a:t> </a:t>
                </a:r>
                <a:r>
                  <a:rPr lang="en-US" spc="-5" dirty="0">
                    <a:solidFill>
                      <a:schemeClr val="tx1"/>
                    </a:solidFill>
                  </a:rPr>
                  <a:t>s</a:t>
                </a:r>
                <a:r>
                  <a:rPr lang="en-US" spc="-15" dirty="0">
                    <a:solidFill>
                      <a:schemeClr val="tx1"/>
                    </a:solidFill>
                  </a:rPr>
                  <a:t>hows</a:t>
                </a:r>
                <a:r>
                  <a:rPr lang="en-US" spc="-5" dirty="0">
                    <a:solidFill>
                      <a:schemeClr val="tx1"/>
                    </a:solidFill>
                  </a:rPr>
                  <a:t>,</a:t>
                </a:r>
                <a:r>
                  <a:rPr lang="en-US" spc="40" dirty="0">
                    <a:solidFill>
                      <a:schemeClr val="tx1"/>
                    </a:solidFill>
                  </a:rPr>
                  <a:t> </a:t>
                </a:r>
                <a:r>
                  <a:rPr lang="en-US" spc="-10" dirty="0">
                    <a:solidFill>
                      <a:schemeClr val="tx1"/>
                    </a:solidFill>
                  </a:rPr>
                  <a:t>ther</a:t>
                </a:r>
                <a:r>
                  <a:rPr lang="en-US" spc="-5" dirty="0">
                    <a:solidFill>
                      <a:schemeClr val="tx1"/>
                    </a:solidFill>
                  </a:rPr>
                  <a:t>e</a:t>
                </a:r>
                <a:r>
                  <a:rPr lang="en-US" spc="40" dirty="0">
                    <a:solidFill>
                      <a:schemeClr val="tx1"/>
                    </a:solidFill>
                  </a:rPr>
                  <a:t> </a:t>
                </a:r>
                <a:r>
                  <a:rPr lang="en-US" spc="-5" dirty="0">
                    <a:solidFill>
                      <a:schemeClr val="tx1"/>
                    </a:solidFill>
                  </a:rPr>
                  <a:t>is </a:t>
                </a:r>
                <a:r>
                  <a:rPr lang="en-US" spc="-10" dirty="0">
                    <a:solidFill>
                      <a:schemeClr val="tx1"/>
                    </a:solidFill>
                  </a:rPr>
                  <a:t>plent</a:t>
                </a:r>
                <a:r>
                  <a:rPr lang="en-US" spc="-5" dirty="0">
                    <a:solidFill>
                      <a:schemeClr val="tx1"/>
                    </a:solidFill>
                  </a:rPr>
                  <a:t>y t</a:t>
                </a:r>
                <a:r>
                  <a:rPr lang="en-US" spc="-10" dirty="0">
                    <a:solidFill>
                      <a:schemeClr val="tx1"/>
                    </a:solidFill>
                  </a:rPr>
                  <a:t>ha</a:t>
                </a:r>
                <a:r>
                  <a:rPr lang="en-US" spc="-5" dirty="0">
                    <a:solidFill>
                      <a:schemeClr val="tx1"/>
                    </a:solidFill>
                  </a:rPr>
                  <a:t>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d</a:t>
                </a:r>
                <a:r>
                  <a:rPr lang="en-US" spc="-5" dirty="0">
                    <a:solidFill>
                      <a:schemeClr val="tx1"/>
                    </a:solidFill>
                  </a:rPr>
                  <a:t>o </a:t>
                </a:r>
                <a:r>
                  <a:rPr lang="en-US" spc="-10" dirty="0">
                    <a:solidFill>
                      <a:schemeClr val="tx1"/>
                    </a:solidFill>
                  </a:rPr>
                  <a:t>t</a:t>
                </a:r>
                <a:r>
                  <a:rPr lang="en-US" spc="-5" dirty="0">
                    <a:solidFill>
                      <a:schemeClr val="tx1"/>
                    </a:solidFill>
                  </a:rPr>
                  <a:t>o </a:t>
                </a:r>
                <a:r>
                  <a:rPr lang="en-US" spc="-10" dirty="0">
                    <a:solidFill>
                      <a:schemeClr val="tx1"/>
                    </a:solidFill>
                  </a:rPr>
                  <a:t>understan</a:t>
                </a:r>
                <a:r>
                  <a:rPr lang="en-US" spc="-5" dirty="0">
                    <a:solidFill>
                      <a:schemeClr val="tx1"/>
                    </a:solidFill>
                  </a:rPr>
                  <a:t>d</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behavio</a:t>
                </a:r>
                <a:r>
                  <a:rPr lang="en-US" spc="-5" dirty="0">
                    <a:solidFill>
                      <a:schemeClr val="tx1"/>
                    </a:solidFill>
                  </a:rPr>
                  <a:t>r</a:t>
                </a:r>
                <a:r>
                  <a:rPr lang="en-US" dirty="0">
                    <a:solidFill>
                      <a:schemeClr val="tx1"/>
                    </a:solidFill>
                  </a:rPr>
                  <a:t> </a:t>
                </a:r>
                <a:r>
                  <a:rPr lang="en-US" spc="-10" dirty="0">
                    <a:solidFill>
                      <a:schemeClr val="tx1"/>
                    </a:solidFill>
                  </a:rPr>
                  <a:t>o</a:t>
                </a:r>
                <a:r>
                  <a:rPr lang="en-US" spc="-5" dirty="0">
                    <a:solidFill>
                      <a:schemeClr val="tx1"/>
                    </a:solidFill>
                  </a:rPr>
                  <a:t>f</a:t>
                </a:r>
                <a:r>
                  <a:rPr lang="en-US" spc="95" dirty="0">
                    <a:solidFill>
                      <a:schemeClr val="tx1"/>
                    </a:solidFill>
                  </a:rPr>
                  <a:t> </a:t>
                </a:r>
                <a:r>
                  <a:rPr lang="en-US" i="1" dirty="0">
                    <a:solidFill>
                      <a:schemeClr val="tx1"/>
                    </a:solidFill>
                  </a:rPr>
                  <a:t>A</a:t>
                </a:r>
                <a:r>
                  <a:rPr lang="en-US" spc="-5" dirty="0">
                    <a:solidFill>
                      <a:schemeClr val="tx1"/>
                    </a:solidFill>
                  </a:rPr>
                  <a:t>.</a:t>
                </a:r>
              </a:p>
              <a:p>
                <a:pPr marL="36900" indent="0">
                  <a:lnSpc>
                    <a:spcPct val="100000"/>
                  </a:lnSpc>
                  <a:buNone/>
                </a:pPr>
                <a:endParaRPr lang="en-US" spc="-5" dirty="0">
                  <a:solidFill>
                    <a:schemeClr val="tx1"/>
                  </a:solidFill>
                </a:endParaRPr>
              </a:p>
              <a:p>
                <a:pPr marL="36900" indent="0">
                  <a:lnSpc>
                    <a:spcPct val="100000"/>
                  </a:lnSpc>
                  <a:buNone/>
                </a:pPr>
                <a:r>
                  <a:rPr lang="en-US" b="1" u="sng" spc="-5" dirty="0">
                    <a:solidFill>
                      <a:schemeClr val="tx1"/>
                    </a:solidFill>
                  </a:rPr>
                  <a:t>EXAMPLE</a:t>
                </a:r>
                <a:r>
                  <a:rPr lang="en-US" b="1" spc="-5" dirty="0">
                    <a:solidFill>
                      <a:schemeClr val="tx1"/>
                    </a:solidFill>
                  </a:rPr>
                  <a:t>: Let </a:t>
                </a:r>
                <a14:m>
                  <m:oMath xmlns:m="http://schemas.openxmlformats.org/officeDocument/2006/math">
                    <m:r>
                      <a:rPr lang="en-US" b="1" i="1" spc="-5" smtClean="0">
                        <a:solidFill>
                          <a:schemeClr val="tx1"/>
                        </a:solidFill>
                        <a:latin typeface="Cambria Math" panose="02040503050406030204" pitchFamily="18" charset="0"/>
                        <a:cs typeface="Times New Roman"/>
                      </a:rPr>
                      <m:t>𝑨</m:t>
                    </m:r>
                    <m:d>
                      <m:dPr>
                        <m:ctrlPr>
                          <a:rPr lang="en-US" b="1" i="1" spc="-5" smtClean="0">
                            <a:solidFill>
                              <a:schemeClr val="tx1"/>
                            </a:solidFill>
                            <a:latin typeface="Cambria Math" panose="02040503050406030204" pitchFamily="18" charset="0"/>
                            <a:cs typeface="Times New Roman"/>
                          </a:rPr>
                        </m:ctrlPr>
                      </m:dPr>
                      <m:e>
                        <m:r>
                          <a:rPr lang="en-US" b="1" i="1" spc="-5" smtClean="0">
                            <a:solidFill>
                              <a:schemeClr val="tx1"/>
                            </a:solidFill>
                            <a:latin typeface="Cambria Math" panose="02040503050406030204" pitchFamily="18" charset="0"/>
                            <a:cs typeface="Times New Roman"/>
                          </a:rPr>
                          <m:t>𝒙</m:t>
                        </m:r>
                      </m:e>
                    </m:d>
                    <m:r>
                      <a:rPr lang="en-US" b="1" i="1" spc="-5" smtClean="0">
                        <a:solidFill>
                          <a:schemeClr val="tx1"/>
                        </a:solidFill>
                        <a:latin typeface="Cambria Math" panose="02040503050406030204" pitchFamily="18" charset="0"/>
                        <a:cs typeface="Times New Roman"/>
                      </a:rPr>
                      <m:t>=</m:t>
                    </m:r>
                    <m:nary>
                      <m:naryPr>
                        <m:ctrlPr>
                          <a:rPr lang="en-US" b="1" i="1" spc="-5" smtClean="0">
                            <a:solidFill>
                              <a:schemeClr val="tx1"/>
                            </a:solidFill>
                            <a:latin typeface="Cambria Math" panose="02040503050406030204" pitchFamily="18" charset="0"/>
                            <a:cs typeface="Times New Roman"/>
                          </a:rPr>
                        </m:ctrlPr>
                      </m:naryPr>
                      <m:sub>
                        <m:r>
                          <m:rPr>
                            <m:brk m:alnAt="23"/>
                          </m:rPr>
                          <a:rPr lang="en-US" b="1" i="1" spc="-5" smtClean="0">
                            <a:solidFill>
                              <a:schemeClr val="tx1"/>
                            </a:solidFill>
                            <a:latin typeface="Cambria Math" panose="02040503050406030204" pitchFamily="18" charset="0"/>
                            <a:cs typeface="Times New Roman"/>
                          </a:rPr>
                          <m:t>𝟎</m:t>
                        </m:r>
                      </m:sub>
                      <m:sup>
                        <m:r>
                          <a:rPr lang="en-US" b="1" i="1" spc="-5" smtClean="0">
                            <a:solidFill>
                              <a:schemeClr val="tx1"/>
                            </a:solidFill>
                            <a:latin typeface="Cambria Math" panose="02040503050406030204" pitchFamily="18" charset="0"/>
                            <a:cs typeface="Times New Roman"/>
                          </a:rPr>
                          <m:t>𝒙</m:t>
                        </m:r>
                      </m:sup>
                      <m:e>
                        <m:rad>
                          <m:radPr>
                            <m:ctrlPr>
                              <a:rPr lang="en-US" i="1" spc="-5">
                                <a:solidFill>
                                  <a:schemeClr val="tx1"/>
                                </a:solidFill>
                                <a:latin typeface="Cambria Math" panose="02040503050406030204" pitchFamily="18" charset="0"/>
                                <a:cs typeface="Times New Roman"/>
                              </a:rPr>
                            </m:ctrlPr>
                          </m:radPr>
                          <m:deg>
                            <m:r>
                              <m:rPr>
                                <m:brk m:alnAt="7"/>
                              </m:rPr>
                              <a:rPr lang="en-US" i="1" spc="-5">
                                <a:solidFill>
                                  <a:schemeClr val="tx1"/>
                                </a:solidFill>
                                <a:latin typeface="Cambria Math" panose="02040503050406030204" pitchFamily="18" charset="0"/>
                                <a:cs typeface="Times New Roman"/>
                              </a:rPr>
                              <m:t>3</m:t>
                            </m:r>
                          </m:deg>
                          <m:e>
                            <m:r>
                              <a:rPr lang="en-US" i="1" spc="-5">
                                <a:solidFill>
                                  <a:schemeClr val="tx1"/>
                                </a:solidFill>
                                <a:latin typeface="Cambria Math" panose="02040503050406030204" pitchFamily="18" charset="0"/>
                                <a:cs typeface="Times New Roman"/>
                              </a:rPr>
                              <m:t>1+</m:t>
                            </m:r>
                            <m:func>
                              <m:funcPr>
                                <m:ctrlPr>
                                  <a:rPr lang="en-US" i="1" spc="-5">
                                    <a:solidFill>
                                      <a:schemeClr val="tx1"/>
                                    </a:solidFill>
                                    <a:latin typeface="Cambria Math" panose="02040503050406030204" pitchFamily="18" charset="0"/>
                                    <a:cs typeface="Times New Roman"/>
                                  </a:rPr>
                                </m:ctrlPr>
                              </m:funcPr>
                              <m:fName>
                                <m:r>
                                  <m:rPr>
                                    <m:sty m:val="p"/>
                                  </m:rPr>
                                  <a:rPr lang="en-US" spc="-5">
                                    <a:solidFill>
                                      <a:schemeClr val="tx1"/>
                                    </a:solidFill>
                                    <a:latin typeface="Cambria Math" panose="02040503050406030204" pitchFamily="18" charset="0"/>
                                    <a:cs typeface="Times New Roman"/>
                                  </a:rPr>
                                  <m:t>cos</m:t>
                                </m:r>
                              </m:fName>
                              <m:e>
                                <m:r>
                                  <a:rPr lang="en-US" b="0" i="1" spc="-5" smtClean="0">
                                    <a:solidFill>
                                      <a:schemeClr val="tx1"/>
                                    </a:solidFill>
                                    <a:latin typeface="Cambria Math" panose="02040503050406030204" pitchFamily="18" charset="0"/>
                                    <a:cs typeface="Times New Roman"/>
                                  </a:rPr>
                                  <m:t>𝑡</m:t>
                                </m:r>
                              </m:e>
                            </m:func>
                          </m:e>
                        </m:rad>
                      </m:e>
                    </m:nary>
                    <m:r>
                      <a:rPr lang="en-US" b="1" i="1" spc="-5" smtClean="0">
                        <a:solidFill>
                          <a:schemeClr val="tx1"/>
                        </a:solidFill>
                        <a:latin typeface="Cambria Math" panose="02040503050406030204" pitchFamily="18" charset="0"/>
                        <a:cs typeface="Times New Roman"/>
                      </a:rPr>
                      <m:t>𝒅𝒕</m:t>
                    </m:r>
                    <m:r>
                      <a:rPr lang="en-US" b="1" i="1" spc="-5" smtClean="0">
                        <a:solidFill>
                          <a:schemeClr val="tx1"/>
                        </a:solidFill>
                        <a:latin typeface="Cambria Math" panose="02040503050406030204" pitchFamily="18" charset="0"/>
                        <a:cs typeface="Times New Roman"/>
                      </a:rPr>
                      <m:t>.</m:t>
                    </m:r>
                  </m:oMath>
                </a14:m>
                <a:endParaRPr lang="en-US" b="1" u="sng" dirty="0">
                  <a:solidFill>
                    <a:schemeClr val="tx1"/>
                  </a:solidFill>
                </a:endParaRPr>
              </a:p>
              <a:p>
                <a:pPr marL="457200" marR="5080" indent="-457200" algn="just">
                  <a:lnSpc>
                    <a:spcPct val="100000"/>
                  </a:lnSpc>
                  <a:buFont typeface="+mj-lt"/>
                  <a:buAutoNum type="alphaLcParenR"/>
                  <a:tabLst>
                    <a:tab pos="223520" algn="l"/>
                  </a:tabLst>
                </a:pPr>
                <a:r>
                  <a:rPr lang="en-US" spc="-15" dirty="0">
                    <a:solidFill>
                      <a:schemeClr val="tx1"/>
                    </a:solidFill>
                  </a:rPr>
                  <a:t>Fo</a:t>
                </a:r>
                <a:r>
                  <a:rPr lang="en-US" spc="-5" dirty="0">
                    <a:solidFill>
                      <a:schemeClr val="tx1"/>
                    </a:solidFill>
                  </a:rPr>
                  <a:t>r</a:t>
                </a:r>
                <a:r>
                  <a:rPr lang="en-US" spc="9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r>
                  <a:rPr lang="en-US" spc="-85" dirty="0">
                    <a:solidFill>
                      <a:schemeClr val="tx1"/>
                    </a:solidFill>
                  </a:rPr>
                  <a:t> </a:t>
                </a:r>
                <a:r>
                  <a:rPr lang="en-US" spc="-10" dirty="0">
                    <a:solidFill>
                      <a:schemeClr val="tx1"/>
                    </a:solidFill>
                  </a:rPr>
                  <a:t>2</a:t>
                </a:r>
                <a:r>
                  <a:rPr lang="en-US" spc="-5" dirty="0">
                    <a:solidFill>
                      <a:schemeClr val="tx1"/>
                    </a:solidFill>
                  </a:rPr>
                  <a:t>,</a:t>
                </a:r>
                <a:r>
                  <a:rPr lang="en-US" spc="-85" dirty="0">
                    <a:solidFill>
                      <a:schemeClr val="tx1"/>
                    </a:solidFill>
                  </a:rPr>
                  <a:t> </a:t>
                </a:r>
                <a:r>
                  <a:rPr lang="en-US" i="1" spc="150" dirty="0">
                    <a:solidFill>
                      <a:schemeClr val="tx1"/>
                    </a:solidFill>
                  </a:rPr>
                  <a:t>..</a:t>
                </a:r>
                <a:r>
                  <a:rPr lang="en-US" i="1" spc="-10" dirty="0">
                    <a:solidFill>
                      <a:schemeClr val="tx1"/>
                    </a:solidFill>
                  </a:rPr>
                  <a:t>.</a:t>
                </a:r>
                <a:r>
                  <a:rPr lang="en-US" i="1" spc="-110" dirty="0">
                    <a:solidFill>
                      <a:schemeClr val="tx1"/>
                    </a:solidFill>
                  </a:rPr>
                  <a:t> </a:t>
                </a:r>
                <a:r>
                  <a:rPr lang="en-US" spc="-5" dirty="0">
                    <a:solidFill>
                      <a:schemeClr val="tx1"/>
                    </a:solidFill>
                  </a:rPr>
                  <a:t>,</a:t>
                </a:r>
                <a:r>
                  <a:rPr lang="en-US" spc="-85" dirty="0">
                    <a:solidFill>
                      <a:schemeClr val="tx1"/>
                    </a:solidFill>
                  </a:rPr>
                  <a:t> </a:t>
                </a:r>
                <a:r>
                  <a:rPr lang="en-US" spc="-10" dirty="0">
                    <a:solidFill>
                      <a:schemeClr val="tx1"/>
                    </a:solidFill>
                  </a:rPr>
                  <a:t>20</a:t>
                </a:r>
                <a:r>
                  <a:rPr lang="en-US" spc="-5" dirty="0">
                    <a:solidFill>
                      <a:schemeClr val="tx1"/>
                    </a:solidFill>
                  </a:rPr>
                  <a:t>,</a:t>
                </a:r>
                <a:r>
                  <a:rPr lang="en-US" spc="65" dirty="0">
                    <a:solidFill>
                      <a:schemeClr val="tx1"/>
                    </a:solidFill>
                  </a:rPr>
                  <a:t> </a:t>
                </a:r>
                <a:r>
                  <a:rPr lang="en-US" spc="-15" dirty="0">
                    <a:solidFill>
                      <a:schemeClr val="tx1"/>
                    </a:solidFill>
                  </a:rPr>
                  <a:t>w</a:t>
                </a:r>
                <a:r>
                  <a:rPr lang="en-US" spc="-5" dirty="0">
                    <a:solidFill>
                      <a:schemeClr val="tx1"/>
                    </a:solidFill>
                  </a:rPr>
                  <a:t>ith</a:t>
                </a:r>
                <a:r>
                  <a:rPr lang="en-US" spc="65" dirty="0">
                    <a:solidFill>
                      <a:schemeClr val="tx1"/>
                    </a:solidFill>
                  </a:rPr>
                  <a:t> </a:t>
                </a:r>
                <a:r>
                  <a:rPr lang="en-US" spc="-35" dirty="0" err="1">
                    <a:solidFill>
                      <a:schemeClr val="tx1"/>
                    </a:solidFill>
                  </a:rPr>
                  <a:t>Δ</a:t>
                </a:r>
                <a:r>
                  <a:rPr lang="en-US" i="1" spc="-5" dirty="0" err="1">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0.0</a:t>
                </a:r>
                <a:r>
                  <a:rPr lang="en-US" spc="-5" dirty="0">
                    <a:solidFill>
                      <a:schemeClr val="tx1"/>
                    </a:solidFill>
                  </a:rPr>
                  <a:t>1,</a:t>
                </a:r>
                <a:r>
                  <a:rPr lang="en-US" spc="65" dirty="0">
                    <a:solidFill>
                      <a:schemeClr val="tx1"/>
                    </a:solidFill>
                  </a:rPr>
                  <a:t> </a:t>
                </a:r>
                <a:r>
                  <a:rPr lang="en-US" spc="-10" dirty="0">
                    <a:solidFill>
                      <a:schemeClr val="tx1"/>
                    </a:solidFill>
                  </a:rPr>
                  <a:t>u</a:t>
                </a:r>
                <a:r>
                  <a:rPr lang="en-US" spc="-5" dirty="0">
                    <a:solidFill>
                      <a:schemeClr val="tx1"/>
                    </a:solidFill>
                  </a:rPr>
                  <a:t>se</a:t>
                </a:r>
                <a:r>
                  <a:rPr lang="en-US" spc="65" dirty="0">
                    <a:solidFill>
                      <a:schemeClr val="tx1"/>
                    </a:solidFill>
                  </a:rPr>
                  <a:t> </a:t>
                </a:r>
                <a:r>
                  <a:rPr lang="en-US" spc="-5" dirty="0">
                    <a:solidFill>
                      <a:schemeClr val="tx1"/>
                    </a:solidFill>
                  </a:rPr>
                  <a:t>technology</a:t>
                </a:r>
                <a:r>
                  <a:rPr lang="en-US" spc="70" dirty="0">
                    <a:solidFill>
                      <a:schemeClr val="tx1"/>
                    </a:solidFill>
                  </a:rPr>
                  <a:t> </a:t>
                </a:r>
                <a:r>
                  <a:rPr lang="en-US" spc="-5" dirty="0">
                    <a:solidFill>
                      <a:schemeClr val="tx1"/>
                    </a:solidFill>
                  </a:rPr>
                  <a:t>to</a:t>
                </a:r>
                <a:r>
                  <a:rPr lang="en-US" spc="65" dirty="0">
                    <a:solidFill>
                      <a:schemeClr val="tx1"/>
                    </a:solidFill>
                  </a:rPr>
                  <a:t> </a:t>
                </a:r>
                <a:r>
                  <a:rPr lang="en-US" spc="-5" dirty="0">
                    <a:solidFill>
                      <a:schemeClr val="tx1"/>
                    </a:solidFill>
                  </a:rPr>
                  <a:t>calculate</a:t>
                </a:r>
                <a:r>
                  <a:rPr lang="en-US" spc="70" dirty="0">
                    <a:solidFill>
                      <a:schemeClr val="tx1"/>
                    </a:solidFill>
                  </a:rPr>
                  <a:t> </a:t>
                </a:r>
                <a:r>
                  <a:rPr lang="en-US" spc="-5" dirty="0">
                    <a:solidFill>
                      <a:schemeClr val="tx1"/>
                    </a:solidFill>
                  </a:rPr>
                  <a:t>a</a:t>
                </a:r>
                <a:r>
                  <a:rPr lang="en-US" spc="65" dirty="0">
                    <a:solidFill>
                      <a:schemeClr val="tx1"/>
                    </a:solidFill>
                  </a:rPr>
                  <a:t> </a:t>
                </a:r>
                <a:r>
                  <a:rPr lang="en-US" spc="-5" dirty="0">
                    <a:solidFill>
                      <a:schemeClr val="tx1"/>
                    </a:solidFill>
                  </a:rPr>
                  <a:t>right-endpoint </a:t>
                </a:r>
                <a:r>
                  <a:rPr lang="en-US" spc="-15" dirty="0">
                    <a:solidFill>
                      <a:schemeClr val="tx1"/>
                    </a:solidFill>
                  </a:rPr>
                  <a:t>Rieman</a:t>
                </a:r>
                <a:r>
                  <a:rPr lang="en-US" spc="-5" dirty="0">
                    <a:solidFill>
                      <a:schemeClr val="tx1"/>
                    </a:solidFill>
                  </a:rPr>
                  <a:t>n</a:t>
                </a:r>
                <a:r>
                  <a:rPr lang="en-US" dirty="0">
                    <a:solidFill>
                      <a:schemeClr val="tx1"/>
                    </a:solidFill>
                  </a:rPr>
                  <a:t> </a:t>
                </a:r>
                <a:r>
                  <a:rPr lang="en-US" spc="-10" dirty="0">
                    <a:solidFill>
                      <a:schemeClr val="tx1"/>
                    </a:solidFill>
                  </a:rPr>
                  <a:t>sum</a:t>
                </a:r>
                <a:r>
                  <a:rPr lang="en-US"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dirty="0">
                    <a:solidFill>
                      <a:schemeClr val="tx1"/>
                    </a:solidFill>
                  </a:rPr>
                  <a:t> </a:t>
                </a:r>
                <a:r>
                  <a:rPr lang="en-US" spc="-10" dirty="0">
                    <a:solidFill>
                      <a:schemeClr val="tx1"/>
                    </a:solidFill>
                  </a:rPr>
                  <a:t>approximate</a:t>
                </a:r>
                <a:r>
                  <a:rPr lang="en-US" spc="-5" dirty="0">
                    <a:solidFill>
                      <a:schemeClr val="tx1"/>
                    </a:solidFill>
                  </a:rPr>
                  <a:t>s</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definit</a:t>
                </a:r>
                <a:r>
                  <a:rPr lang="en-US" spc="-5" dirty="0">
                    <a:solidFill>
                      <a:schemeClr val="tx1"/>
                    </a:solidFill>
                  </a:rPr>
                  <a:t>e</a:t>
                </a:r>
                <a:r>
                  <a:rPr lang="en-US" dirty="0">
                    <a:solidFill>
                      <a:schemeClr val="tx1"/>
                    </a:solidFill>
                  </a:rPr>
                  <a:t> </a:t>
                </a:r>
                <a:r>
                  <a:rPr lang="en-US" spc="-10" dirty="0">
                    <a:solidFill>
                      <a:schemeClr val="tx1"/>
                    </a:solidFill>
                  </a:rPr>
                  <a:t>integra</a:t>
                </a:r>
                <a:r>
                  <a:rPr lang="en-US" spc="-5" dirty="0">
                    <a:solidFill>
                      <a:schemeClr val="tx1"/>
                    </a:solidFill>
                  </a:rPr>
                  <a:t>l</a:t>
                </a:r>
                <a:r>
                  <a:rPr lang="en-US" dirty="0">
                    <a:solidFill>
                      <a:schemeClr val="tx1"/>
                    </a:solidFill>
                  </a:rPr>
                  <a:t> </a:t>
                </a:r>
                <a:r>
                  <a:rPr lang="en-US" spc="-10" dirty="0">
                    <a:solidFill>
                      <a:schemeClr val="tx1"/>
                    </a:solidFill>
                  </a:rPr>
                  <a:t>definin</a:t>
                </a:r>
                <a:r>
                  <a:rPr lang="en-US" spc="-5" dirty="0">
                    <a:solidFill>
                      <a:schemeClr val="tx1"/>
                    </a:solidFill>
                  </a:rPr>
                  <a:t>g</a:t>
                </a:r>
                <a:r>
                  <a:rPr lang="en-US"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r>
                  <a:rPr lang="en-US" spc="-10" dirty="0">
                    <a:solidFill>
                      <a:schemeClr val="tx1"/>
                    </a:solidFill>
                  </a:rPr>
                  <a:t>Plo</a:t>
                </a:r>
                <a:r>
                  <a:rPr lang="en-US" spc="-5" dirty="0">
                    <a:solidFill>
                      <a:schemeClr val="tx1"/>
                    </a:solidFill>
                  </a:rPr>
                  <a:t>t</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points </a:t>
                </a:r>
                <a:r>
                  <a:rPr lang="en-US" spc="20" dirty="0">
                    <a:solidFill>
                      <a:schemeClr val="tx1"/>
                    </a:solidFill>
                  </a:rPr>
                  <a:t>(</a:t>
                </a:r>
                <a:r>
                  <a:rPr lang="en-US" i="1" spc="-5" dirty="0">
                    <a:solidFill>
                      <a:schemeClr val="tx1"/>
                    </a:solidFill>
                  </a:rPr>
                  <a:t>x</a:t>
                </a:r>
                <a:r>
                  <a:rPr lang="en-US" spc="-5" dirty="0">
                    <a:solidFill>
                      <a:schemeClr val="tx1"/>
                    </a:solidFill>
                  </a:rPr>
                  <a:t>,</a:t>
                </a:r>
                <a:r>
                  <a:rPr lang="en-US" spc="10"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connec</a:t>
                </a:r>
                <a:r>
                  <a:rPr lang="en-US" spc="-5" dirty="0">
                    <a:solidFill>
                      <a:schemeClr val="tx1"/>
                    </a:solidFill>
                  </a:rPr>
                  <a:t>t</a:t>
                </a:r>
                <a:r>
                  <a:rPr lang="en-US" dirty="0">
                    <a:solidFill>
                      <a:schemeClr val="tx1"/>
                    </a:solidFill>
                  </a:rPr>
                  <a:t> </a:t>
                </a:r>
                <a:r>
                  <a:rPr lang="en-US" spc="-10" dirty="0">
                    <a:solidFill>
                      <a:schemeClr val="tx1"/>
                    </a:solidFill>
                  </a:rPr>
                  <a:t>them</a:t>
                </a:r>
                <a:r>
                  <a:rPr lang="en-US" spc="-5" dirty="0">
                    <a:solidFill>
                      <a:schemeClr val="tx1"/>
                    </a:solidFill>
                  </a:rPr>
                  <a:t> </a:t>
                </a:r>
                <a:r>
                  <a:rPr lang="en-US" spc="-10" dirty="0">
                    <a:solidFill>
                      <a:schemeClr val="tx1"/>
                    </a:solidFill>
                  </a:rPr>
                  <a:t>wit</a:t>
                </a:r>
                <a:r>
                  <a:rPr lang="en-US" spc="-5" dirty="0">
                    <a:solidFill>
                      <a:schemeClr val="tx1"/>
                    </a:solidFill>
                  </a:rPr>
                  <a:t>h a s</a:t>
                </a:r>
                <a:r>
                  <a:rPr lang="en-US" spc="-15" dirty="0">
                    <a:solidFill>
                      <a:schemeClr val="tx1"/>
                    </a:solidFill>
                  </a:rPr>
                  <a:t>moot</a:t>
                </a:r>
                <a:r>
                  <a:rPr lang="en-US" spc="-5" dirty="0">
                    <a:solidFill>
                      <a:schemeClr val="tx1"/>
                    </a:solidFill>
                  </a:rPr>
                  <a:t>h </a:t>
                </a:r>
                <a:r>
                  <a:rPr lang="en-US" spc="-10" dirty="0">
                    <a:solidFill>
                      <a:schemeClr val="tx1"/>
                    </a:solidFill>
                  </a:rPr>
                  <a:t>curv</a:t>
                </a:r>
                <a:r>
                  <a:rPr lang="en-US" spc="-5" dirty="0">
                    <a:solidFill>
                      <a:schemeClr val="tx1"/>
                    </a:solidFill>
                  </a:rPr>
                  <a:t>e</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obtai</a:t>
                </a:r>
                <a:r>
                  <a:rPr lang="en-US" spc="-5" dirty="0">
                    <a:solidFill>
                      <a:schemeClr val="tx1"/>
                    </a:solidFill>
                  </a:rPr>
                  <a:t>n a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spc="95" dirty="0">
                    <a:solidFill>
                      <a:schemeClr val="tx1"/>
                    </a:solidFill>
                  </a:rPr>
                  <a:t> </a:t>
                </a:r>
                <a:r>
                  <a:rPr lang="en-US" i="1" dirty="0">
                    <a:solidFill>
                      <a:schemeClr val="tx1"/>
                    </a:solidFill>
                  </a:rPr>
                  <a:t>A</a:t>
                </a:r>
                <a:r>
                  <a:rPr lang="en-US" spc="-5" dirty="0">
                    <a:solidFill>
                      <a:schemeClr val="tx1"/>
                    </a:solidFill>
                  </a:rPr>
                  <a:t>.</a:t>
                </a:r>
              </a:p>
              <a:p>
                <a:pPr marL="457200" marR="5080" indent="-457200" algn="just">
                  <a:lnSpc>
                    <a:spcPct val="100000"/>
                  </a:lnSpc>
                  <a:spcBef>
                    <a:spcPts val="195"/>
                  </a:spcBef>
                  <a:buFont typeface="+mj-lt"/>
                  <a:buAutoNum type="alphaLcParenR"/>
                  <a:tabLst>
                    <a:tab pos="231140" algn="l"/>
                  </a:tabLst>
                </a:pPr>
                <a:r>
                  <a:rPr lang="en-US" spc="-15" dirty="0">
                    <a:solidFill>
                      <a:schemeClr val="tx1"/>
                    </a:solidFill>
                  </a:rPr>
                  <a:t>Examin</a:t>
                </a:r>
                <a:r>
                  <a:rPr lang="en-US" spc="-5" dirty="0">
                    <a:solidFill>
                      <a:schemeClr val="tx1"/>
                    </a:solidFill>
                  </a:rPr>
                  <a:t>e</a:t>
                </a:r>
                <a:r>
                  <a:rPr lang="en-US" dirty="0">
                    <a:solidFill>
                      <a:schemeClr val="tx1"/>
                    </a:solidFill>
                  </a:rPr>
                  <a:t> </a:t>
                </a:r>
                <a:r>
                  <a:rPr lang="en-US" i="1" dirty="0">
                    <a:solidFill>
                      <a:schemeClr val="tx1"/>
                    </a:solidFill>
                  </a:rPr>
                  <a:t>A</a:t>
                </a:r>
                <a14:m>
                  <m:oMath xmlns:m="http://schemas.openxmlformats.org/officeDocument/2006/math">
                    <m:r>
                      <a:rPr lang="en-US" i="1">
                        <a:latin typeface="Cambria Math" panose="02040503050406030204" pitchFamily="18" charset="0"/>
                      </a:rPr>
                      <m:t>′</m:t>
                    </m:r>
                  </m:oMath>
                </a14:m>
                <a:r>
                  <a:rPr lang="en-US" baseline="25925"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determine</a:t>
                </a:r>
                <a:r>
                  <a:rPr lang="en-US" dirty="0">
                    <a:solidFill>
                      <a:schemeClr val="tx1"/>
                    </a:solidFill>
                  </a:rPr>
                  <a:t> </a:t>
                </a:r>
                <a:r>
                  <a:rPr lang="en-US" spc="-5" dirty="0">
                    <a:solidFill>
                      <a:schemeClr val="tx1"/>
                    </a:solidFill>
                  </a:rPr>
                  <a:t>the</a:t>
                </a:r>
                <a:r>
                  <a:rPr lang="en-US" dirty="0">
                    <a:solidFill>
                      <a:schemeClr val="tx1"/>
                    </a:solidFill>
                  </a:rPr>
                  <a:t> </a:t>
                </a:r>
                <a:r>
                  <a:rPr lang="en-US" spc="-10" dirty="0">
                    <a:solidFill>
                      <a:schemeClr val="tx1"/>
                    </a:solidFill>
                  </a:rPr>
                  <a:t>c</a:t>
                </a:r>
                <a:r>
                  <a:rPr lang="en-US" spc="-5" dirty="0">
                    <a:solidFill>
                      <a:schemeClr val="tx1"/>
                    </a:solidFill>
                  </a:rPr>
                  <a:t>ritical</a:t>
                </a:r>
                <a:r>
                  <a:rPr lang="en-US" dirty="0">
                    <a:solidFill>
                      <a:schemeClr val="tx1"/>
                    </a:solidFill>
                  </a:rPr>
                  <a:t> </a:t>
                </a:r>
                <a:r>
                  <a:rPr lang="en-US" spc="-5" dirty="0">
                    <a:solidFill>
                      <a:schemeClr val="tx1"/>
                    </a:solidFill>
                  </a:rPr>
                  <a:t>points</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10" dirty="0">
                    <a:solidFill>
                      <a:schemeClr val="tx1"/>
                    </a:solidFill>
                  </a:rPr>
                  <a:t>A</a:t>
                </a:r>
                <a:r>
                  <a:rPr lang="en-US" i="1"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i</a:t>
                </a:r>
                <a:r>
                  <a:rPr lang="en-US" spc="-10" dirty="0">
                    <a:solidFill>
                      <a:schemeClr val="tx1"/>
                    </a:solidFill>
                  </a:rPr>
                  <a:t>ncreasing/decreasing behavio</a:t>
                </a:r>
                <a:r>
                  <a:rPr lang="en-US" spc="-5" dirty="0">
                    <a:solidFill>
                      <a:schemeClr val="tx1"/>
                    </a:solidFill>
                  </a:rPr>
                  <a:t>r</a:t>
                </a:r>
                <a:r>
                  <a:rPr lang="en-US"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grap</a:t>
                </a:r>
                <a:r>
                  <a:rPr lang="en-US" spc="-5" dirty="0">
                    <a:solidFill>
                      <a:schemeClr val="tx1"/>
                    </a:solidFill>
                  </a:rPr>
                  <a:t>h </a:t>
                </a:r>
                <a:r>
                  <a:rPr lang="en-US" spc="-10" dirty="0">
                    <a:solidFill>
                      <a:schemeClr val="tx1"/>
                    </a:solidFill>
                  </a:rPr>
                  <a:t>o</a:t>
                </a:r>
                <a:r>
                  <a:rPr lang="en-US" spc="-5" dirty="0">
                    <a:solidFill>
                      <a:schemeClr val="tx1"/>
                    </a:solidFill>
                  </a:rPr>
                  <a:t>f</a:t>
                </a:r>
                <a:r>
                  <a:rPr lang="en-US" spc="95" dirty="0">
                    <a:solidFill>
                      <a:schemeClr val="tx1"/>
                    </a:solidFill>
                  </a:rPr>
                  <a:t> </a:t>
                </a:r>
                <a:r>
                  <a:rPr lang="en-US" i="1" dirty="0">
                    <a:solidFill>
                      <a:schemeClr val="tx1"/>
                    </a:solidFill>
                  </a:rPr>
                  <a:t>A</a:t>
                </a:r>
                <a:r>
                  <a:rPr lang="en-US" spc="-5" dirty="0">
                    <a:solidFill>
                      <a:schemeClr val="tx1"/>
                    </a:solidFill>
                  </a:rPr>
                  <a:t>.</a:t>
                </a: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559" t="-976" r="-615"/>
                </a:stretch>
              </a:blipFill>
            </p:spPr>
            <p:txBody>
              <a:bodyPr/>
              <a:lstStyle/>
              <a:p>
                <a:r>
                  <a:rPr lang="en-US">
                    <a:noFill/>
                  </a:rPr>
                  <a:t> </a:t>
                </a:r>
              </a:p>
            </p:txBody>
          </p:sp>
        </mc:Fallback>
      </mc:AlternateContent>
    </p:spTree>
    <p:extLst>
      <p:ext uri="{BB962C8B-B14F-4D97-AF65-F5344CB8AC3E}">
        <p14:creationId xmlns:p14="http://schemas.microsoft.com/office/powerpoint/2010/main" val="651459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(13 of 16)</a:t>
            </a:r>
          </a:p>
        </p:txBody>
      </p:sp>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gn="just">
              <a:lnSpc>
                <a:spcPct val="100000"/>
              </a:lnSpc>
              <a:buNone/>
            </a:pPr>
            <a:r>
              <a:rPr lang="en-US" sz="2400" b="1" spc="-5" dirty="0">
                <a:latin typeface="Times New Roman"/>
                <a:cs typeface="Times New Roman"/>
              </a:rPr>
              <a:t>Solution</a:t>
            </a:r>
            <a:endParaRPr lang="en-US" sz="2400" dirty="0">
              <a:latin typeface="Times New Roman"/>
              <a:cs typeface="Times New Roman"/>
            </a:endParaRPr>
          </a:p>
          <a:p>
            <a:pPr marL="0" marR="5080" indent="0" algn="just">
              <a:lnSpc>
                <a:spcPct val="100000"/>
              </a:lnSpc>
              <a:spcBef>
                <a:spcPts val="590"/>
              </a:spcBef>
              <a:buNone/>
            </a:pPr>
            <a:r>
              <a:rPr lang="en-US" spc="-5" dirty="0"/>
              <a:t>a)</a:t>
            </a:r>
            <a:r>
              <a:rPr lang="en-US" b="1" spc="-5" dirty="0"/>
              <a:t> </a:t>
            </a:r>
            <a:r>
              <a:rPr lang="en-US" spc="-10" dirty="0"/>
              <a:t>We</a:t>
            </a:r>
            <a:r>
              <a:rPr lang="en-US" spc="20" dirty="0"/>
              <a:t> </a:t>
            </a:r>
            <a:r>
              <a:rPr lang="en-US" spc="-5" dirty="0"/>
              <a:t>use</a:t>
            </a:r>
            <a:r>
              <a:rPr lang="en-US" spc="20" dirty="0"/>
              <a:t> </a:t>
            </a:r>
            <a:r>
              <a:rPr lang="en-US" spc="-35" dirty="0" err="1"/>
              <a:t>Δ</a:t>
            </a:r>
            <a:r>
              <a:rPr lang="en-US" i="1" spc="-5" dirty="0" err="1"/>
              <a:t>x</a:t>
            </a:r>
            <a:r>
              <a:rPr lang="en-US" i="1" spc="114" dirty="0"/>
              <a:t> </a:t>
            </a:r>
            <a:r>
              <a:rPr lang="en-US" spc="-25" dirty="0"/>
              <a:t>=</a:t>
            </a:r>
            <a:r>
              <a:rPr lang="en-US" spc="-40" dirty="0"/>
              <a:t> </a:t>
            </a:r>
            <a:r>
              <a:rPr lang="en-US" spc="-10" dirty="0"/>
              <a:t>0.0</a:t>
            </a:r>
            <a:r>
              <a:rPr lang="en-US" spc="-5" dirty="0"/>
              <a:t>1</a:t>
            </a:r>
            <a:r>
              <a:rPr lang="en-US" spc="20" dirty="0"/>
              <a:t> </a:t>
            </a:r>
            <a:r>
              <a:rPr lang="en-US" spc="-10" dirty="0"/>
              <a:t>an</a:t>
            </a:r>
            <a:r>
              <a:rPr lang="en-US" spc="-5" dirty="0"/>
              <a:t>d</a:t>
            </a:r>
            <a:r>
              <a:rPr lang="en-US" spc="20" dirty="0"/>
              <a:t> </a:t>
            </a:r>
            <a:r>
              <a:rPr lang="en-US" spc="-5" dirty="0"/>
              <a:t>a</a:t>
            </a:r>
            <a:r>
              <a:rPr lang="en-US" spc="20" dirty="0"/>
              <a:t> </a:t>
            </a:r>
            <a:r>
              <a:rPr lang="en-US" spc="-5" dirty="0"/>
              <a:t>r</a:t>
            </a:r>
            <a:r>
              <a:rPr lang="en-US" spc="-10" dirty="0"/>
              <a:t>ight-endpoin</a:t>
            </a:r>
            <a:r>
              <a:rPr lang="en-US" spc="-5" dirty="0"/>
              <a:t>t</a:t>
            </a:r>
            <a:r>
              <a:rPr lang="en-US" spc="20" dirty="0"/>
              <a:t> </a:t>
            </a:r>
            <a:r>
              <a:rPr lang="en-US" spc="-15" dirty="0"/>
              <a:t>Rieman</a:t>
            </a:r>
            <a:r>
              <a:rPr lang="en-US" spc="-5" dirty="0"/>
              <a:t>n</a:t>
            </a:r>
            <a:r>
              <a:rPr lang="en-US" spc="20" dirty="0"/>
              <a:t> </a:t>
            </a:r>
            <a:r>
              <a:rPr lang="en-US" spc="-10" dirty="0"/>
              <a:t>sum</a:t>
            </a:r>
            <a:r>
              <a:rPr lang="en-US" spc="20" dirty="0"/>
              <a:t> </a:t>
            </a:r>
            <a:r>
              <a:rPr lang="en-US" spc="-5" dirty="0"/>
              <a:t>to</a:t>
            </a:r>
            <a:r>
              <a:rPr lang="en-US" spc="20" dirty="0"/>
              <a:t> </a:t>
            </a:r>
            <a:r>
              <a:rPr lang="en-US" spc="-10" dirty="0"/>
              <a:t>approximat</a:t>
            </a:r>
            <a:r>
              <a:rPr lang="en-US" spc="-5" dirty="0"/>
              <a:t>e</a:t>
            </a:r>
            <a:r>
              <a:rPr lang="en-US" spc="20" dirty="0"/>
              <a:t> </a:t>
            </a:r>
            <a:r>
              <a:rPr lang="en-US" spc="-10" dirty="0"/>
              <a:t>eac</a:t>
            </a:r>
            <a:r>
              <a:rPr lang="en-US" spc="-5" dirty="0"/>
              <a:t>h</a:t>
            </a:r>
            <a:r>
              <a:rPr lang="en-US" spc="20" dirty="0"/>
              <a:t> </a:t>
            </a:r>
            <a:r>
              <a:rPr lang="en-US" spc="-10" dirty="0"/>
              <a:t>definite integral</a:t>
            </a:r>
            <a:r>
              <a:rPr lang="en-US" spc="-5" dirty="0"/>
              <a:t>.</a:t>
            </a:r>
            <a:r>
              <a:rPr lang="en-US" spc="95" dirty="0"/>
              <a:t> </a:t>
            </a:r>
            <a:r>
              <a:rPr lang="en-US" spc="-15" dirty="0"/>
              <a:t>Fo</a:t>
            </a:r>
            <a:r>
              <a:rPr lang="en-US" spc="-5" dirty="0"/>
              <a:t>r</a:t>
            </a:r>
            <a:r>
              <a:rPr lang="en-US" spc="95" dirty="0"/>
              <a:t> </a:t>
            </a:r>
            <a:r>
              <a:rPr lang="en-US" spc="-10" dirty="0"/>
              <a:t>example</a:t>
            </a:r>
            <a:r>
              <a:rPr lang="en-US" spc="-5" dirty="0"/>
              <a:t>,</a:t>
            </a:r>
            <a:r>
              <a:rPr lang="en-US" spc="95" dirty="0"/>
              <a:t> </a:t>
            </a:r>
            <a:r>
              <a:rPr lang="en-US" spc="-10" dirty="0"/>
              <a:t>t</a:t>
            </a:r>
            <a:r>
              <a:rPr lang="en-US" spc="-5" dirty="0"/>
              <a:t>o</a:t>
            </a:r>
            <a:r>
              <a:rPr lang="en-US" spc="90" dirty="0"/>
              <a:t> </a:t>
            </a:r>
            <a:r>
              <a:rPr lang="en-US" spc="-10" dirty="0"/>
              <a:t>approximat</a:t>
            </a:r>
            <a:r>
              <a:rPr lang="en-US" spc="-5" dirty="0"/>
              <a:t>e</a:t>
            </a:r>
            <a:r>
              <a:rPr lang="en-US" dirty="0"/>
              <a:t> </a:t>
            </a:r>
            <a:r>
              <a:rPr lang="en-US" i="1" dirty="0"/>
              <a:t>A</a:t>
            </a:r>
            <a:r>
              <a:rPr lang="en-US" spc="-5" dirty="0"/>
              <a:t>(4),</a:t>
            </a:r>
            <a:r>
              <a:rPr lang="en-US" spc="90" dirty="0"/>
              <a:t> </a:t>
            </a:r>
            <a:r>
              <a:rPr lang="en-US" spc="-15" dirty="0"/>
              <a:t>w</a:t>
            </a:r>
            <a:r>
              <a:rPr lang="en-US" spc="-5" dirty="0"/>
              <a:t>e</a:t>
            </a:r>
            <a:r>
              <a:rPr lang="en-US" spc="90" dirty="0"/>
              <a:t> </a:t>
            </a:r>
            <a:r>
              <a:rPr lang="en-US" spc="-10" dirty="0"/>
              <a:t>comput</a:t>
            </a:r>
            <a:r>
              <a:rPr lang="en-US" spc="-5" dirty="0"/>
              <a:t>e</a:t>
            </a:r>
            <a:r>
              <a:rPr lang="en-US" dirty="0"/>
              <a:t> </a:t>
            </a:r>
            <a:r>
              <a:rPr lang="en-US" i="1" spc="-5" dirty="0"/>
              <a:t>R</a:t>
            </a:r>
            <a:r>
              <a:rPr lang="en-US" baseline="-11111" dirty="0"/>
              <a:t>400 </a:t>
            </a:r>
            <a:r>
              <a:rPr lang="en-US" spc="-5" dirty="0"/>
              <a:t>for</a:t>
            </a:r>
            <a:r>
              <a:rPr lang="en-US" spc="90" dirty="0"/>
              <a:t> </a:t>
            </a:r>
            <a:r>
              <a:rPr lang="en-US" spc="-5" dirty="0"/>
              <a:t>the</a:t>
            </a:r>
            <a:r>
              <a:rPr lang="en-US" spc="90" dirty="0"/>
              <a:t> </a:t>
            </a:r>
            <a:r>
              <a:rPr lang="en-US" spc="-5" dirty="0"/>
              <a:t>definite</a:t>
            </a:r>
            <a:r>
              <a:rPr lang="en-US" spc="90" dirty="0"/>
              <a:t> </a:t>
            </a:r>
            <a:r>
              <a:rPr lang="en-US" spc="-5" dirty="0"/>
              <a:t>integral </a:t>
            </a:r>
            <a:r>
              <a:rPr lang="en-US" spc="-10" dirty="0"/>
              <a:t>ove</a:t>
            </a:r>
            <a:r>
              <a:rPr lang="en-US" spc="-5" dirty="0"/>
              <a:t>r</a:t>
            </a:r>
            <a:r>
              <a:rPr lang="en-US" dirty="0"/>
              <a:t> </a:t>
            </a:r>
            <a:r>
              <a:rPr lang="en-US" spc="-5" dirty="0"/>
              <a:t>[0,</a:t>
            </a:r>
            <a:r>
              <a:rPr lang="en-US" spc="-85" dirty="0"/>
              <a:t> </a:t>
            </a:r>
            <a:r>
              <a:rPr lang="en-US" spc="-10" dirty="0"/>
              <a:t>4</a:t>
            </a:r>
            <a:r>
              <a:rPr lang="en-US" spc="-5" dirty="0"/>
              <a:t>]. </a:t>
            </a:r>
            <a:r>
              <a:rPr lang="en-US" spc="-10" dirty="0"/>
              <a:t>We</a:t>
            </a:r>
            <a:r>
              <a:rPr lang="en-US" spc="-5" dirty="0"/>
              <a:t> </a:t>
            </a:r>
            <a:r>
              <a:rPr lang="en-US" spc="-10" dirty="0"/>
              <a:t>obtai</a:t>
            </a:r>
            <a:r>
              <a:rPr lang="en-US" spc="-5" dirty="0"/>
              <a:t>n t</a:t>
            </a:r>
            <a:r>
              <a:rPr lang="en-US" spc="-10" dirty="0"/>
              <a:t>h</a:t>
            </a:r>
            <a:r>
              <a:rPr lang="en-US" spc="-5" dirty="0"/>
              <a:t>e </a:t>
            </a:r>
            <a:r>
              <a:rPr lang="en-US" spc="-10" dirty="0"/>
              <a:t>followin</a:t>
            </a:r>
            <a:r>
              <a:rPr lang="en-US" spc="-5" dirty="0"/>
              <a:t>g </a:t>
            </a:r>
            <a:r>
              <a:rPr lang="en-US" spc="-10" dirty="0"/>
              <a:t>value</a:t>
            </a:r>
            <a:r>
              <a:rPr lang="en-US" spc="-5" dirty="0"/>
              <a:t>s</a:t>
            </a:r>
            <a:r>
              <a:rPr lang="en-US" dirty="0"/>
              <a:t> </a:t>
            </a:r>
            <a:r>
              <a:rPr lang="en-US" spc="-10" dirty="0"/>
              <a:t>fo</a:t>
            </a:r>
            <a:r>
              <a:rPr lang="en-US" spc="-5" dirty="0"/>
              <a:t>r</a:t>
            </a:r>
            <a:r>
              <a:rPr lang="en-US" spc="95" dirty="0"/>
              <a:t> </a:t>
            </a:r>
            <a:r>
              <a:rPr lang="en-US" i="1" dirty="0"/>
              <a:t>A</a:t>
            </a:r>
            <a:r>
              <a:rPr lang="en-US" spc="20" dirty="0"/>
              <a:t>(</a:t>
            </a:r>
            <a:r>
              <a:rPr lang="en-US" i="1" spc="-5" dirty="0"/>
              <a:t>x</a:t>
            </a:r>
            <a:r>
              <a:rPr lang="en-US" spc="-5" dirty="0"/>
              <a:t>):</a:t>
            </a:r>
          </a:p>
          <a:p>
            <a:pPr marL="0" marR="5080" indent="0" algn="just">
              <a:lnSpc>
                <a:spcPct val="100000"/>
              </a:lnSpc>
              <a:spcBef>
                <a:spcPts val="590"/>
              </a:spcBef>
              <a:buNone/>
            </a:pPr>
            <a:endParaRPr lang="en-US" spc="-5" dirty="0"/>
          </a:p>
          <a:p>
            <a:pPr marL="0" marR="5080" indent="0" algn="just">
              <a:lnSpc>
                <a:spcPct val="100000"/>
              </a:lnSpc>
              <a:spcBef>
                <a:spcPts val="590"/>
              </a:spcBef>
              <a:buNone/>
            </a:pPr>
            <a:endParaRPr lang="en-US" spc="-5" dirty="0"/>
          </a:p>
          <a:p>
            <a:pPr marL="0" marR="5080" indent="0" algn="just">
              <a:lnSpc>
                <a:spcPct val="100000"/>
              </a:lnSpc>
              <a:spcBef>
                <a:spcPts val="590"/>
              </a:spcBef>
              <a:buNone/>
            </a:pPr>
            <a:endParaRPr lang="en-US" spc="-5" dirty="0"/>
          </a:p>
          <a:p>
            <a:pPr marL="0" marR="5080" indent="0" algn="just">
              <a:lnSpc>
                <a:spcPct val="100000"/>
              </a:lnSpc>
              <a:spcBef>
                <a:spcPts val="590"/>
              </a:spcBef>
              <a:buNone/>
            </a:pPr>
            <a:endParaRPr lang="en-US" spc="-5" dirty="0"/>
          </a:p>
          <a:p>
            <a:pPr marL="0" marR="5080" indent="0" algn="just">
              <a:lnSpc>
                <a:spcPct val="100000"/>
              </a:lnSpc>
              <a:spcBef>
                <a:spcPts val="590"/>
              </a:spcBef>
              <a:buNone/>
            </a:pPr>
            <a:r>
              <a:rPr lang="en-US" spc="-10" dirty="0"/>
              <a:t>Thes</a:t>
            </a:r>
            <a:r>
              <a:rPr lang="en-US" spc="-5" dirty="0"/>
              <a:t>e</a:t>
            </a:r>
            <a:r>
              <a:rPr lang="en-US" spc="65" dirty="0"/>
              <a:t> </a:t>
            </a:r>
            <a:r>
              <a:rPr lang="en-US" spc="-10" dirty="0"/>
              <a:t>point</a:t>
            </a:r>
            <a:r>
              <a:rPr lang="en-US" spc="-5" dirty="0"/>
              <a:t>s</a:t>
            </a:r>
            <a:r>
              <a:rPr lang="en-US" spc="65" dirty="0"/>
              <a:t> </a:t>
            </a:r>
            <a:r>
              <a:rPr lang="en-US" spc="-10" dirty="0"/>
              <a:t>ar</a:t>
            </a:r>
            <a:r>
              <a:rPr lang="en-US" spc="-5" dirty="0"/>
              <a:t>e</a:t>
            </a:r>
            <a:r>
              <a:rPr lang="en-US" spc="65" dirty="0"/>
              <a:t> </a:t>
            </a:r>
            <a:r>
              <a:rPr lang="en-US" spc="-10" dirty="0"/>
              <a:t>plotte</a:t>
            </a:r>
            <a:r>
              <a:rPr lang="en-US" spc="-5" dirty="0"/>
              <a:t>d</a:t>
            </a:r>
            <a:r>
              <a:rPr lang="en-US" spc="65" dirty="0"/>
              <a:t> </a:t>
            </a:r>
            <a:r>
              <a:rPr lang="en-US" spc="-10" dirty="0"/>
              <a:t>an</a:t>
            </a:r>
            <a:r>
              <a:rPr lang="en-US" spc="-5" dirty="0"/>
              <a:t>d</a:t>
            </a:r>
            <a:r>
              <a:rPr lang="en-US" spc="65" dirty="0"/>
              <a:t> </a:t>
            </a:r>
            <a:r>
              <a:rPr lang="en-US" spc="-10" dirty="0"/>
              <a:t>joine</a:t>
            </a:r>
            <a:r>
              <a:rPr lang="en-US" spc="-5" dirty="0"/>
              <a:t>d</a:t>
            </a:r>
            <a:r>
              <a:rPr lang="en-US" spc="65" dirty="0"/>
              <a:t> </a:t>
            </a:r>
            <a:r>
              <a:rPr lang="en-US" spc="-10" dirty="0"/>
              <a:t>wit</a:t>
            </a:r>
            <a:r>
              <a:rPr lang="en-US" spc="-5" dirty="0"/>
              <a:t>h</a:t>
            </a:r>
            <a:r>
              <a:rPr lang="en-US" spc="65" dirty="0"/>
              <a:t> </a:t>
            </a:r>
            <a:r>
              <a:rPr lang="en-US" spc="-5" dirty="0"/>
              <a:t>a</a:t>
            </a:r>
            <a:r>
              <a:rPr lang="en-US" spc="65" dirty="0"/>
              <a:t> </a:t>
            </a:r>
          </a:p>
          <a:p>
            <a:pPr marL="0" marR="5080" indent="0" algn="just">
              <a:lnSpc>
                <a:spcPct val="100000"/>
              </a:lnSpc>
              <a:spcBef>
                <a:spcPts val="590"/>
              </a:spcBef>
              <a:buNone/>
            </a:pPr>
            <a:r>
              <a:rPr lang="en-US" spc="-5" dirty="0"/>
              <a:t>s</a:t>
            </a:r>
            <a:r>
              <a:rPr lang="en-US" spc="-15" dirty="0"/>
              <a:t>moot</a:t>
            </a:r>
            <a:r>
              <a:rPr lang="en-US" spc="-5" dirty="0"/>
              <a:t>h</a:t>
            </a:r>
            <a:r>
              <a:rPr lang="en-US" spc="65" dirty="0"/>
              <a:t> </a:t>
            </a:r>
            <a:r>
              <a:rPr lang="en-US" spc="-10" dirty="0"/>
              <a:t>curv</a:t>
            </a:r>
            <a:r>
              <a:rPr lang="en-US" spc="-5" dirty="0"/>
              <a:t>e</a:t>
            </a:r>
            <a:r>
              <a:rPr lang="en-US" spc="65" dirty="0"/>
              <a:t> </a:t>
            </a:r>
            <a:r>
              <a:rPr lang="en-US" spc="-10" dirty="0"/>
              <a:t>t</a:t>
            </a:r>
            <a:r>
              <a:rPr lang="en-US" spc="-5" dirty="0"/>
              <a:t>o</a:t>
            </a:r>
            <a:r>
              <a:rPr lang="en-US" spc="65" dirty="0"/>
              <a:t> </a:t>
            </a:r>
            <a:r>
              <a:rPr lang="en-US" spc="-10" dirty="0"/>
              <a:t>obtai</a:t>
            </a:r>
            <a:r>
              <a:rPr lang="en-US" spc="-5" dirty="0"/>
              <a:t>n</a:t>
            </a:r>
            <a:r>
              <a:rPr lang="en-US" spc="65" dirty="0"/>
              <a:t> </a:t>
            </a:r>
            <a:r>
              <a:rPr lang="en-US" spc="-5" dirty="0"/>
              <a:t>a</a:t>
            </a:r>
            <a:r>
              <a:rPr lang="en-US" spc="65" dirty="0"/>
              <a:t> </a:t>
            </a:r>
            <a:r>
              <a:rPr lang="en-US" spc="-10" dirty="0"/>
              <a:t>grap</a:t>
            </a:r>
            <a:r>
              <a:rPr lang="en-US" spc="-5" dirty="0"/>
              <a:t>h</a:t>
            </a:r>
            <a:r>
              <a:rPr lang="en-US" spc="65" dirty="0"/>
              <a:t> </a:t>
            </a:r>
            <a:r>
              <a:rPr lang="en-US" spc="-10" dirty="0"/>
              <a:t>o</a:t>
            </a:r>
            <a:r>
              <a:rPr lang="en-US" spc="-5" dirty="0"/>
              <a:t>f</a:t>
            </a:r>
            <a:r>
              <a:rPr lang="en-US" dirty="0"/>
              <a:t> </a:t>
            </a:r>
            <a:r>
              <a:rPr lang="en-US" i="1" spc="-10" dirty="0"/>
              <a:t>A</a:t>
            </a:r>
            <a:r>
              <a:rPr lang="en-US" i="1" spc="85" dirty="0"/>
              <a:t> </a:t>
            </a:r>
            <a:r>
              <a:rPr lang="en-US" spc="-5" dirty="0"/>
              <a:t>in Figure </a:t>
            </a:r>
            <a:r>
              <a:rPr lang="en-US" spc="-10" dirty="0"/>
              <a:t>5</a:t>
            </a:r>
            <a:r>
              <a:rPr lang="en-US" spc="-5" dirty="0"/>
              <a:t>.</a:t>
            </a:r>
            <a:endParaRPr lang="en-US" dirty="0"/>
          </a:p>
          <a:p>
            <a:pPr marL="12700" marR="5080" algn="just">
              <a:lnSpc>
                <a:spcPct val="100000"/>
              </a:lnSpc>
              <a:spcBef>
                <a:spcPts val="590"/>
              </a:spcBef>
            </a:pPr>
            <a:endParaRPr lang="en-US" sz="2400" dirty="0">
              <a:latin typeface="Times New Roman"/>
              <a:cs typeface="Times New Roman"/>
            </a:endParaRPr>
          </a:p>
          <a:p>
            <a:pPr marL="36900" indent="0">
              <a:lnSpc>
                <a:spcPct val="100000"/>
              </a:lnSpc>
              <a:buNone/>
            </a:pPr>
            <a:endParaRPr lang="en-US"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631323144"/>
                  </p:ext>
                </p:extLst>
              </p:nvPr>
            </p:nvGraphicFramePr>
            <p:xfrm>
              <a:off x="268566" y="2926174"/>
              <a:ext cx="8127999" cy="741680"/>
            </p:xfrm>
            <a:graphic>
              <a:graphicData uri="http://schemas.openxmlformats.org/drawingml/2006/table">
                <a:tbl>
                  <a:tblPr firstRow="1" firstCol="1" bandRow="1">
                    <a:tableStyleId>{5C22544A-7EE6-4342-B048-85BDC9FD1C3A}</a:tableStyleId>
                  </a:tblPr>
                  <a:tblGrid>
                    <a:gridCol w="738909">
                      <a:extLst>
                        <a:ext uri="{9D8B030D-6E8A-4147-A177-3AD203B41FA5}">
                          <a16:colId xmlns:a16="http://schemas.microsoft.com/office/drawing/2014/main" val="20000"/>
                        </a:ext>
                      </a:extLst>
                    </a:gridCol>
                    <a:gridCol w="738909">
                      <a:extLst>
                        <a:ext uri="{9D8B030D-6E8A-4147-A177-3AD203B41FA5}">
                          <a16:colId xmlns:a16="http://schemas.microsoft.com/office/drawing/2014/main" val="20001"/>
                        </a:ext>
                      </a:extLst>
                    </a:gridCol>
                    <a:gridCol w="738909">
                      <a:extLst>
                        <a:ext uri="{9D8B030D-6E8A-4147-A177-3AD203B41FA5}">
                          <a16:colId xmlns:a16="http://schemas.microsoft.com/office/drawing/2014/main" val="20002"/>
                        </a:ext>
                      </a:extLst>
                    </a:gridCol>
                    <a:gridCol w="738909">
                      <a:extLst>
                        <a:ext uri="{9D8B030D-6E8A-4147-A177-3AD203B41FA5}">
                          <a16:colId xmlns:a16="http://schemas.microsoft.com/office/drawing/2014/main" val="20003"/>
                        </a:ext>
                      </a:extLst>
                    </a:gridCol>
                    <a:gridCol w="738909">
                      <a:extLst>
                        <a:ext uri="{9D8B030D-6E8A-4147-A177-3AD203B41FA5}">
                          <a16:colId xmlns:a16="http://schemas.microsoft.com/office/drawing/2014/main" val="20004"/>
                        </a:ext>
                      </a:extLst>
                    </a:gridCol>
                    <a:gridCol w="738909">
                      <a:extLst>
                        <a:ext uri="{9D8B030D-6E8A-4147-A177-3AD203B41FA5}">
                          <a16:colId xmlns:a16="http://schemas.microsoft.com/office/drawing/2014/main" val="20005"/>
                        </a:ext>
                      </a:extLst>
                    </a:gridCol>
                    <a:gridCol w="738909">
                      <a:extLst>
                        <a:ext uri="{9D8B030D-6E8A-4147-A177-3AD203B41FA5}">
                          <a16:colId xmlns:a16="http://schemas.microsoft.com/office/drawing/2014/main" val="20006"/>
                        </a:ext>
                      </a:extLst>
                    </a:gridCol>
                    <a:gridCol w="738909">
                      <a:extLst>
                        <a:ext uri="{9D8B030D-6E8A-4147-A177-3AD203B41FA5}">
                          <a16:colId xmlns:a16="http://schemas.microsoft.com/office/drawing/2014/main" val="20007"/>
                        </a:ext>
                      </a:extLst>
                    </a:gridCol>
                    <a:gridCol w="738909">
                      <a:extLst>
                        <a:ext uri="{9D8B030D-6E8A-4147-A177-3AD203B41FA5}">
                          <a16:colId xmlns:a16="http://schemas.microsoft.com/office/drawing/2014/main" val="20008"/>
                        </a:ext>
                      </a:extLst>
                    </a:gridCol>
                    <a:gridCol w="738909">
                      <a:extLst>
                        <a:ext uri="{9D8B030D-6E8A-4147-A177-3AD203B41FA5}">
                          <a16:colId xmlns:a16="http://schemas.microsoft.com/office/drawing/2014/main" val="20009"/>
                        </a:ext>
                      </a:extLst>
                    </a:gridCol>
                    <a:gridCol w="738909">
                      <a:extLst>
                        <a:ext uri="{9D8B030D-6E8A-4147-A177-3AD203B41FA5}">
                          <a16:colId xmlns:a16="http://schemas.microsoft.com/office/drawing/2014/main" val="20010"/>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𝑥</m:t>
                                </m:r>
                                <m:r>
                                  <a:rPr lang="en-US" b="0" i="1" dirty="0"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6</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𝑥</m:t>
                                </m:r>
                                <m:r>
                                  <a:rPr lang="en-US" b="0" i="1" dirty="0"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1.22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2.24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2.80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3.19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4.10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5.29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6.54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7.63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8.35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8.66</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31323144"/>
                  </p:ext>
                </p:extLst>
              </p:nvPr>
            </p:nvGraphicFramePr>
            <p:xfrm>
              <a:off x="268566" y="2926174"/>
              <a:ext cx="8127999" cy="741680"/>
            </p:xfrm>
            <a:graphic>
              <a:graphicData uri="http://schemas.openxmlformats.org/drawingml/2006/table">
                <a:tbl>
                  <a:tblPr firstRow="1" firstCol="1" bandRow="1">
                    <a:tableStyleId>{5C22544A-7EE6-4342-B048-85BDC9FD1C3A}</a:tableStyleId>
                  </a:tblPr>
                  <a:tblGrid>
                    <a:gridCol w="738909"/>
                    <a:gridCol w="738909"/>
                    <a:gridCol w="738909"/>
                    <a:gridCol w="738909"/>
                    <a:gridCol w="738909"/>
                    <a:gridCol w="738909"/>
                    <a:gridCol w="738909"/>
                    <a:gridCol w="738909"/>
                    <a:gridCol w="738909"/>
                    <a:gridCol w="738909"/>
                    <a:gridCol w="738909"/>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26" t="-3279" r="-1004132"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100000" t="-3279" r="-895902"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201653" t="-3279" r="-803306"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301653" t="-3279" r="-703306"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401653" t="-3279" r="-603306"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497541" t="-3279" r="-498361"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602479" t="-3279" r="-402479"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702479" t="-3279" r="-302479"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02479" t="-3279" r="-202479"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95082" t="-3279" r="-100820"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1003306" t="-3279" r="-1653" b="-11147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26" t="-103279" r="-1004132"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100000" t="-103279" r="-895902"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201653" t="-103279" r="-80330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301653" t="-103279" r="-70330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401653" t="-103279" r="-60330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497541" t="-103279" r="-498361"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602479" t="-103279" r="-40247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702479" t="-103279" r="-30247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02479" t="-103279" r="-20247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95082" t="-103279" r="-100820"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1003306" t="-103279" r="-1653" b="-11475"/>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3866142"/>
                  </p:ext>
                </p:extLst>
              </p:nvPr>
            </p:nvGraphicFramePr>
            <p:xfrm>
              <a:off x="268565" y="3667854"/>
              <a:ext cx="8127999" cy="741680"/>
            </p:xfrm>
            <a:graphic>
              <a:graphicData uri="http://schemas.openxmlformats.org/drawingml/2006/table">
                <a:tbl>
                  <a:tblPr firstRow="1" firstCol="1" bandRow="1">
                    <a:tableStyleId>{5C22544A-7EE6-4342-B048-85BDC9FD1C3A}</a:tableStyleId>
                  </a:tblPr>
                  <a:tblGrid>
                    <a:gridCol w="738909">
                      <a:extLst>
                        <a:ext uri="{9D8B030D-6E8A-4147-A177-3AD203B41FA5}">
                          <a16:colId xmlns:a16="http://schemas.microsoft.com/office/drawing/2014/main" val="20000"/>
                        </a:ext>
                      </a:extLst>
                    </a:gridCol>
                    <a:gridCol w="738909">
                      <a:extLst>
                        <a:ext uri="{9D8B030D-6E8A-4147-A177-3AD203B41FA5}">
                          <a16:colId xmlns:a16="http://schemas.microsoft.com/office/drawing/2014/main" val="20001"/>
                        </a:ext>
                      </a:extLst>
                    </a:gridCol>
                    <a:gridCol w="738909">
                      <a:extLst>
                        <a:ext uri="{9D8B030D-6E8A-4147-A177-3AD203B41FA5}">
                          <a16:colId xmlns:a16="http://schemas.microsoft.com/office/drawing/2014/main" val="20002"/>
                        </a:ext>
                      </a:extLst>
                    </a:gridCol>
                    <a:gridCol w="738909">
                      <a:extLst>
                        <a:ext uri="{9D8B030D-6E8A-4147-A177-3AD203B41FA5}">
                          <a16:colId xmlns:a16="http://schemas.microsoft.com/office/drawing/2014/main" val="20003"/>
                        </a:ext>
                      </a:extLst>
                    </a:gridCol>
                    <a:gridCol w="738909">
                      <a:extLst>
                        <a:ext uri="{9D8B030D-6E8A-4147-A177-3AD203B41FA5}">
                          <a16:colId xmlns:a16="http://schemas.microsoft.com/office/drawing/2014/main" val="20004"/>
                        </a:ext>
                      </a:extLst>
                    </a:gridCol>
                    <a:gridCol w="738909">
                      <a:extLst>
                        <a:ext uri="{9D8B030D-6E8A-4147-A177-3AD203B41FA5}">
                          <a16:colId xmlns:a16="http://schemas.microsoft.com/office/drawing/2014/main" val="20005"/>
                        </a:ext>
                      </a:extLst>
                    </a:gridCol>
                    <a:gridCol w="738909">
                      <a:extLst>
                        <a:ext uri="{9D8B030D-6E8A-4147-A177-3AD203B41FA5}">
                          <a16:colId xmlns:a16="http://schemas.microsoft.com/office/drawing/2014/main" val="20006"/>
                        </a:ext>
                      </a:extLst>
                    </a:gridCol>
                    <a:gridCol w="738909">
                      <a:extLst>
                        <a:ext uri="{9D8B030D-6E8A-4147-A177-3AD203B41FA5}">
                          <a16:colId xmlns:a16="http://schemas.microsoft.com/office/drawing/2014/main" val="20007"/>
                        </a:ext>
                      </a:extLst>
                    </a:gridCol>
                    <a:gridCol w="738909">
                      <a:extLst>
                        <a:ext uri="{9D8B030D-6E8A-4147-A177-3AD203B41FA5}">
                          <a16:colId xmlns:a16="http://schemas.microsoft.com/office/drawing/2014/main" val="20008"/>
                        </a:ext>
                      </a:extLst>
                    </a:gridCol>
                    <a:gridCol w="738909">
                      <a:extLst>
                        <a:ext uri="{9D8B030D-6E8A-4147-A177-3AD203B41FA5}">
                          <a16:colId xmlns:a16="http://schemas.microsoft.com/office/drawing/2014/main" val="20009"/>
                        </a:ext>
                      </a:extLst>
                    </a:gridCol>
                    <a:gridCol w="738909">
                      <a:extLst>
                        <a:ext uri="{9D8B030D-6E8A-4147-A177-3AD203B41FA5}">
                          <a16:colId xmlns:a16="http://schemas.microsoft.com/office/drawing/2014/main" val="20010"/>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𝑥</m:t>
                                </m:r>
                                <m:r>
                                  <a:rPr lang="en-US" b="0" i="1" dirty="0"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16</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20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𝑥</m:t>
                                </m:r>
                                <m:r>
                                  <a:rPr lang="en-US" b="0" i="1" dirty="0"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9.45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10.58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11.83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12.99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13.85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14.18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14.83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15.89</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17.13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18.33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3866142"/>
                  </p:ext>
                </p:extLst>
              </p:nvPr>
            </p:nvGraphicFramePr>
            <p:xfrm>
              <a:off x="268565" y="3667854"/>
              <a:ext cx="8127999" cy="741680"/>
            </p:xfrm>
            <a:graphic>
              <a:graphicData uri="http://schemas.openxmlformats.org/drawingml/2006/table">
                <a:tbl>
                  <a:tblPr firstRow="1" firstCol="1" bandRow="1">
                    <a:tableStyleId>{5C22544A-7EE6-4342-B048-85BDC9FD1C3A}</a:tableStyleId>
                  </a:tblPr>
                  <a:tblGrid>
                    <a:gridCol w="738909"/>
                    <a:gridCol w="738909"/>
                    <a:gridCol w="738909"/>
                    <a:gridCol w="738909"/>
                    <a:gridCol w="738909"/>
                    <a:gridCol w="738909"/>
                    <a:gridCol w="738909"/>
                    <a:gridCol w="738909"/>
                    <a:gridCol w="738909"/>
                    <a:gridCol w="738909"/>
                    <a:gridCol w="738909"/>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26" t="-1613" r="-1004132"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000" t="-1613" r="-895902"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01653" t="-1613" r="-803306"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01653" t="-1613" r="-703306"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01653" t="-1613" r="-603306"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97541" t="-1613" r="-498361"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02479" t="-1613" r="-402479"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02479" t="-1613" r="-302479"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02479" t="-1613" r="-202479"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95082" t="-1613" r="-100820" b="-109677"/>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3306" t="-1613" r="-1653" b="-109677"/>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26" t="-103279" r="-1004132"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000" t="-103279" r="-895902"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01653" t="-103279" r="-80330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01653" t="-103279" r="-70330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01653" t="-103279" r="-60330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97541" t="-103279" r="-498361"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02479" t="-103279" r="-40247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02479" t="-103279" r="-30247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02479" t="-103279" r="-20247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95082" t="-103279" r="-100820"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3306" t="-103279" r="-1653" b="-11475"/>
                          </a:stretch>
                        </a:blipFill>
                      </a:tcPr>
                    </a:tc>
                  </a:tr>
                </a:tbl>
              </a:graphicData>
            </a:graphic>
          </p:graphicFrame>
        </mc:Fallback>
      </mc:AlternateContent>
      <p:pic>
        <p:nvPicPr>
          <p:cNvPr id="8" name="Picture 7" descr="A graphical plot shows each of the points (x, A of x) connected by smooth curves. &#10;The graph of A of x with x values ranging from 0 to 20 and y values ranging from 0 to 20. Points are plotted at (0, 0), (1, 1.22), (2, 2.24), (3, 2.80), (4, 3.19), (5, 4.10), (6, 5.29), (7, 6.54), (8, 7.63), (9, 8.35), (10, 8.66), (11, 9.45), (12, 10.58), (13, 11.83), (14, 12.99), (15, 13.85), (16, 14.18), (17, 14.83), (18, 15.89), (19, 17.13), and (20, 18.33), and connected by curves with no angles. ">
            <a:extLst>
              <a:ext uri="{FF2B5EF4-FFF2-40B4-BE49-F238E27FC236}">
                <a16:creationId xmlns:a16="http://schemas.microsoft.com/office/drawing/2014/main" id="{F010DEEA-16E1-4F8E-A233-D3F226DD55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8274" y="2616732"/>
            <a:ext cx="3054126" cy="2843923"/>
          </a:xfrm>
          <a:prstGeom prst="rect">
            <a:avLst/>
          </a:prstGeom>
        </p:spPr>
      </p:pic>
    </p:spTree>
    <p:extLst>
      <p:ext uri="{BB962C8B-B14F-4D97-AF65-F5344CB8AC3E}">
        <p14:creationId xmlns:p14="http://schemas.microsoft.com/office/powerpoint/2010/main" val="654861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(14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spc="-5" dirty="0">
                    <a:solidFill>
                      <a:schemeClr val="tx1"/>
                    </a:solidFill>
                  </a:rPr>
                  <a:t>b)</a:t>
                </a:r>
                <a:r>
                  <a:rPr lang="en-US" b="1" spc="-5" dirty="0">
                    <a:solidFill>
                      <a:schemeClr val="tx1"/>
                    </a:solidFill>
                  </a:rPr>
                  <a:t> </a:t>
                </a:r>
                <a:r>
                  <a:rPr lang="en-US" spc="-10" dirty="0">
                    <a:solidFill>
                      <a:schemeClr val="tx1"/>
                    </a:solidFill>
                  </a:rPr>
                  <a:t>By</a:t>
                </a:r>
                <a:r>
                  <a:rPr lang="en-US" spc="50" dirty="0">
                    <a:solidFill>
                      <a:schemeClr val="tx1"/>
                    </a:solidFill>
                  </a:rPr>
                  <a:t> </a:t>
                </a:r>
                <a:r>
                  <a:rPr lang="en-US" spc="-10" dirty="0">
                    <a:solidFill>
                      <a:schemeClr val="tx1"/>
                    </a:solidFill>
                  </a:rPr>
                  <a:t>FTC</a:t>
                </a:r>
                <a:r>
                  <a:rPr lang="en-US" spc="50" dirty="0">
                    <a:solidFill>
                      <a:schemeClr val="tx1"/>
                    </a:solidFill>
                  </a:rPr>
                  <a:t> </a:t>
                </a:r>
                <a:r>
                  <a:rPr lang="en-US" spc="-5" dirty="0">
                    <a:solidFill>
                      <a:schemeClr val="tx1"/>
                    </a:solidFill>
                  </a:rPr>
                  <a:t>II,</a:t>
                </a:r>
                <a:r>
                  <a:rPr lang="en-US" dirty="0">
                    <a:solidFill>
                      <a:schemeClr val="tx1"/>
                    </a:solidFill>
                  </a:rPr>
                  <a:t> </a:t>
                </a:r>
                <a14:m>
                  <m:oMath xmlns:m="http://schemas.openxmlformats.org/officeDocument/2006/math">
                    <m:r>
                      <a:rPr lang="en-US" b="0" i="1" spc="-5" smtClean="0">
                        <a:solidFill>
                          <a:schemeClr val="tx1"/>
                        </a:solidFill>
                        <a:latin typeface="Cambria Math" panose="02040503050406030204" pitchFamily="18" charset="0"/>
                        <a:cs typeface="Times New Roman"/>
                      </a:rPr>
                      <m:t>𝐴</m:t>
                    </m:r>
                    <m:r>
                      <a:rPr lang="en-US" b="0" i="1" spc="-5" smtClean="0">
                        <a:solidFill>
                          <a:schemeClr val="tx1"/>
                        </a:solidFill>
                        <a:latin typeface="Cambria Math" panose="02040503050406030204" pitchFamily="18" charset="0"/>
                        <a:cs typeface="Times New Roman"/>
                      </a:rPr>
                      <m:t>′</m:t>
                    </m:r>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𝑥</m:t>
                        </m:r>
                      </m:e>
                    </m:d>
                    <m:r>
                      <a:rPr lang="en-US" i="1" spc="-5">
                        <a:solidFill>
                          <a:schemeClr val="tx1"/>
                        </a:solidFill>
                        <a:latin typeface="Cambria Math" panose="02040503050406030204" pitchFamily="18" charset="0"/>
                        <a:cs typeface="Times New Roman"/>
                      </a:rPr>
                      <m:t>=</m:t>
                    </m:r>
                    <m:rad>
                      <m:radPr>
                        <m:ctrlPr>
                          <a:rPr lang="en-US" i="1" spc="-5">
                            <a:solidFill>
                              <a:schemeClr val="tx1"/>
                            </a:solidFill>
                            <a:latin typeface="Cambria Math" panose="02040503050406030204" pitchFamily="18" charset="0"/>
                            <a:cs typeface="Times New Roman"/>
                          </a:rPr>
                        </m:ctrlPr>
                      </m:radPr>
                      <m:deg>
                        <m:r>
                          <m:rPr>
                            <m:brk m:alnAt="7"/>
                          </m:rPr>
                          <a:rPr lang="en-US" i="1" spc="-5">
                            <a:solidFill>
                              <a:schemeClr val="tx1"/>
                            </a:solidFill>
                            <a:latin typeface="Cambria Math" panose="02040503050406030204" pitchFamily="18" charset="0"/>
                            <a:cs typeface="Times New Roman"/>
                          </a:rPr>
                          <m:t>3</m:t>
                        </m:r>
                      </m:deg>
                      <m:e>
                        <m:r>
                          <a:rPr lang="en-US" i="1" spc="-5">
                            <a:solidFill>
                              <a:schemeClr val="tx1"/>
                            </a:solidFill>
                            <a:latin typeface="Cambria Math" panose="02040503050406030204" pitchFamily="18" charset="0"/>
                            <a:cs typeface="Times New Roman"/>
                          </a:rPr>
                          <m:t>1+</m:t>
                        </m:r>
                        <m:func>
                          <m:funcPr>
                            <m:ctrlPr>
                              <a:rPr lang="en-US" i="1" spc="-5">
                                <a:solidFill>
                                  <a:schemeClr val="tx1"/>
                                </a:solidFill>
                                <a:latin typeface="Cambria Math" panose="02040503050406030204" pitchFamily="18" charset="0"/>
                                <a:cs typeface="Times New Roman"/>
                              </a:rPr>
                            </m:ctrlPr>
                          </m:funcPr>
                          <m:fName>
                            <m:r>
                              <m:rPr>
                                <m:sty m:val="p"/>
                              </m:rPr>
                              <a:rPr lang="en-US" spc="-5">
                                <a:solidFill>
                                  <a:schemeClr val="tx1"/>
                                </a:solidFill>
                                <a:latin typeface="Cambria Math" panose="02040503050406030204" pitchFamily="18" charset="0"/>
                                <a:cs typeface="Times New Roman"/>
                              </a:rPr>
                              <m:t>cos</m:t>
                            </m:r>
                          </m:fName>
                          <m:e>
                            <m:r>
                              <a:rPr lang="en-US" i="1" spc="-5">
                                <a:solidFill>
                                  <a:schemeClr val="tx1"/>
                                </a:solidFill>
                                <a:latin typeface="Cambria Math" panose="02040503050406030204" pitchFamily="18" charset="0"/>
                                <a:cs typeface="Times New Roman"/>
                              </a:rPr>
                              <m:t>𝑥</m:t>
                            </m:r>
                          </m:e>
                        </m:func>
                      </m:e>
                    </m:rad>
                  </m:oMath>
                </a14:m>
                <a:r>
                  <a:rPr lang="en-US" spc="-5" dirty="0">
                    <a:solidFill>
                      <a:schemeClr val="tx1"/>
                    </a:solidFill>
                  </a:rPr>
                  <a:t>.</a:t>
                </a:r>
                <a:r>
                  <a:rPr lang="en-US" spc="50" dirty="0">
                    <a:solidFill>
                      <a:schemeClr val="tx1"/>
                    </a:solidFill>
                  </a:rPr>
                  <a:t> </a:t>
                </a:r>
                <a:r>
                  <a:rPr lang="en-US" spc="-5" dirty="0">
                    <a:solidFill>
                      <a:schemeClr val="tx1"/>
                    </a:solidFill>
                  </a:rPr>
                  <a:t>It</a:t>
                </a:r>
                <a:r>
                  <a:rPr lang="en-US" spc="50" dirty="0">
                    <a:solidFill>
                      <a:schemeClr val="tx1"/>
                    </a:solidFill>
                  </a:rPr>
                  <a:t> </a:t>
                </a:r>
                <a:r>
                  <a:rPr lang="en-US" spc="-5" dirty="0">
                    <a:solidFill>
                      <a:schemeClr val="tx1"/>
                    </a:solidFill>
                  </a:rPr>
                  <a:t>f</a:t>
                </a:r>
                <a:r>
                  <a:rPr lang="en-US" spc="-10" dirty="0">
                    <a:solidFill>
                      <a:schemeClr val="tx1"/>
                    </a:solidFill>
                  </a:rPr>
                  <a:t>ollow</a:t>
                </a:r>
                <a:r>
                  <a:rPr lang="en-US" spc="-5" dirty="0">
                    <a:solidFill>
                      <a:schemeClr val="tx1"/>
                    </a:solidFill>
                  </a:rPr>
                  <a:t>s</a:t>
                </a:r>
                <a:r>
                  <a:rPr lang="en-US" spc="50"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i="1" spc="-10" dirty="0">
                    <a:solidFill>
                      <a:schemeClr val="tx1"/>
                    </a:solidFill>
                  </a:rPr>
                  <a:t>A</a:t>
                </a:r>
                <a:r>
                  <a:rPr lang="en-US" i="1" spc="70" dirty="0">
                    <a:solidFill>
                      <a:schemeClr val="tx1"/>
                    </a:solidFill>
                  </a:rPr>
                  <a:t> </a:t>
                </a:r>
                <a:r>
                  <a:rPr lang="en-US" spc="-10" dirty="0">
                    <a:solidFill>
                      <a:schemeClr val="tx1"/>
                    </a:solidFill>
                  </a:rPr>
                  <a:t>ha</a:t>
                </a:r>
                <a:r>
                  <a:rPr lang="en-US" spc="-5" dirty="0">
                    <a:solidFill>
                      <a:schemeClr val="tx1"/>
                    </a:solidFill>
                  </a:rPr>
                  <a:t>s</a:t>
                </a:r>
                <a:r>
                  <a:rPr lang="en-US" spc="50" dirty="0">
                    <a:solidFill>
                      <a:schemeClr val="tx1"/>
                    </a:solidFill>
                  </a:rPr>
                  <a:t> </a:t>
                </a:r>
                <a:r>
                  <a:rPr lang="en-US" spc="-10" dirty="0">
                    <a:solidFill>
                      <a:schemeClr val="tx1"/>
                    </a:solidFill>
                  </a:rPr>
                  <a:t>critica</a:t>
                </a:r>
                <a:r>
                  <a:rPr lang="en-US" spc="-5" dirty="0">
                    <a:solidFill>
                      <a:schemeClr val="tx1"/>
                    </a:solidFill>
                  </a:rPr>
                  <a:t>l</a:t>
                </a:r>
                <a:r>
                  <a:rPr lang="en-US" spc="50" dirty="0">
                    <a:solidFill>
                      <a:schemeClr val="tx1"/>
                    </a:solidFill>
                  </a:rPr>
                  <a:t> </a:t>
                </a:r>
                <a:r>
                  <a:rPr lang="en-US" spc="-10" dirty="0">
                    <a:solidFill>
                      <a:schemeClr val="tx1"/>
                    </a:solidFill>
                  </a:rPr>
                  <a:t>point</a:t>
                </a:r>
                <a:r>
                  <a:rPr lang="en-US" spc="-5" dirty="0">
                    <a:solidFill>
                      <a:schemeClr val="tx1"/>
                    </a:solidFill>
                  </a:rPr>
                  <a:t>s</a:t>
                </a:r>
                <a:r>
                  <a:rPr lang="en-US" spc="50" dirty="0">
                    <a:solidFill>
                      <a:schemeClr val="tx1"/>
                    </a:solidFill>
                  </a:rPr>
                  <a:t> </a:t>
                </a:r>
                <a:r>
                  <a:rPr lang="en-US" spc="-15" dirty="0">
                    <a:solidFill>
                      <a:schemeClr val="tx1"/>
                    </a:solidFill>
                  </a:rPr>
                  <a:t>whe</a:t>
                </a:r>
                <a:r>
                  <a:rPr lang="en-US" spc="-5" dirty="0">
                    <a:solidFill>
                      <a:schemeClr val="tx1"/>
                    </a:solidFill>
                  </a:rPr>
                  <a:t>n</a:t>
                </a:r>
                <a:r>
                  <a:rPr lang="en-US" spc="50" dirty="0">
                    <a:solidFill>
                      <a:schemeClr val="tx1"/>
                    </a:solidFill>
                  </a:rPr>
                  <a:t> </a:t>
                </a:r>
                <a14:m>
                  <m:oMath xmlns:m="http://schemas.openxmlformats.org/officeDocument/2006/math">
                    <m:func>
                      <m:funcPr>
                        <m:ctrlPr>
                          <a:rPr lang="en-US" i="1" spc="-10" dirty="0" smtClean="0">
                            <a:solidFill>
                              <a:schemeClr val="tx1"/>
                            </a:solidFill>
                            <a:latin typeface="Cambria Math" panose="02040503050406030204" pitchFamily="18" charset="0"/>
                            <a:cs typeface="Times New Roman"/>
                          </a:rPr>
                        </m:ctrlPr>
                      </m:funcPr>
                      <m:fName>
                        <m:r>
                          <m:rPr>
                            <m:sty m:val="p"/>
                          </m:rPr>
                          <a:rPr lang="en-US" i="0" spc="-10" dirty="0" smtClean="0">
                            <a:solidFill>
                              <a:schemeClr val="tx1"/>
                            </a:solidFill>
                            <a:latin typeface="Cambria Math" panose="02040503050406030204" pitchFamily="18" charset="0"/>
                            <a:cs typeface="Times New Roman"/>
                          </a:rPr>
                          <m:t>cos</m:t>
                        </m:r>
                      </m:fName>
                      <m:e>
                        <m:r>
                          <a:rPr lang="en-US" b="0" i="1" spc="-10" dirty="0" smtClean="0">
                            <a:solidFill>
                              <a:schemeClr val="tx1"/>
                            </a:solidFill>
                            <a:latin typeface="Cambria Math" panose="02040503050406030204" pitchFamily="18" charset="0"/>
                            <a:cs typeface="Times New Roman"/>
                          </a:rPr>
                          <m:t>𝑥</m:t>
                        </m:r>
                      </m:e>
                    </m:func>
                    <m:r>
                      <a:rPr lang="en-US" b="0" i="1" spc="-10" dirty="0" smtClean="0">
                        <a:solidFill>
                          <a:schemeClr val="tx1"/>
                        </a:solidFill>
                        <a:latin typeface="Cambria Math" panose="02040503050406030204" pitchFamily="18" charset="0"/>
                        <a:cs typeface="Times New Roman"/>
                      </a:rPr>
                      <m:t>=−1</m:t>
                    </m:r>
                  </m:oMath>
                </a14:m>
                <a:r>
                  <a:rPr lang="en-US" spc="-5" dirty="0">
                    <a:solidFill>
                      <a:schemeClr val="tx1"/>
                    </a:solidFill>
                  </a:rPr>
                  <a:t>;</a:t>
                </a:r>
                <a:r>
                  <a:rPr lang="en-US" spc="-50" dirty="0">
                    <a:solidFill>
                      <a:schemeClr val="tx1"/>
                    </a:solidFill>
                  </a:rPr>
                  <a:t> </a:t>
                </a:r>
                <a:r>
                  <a:rPr lang="en-US" spc="-5" dirty="0">
                    <a:solidFill>
                      <a:schemeClr val="tx1"/>
                    </a:solidFill>
                  </a:rPr>
                  <a:t>that</a:t>
                </a:r>
                <a:r>
                  <a:rPr lang="en-US" spc="-50" dirty="0">
                    <a:solidFill>
                      <a:schemeClr val="tx1"/>
                    </a:solidFill>
                  </a:rPr>
                  <a:t> </a:t>
                </a:r>
                <a:r>
                  <a:rPr lang="en-US" spc="-5" dirty="0">
                    <a:solidFill>
                      <a:schemeClr val="tx1"/>
                    </a:solidFill>
                  </a:rPr>
                  <a:t>is,</a:t>
                </a:r>
                <a:r>
                  <a:rPr lang="en-US" spc="-50" dirty="0">
                    <a:solidFill>
                      <a:schemeClr val="tx1"/>
                    </a:solidFill>
                  </a:rPr>
                  <a:t> </a:t>
                </a:r>
                <a:r>
                  <a:rPr lang="en-US" spc="-10" dirty="0">
                    <a:solidFill>
                      <a:schemeClr val="tx1"/>
                    </a:solidFill>
                  </a:rPr>
                  <a:t>a</a:t>
                </a:r>
                <a:r>
                  <a:rPr lang="en-US" spc="-5" dirty="0">
                    <a:solidFill>
                      <a:schemeClr val="tx1"/>
                    </a:solidFill>
                  </a:rPr>
                  <a:t>t </a:t>
                </a:r>
                <a:r>
                  <a:rPr lang="en-US" i="1" spc="30" dirty="0">
                    <a:solidFill>
                      <a:schemeClr val="tx1"/>
                    </a:solidFill>
                  </a:rPr>
                  <a:t>n</a:t>
                </a:r>
                <a:r>
                  <a:rPr lang="en-US" i="1" spc="-75" dirty="0">
                    <a:solidFill>
                      <a:schemeClr val="tx1"/>
                    </a:solidFill>
                  </a:rPr>
                  <a:t>π</a:t>
                </a:r>
                <a:r>
                  <a:rPr lang="en-US" i="1" spc="20" dirty="0">
                    <a:solidFill>
                      <a:schemeClr val="tx1"/>
                    </a:solidFill>
                  </a:rPr>
                  <a:t> </a:t>
                </a:r>
                <a:r>
                  <a:rPr lang="en-US" spc="-5" dirty="0">
                    <a:solidFill>
                      <a:schemeClr val="tx1"/>
                    </a:solidFill>
                  </a:rPr>
                  <a:t>for</a:t>
                </a:r>
                <a:r>
                  <a:rPr lang="en-US" spc="-50" dirty="0">
                    <a:solidFill>
                      <a:schemeClr val="tx1"/>
                    </a:solidFill>
                  </a:rPr>
                  <a:t> </a:t>
                </a:r>
                <a:r>
                  <a:rPr lang="en-US" spc="-10" dirty="0">
                    <a:solidFill>
                      <a:schemeClr val="tx1"/>
                    </a:solidFill>
                  </a:rPr>
                  <a:t>a</a:t>
                </a:r>
                <a:r>
                  <a:rPr lang="en-US" spc="-5" dirty="0">
                    <a:solidFill>
                      <a:schemeClr val="tx1"/>
                    </a:solidFill>
                  </a:rPr>
                  <a:t>ll</a:t>
                </a:r>
                <a:r>
                  <a:rPr lang="en-US" spc="-50" dirty="0">
                    <a:solidFill>
                      <a:schemeClr val="tx1"/>
                    </a:solidFill>
                  </a:rPr>
                  <a:t> </a:t>
                </a:r>
                <a:r>
                  <a:rPr lang="en-US" spc="-5" dirty="0">
                    <a:solidFill>
                      <a:schemeClr val="tx1"/>
                    </a:solidFill>
                  </a:rPr>
                  <a:t>odd</a:t>
                </a:r>
                <a:r>
                  <a:rPr lang="en-US" spc="-50" dirty="0">
                    <a:solidFill>
                      <a:schemeClr val="tx1"/>
                    </a:solidFill>
                  </a:rPr>
                  <a:t> </a:t>
                </a:r>
                <a:r>
                  <a:rPr lang="en-US" i="1" spc="30" dirty="0">
                    <a:solidFill>
                      <a:schemeClr val="tx1"/>
                    </a:solidFill>
                  </a:rPr>
                  <a:t>n</a:t>
                </a:r>
                <a:r>
                  <a:rPr lang="en-US" spc="-5" dirty="0">
                    <a:solidFill>
                      <a:schemeClr val="tx1"/>
                    </a:solidFill>
                  </a:rPr>
                  <a:t>.</a:t>
                </a:r>
                <a:r>
                  <a:rPr lang="en-US" spc="-50" dirty="0">
                    <a:solidFill>
                      <a:schemeClr val="tx1"/>
                    </a:solidFill>
                  </a:rPr>
                  <a:t> </a:t>
                </a:r>
                <a:r>
                  <a:rPr lang="en-US" spc="-5" dirty="0">
                    <a:solidFill>
                      <a:schemeClr val="tx1"/>
                    </a:solidFill>
                  </a:rPr>
                  <a:t>Furthermore,</a:t>
                </a:r>
                <a:r>
                  <a:rPr lang="en-US" spc="-50" dirty="0">
                    <a:solidFill>
                      <a:schemeClr val="tx1"/>
                    </a:solidFill>
                  </a:rPr>
                  <a:t> </a:t>
                </a:r>
                <a:r>
                  <a:rPr lang="en-US" spc="-5" dirty="0">
                    <a:solidFill>
                      <a:schemeClr val="tx1"/>
                    </a:solidFill>
                  </a:rPr>
                  <a:t>except</a:t>
                </a:r>
                <a:r>
                  <a:rPr lang="en-US" spc="-50" dirty="0">
                    <a:solidFill>
                      <a:schemeClr val="tx1"/>
                    </a:solidFill>
                  </a:rPr>
                  <a:t> </a:t>
                </a:r>
                <a:r>
                  <a:rPr lang="en-US" spc="-5" dirty="0">
                    <a:solidFill>
                      <a:schemeClr val="tx1"/>
                    </a:solidFill>
                  </a:rPr>
                  <a:t>at</a:t>
                </a:r>
                <a:r>
                  <a:rPr lang="en-US" spc="-50" dirty="0">
                    <a:solidFill>
                      <a:schemeClr val="tx1"/>
                    </a:solidFill>
                  </a:rPr>
                  <a:t> </a:t>
                </a:r>
                <a:r>
                  <a:rPr lang="en-US" spc="-5" dirty="0">
                    <a:solidFill>
                      <a:schemeClr val="tx1"/>
                    </a:solidFill>
                  </a:rPr>
                  <a:t>the</a:t>
                </a:r>
                <a:r>
                  <a:rPr lang="en-US" spc="-50" dirty="0">
                    <a:solidFill>
                      <a:schemeClr val="tx1"/>
                    </a:solidFill>
                  </a:rPr>
                  <a:t> </a:t>
                </a:r>
                <a:r>
                  <a:rPr lang="en-US" spc="-10" dirty="0">
                    <a:solidFill>
                      <a:schemeClr val="tx1"/>
                    </a:solidFill>
                  </a:rPr>
                  <a:t>c</a:t>
                </a:r>
                <a:r>
                  <a:rPr lang="en-US" spc="-5" dirty="0">
                    <a:solidFill>
                      <a:schemeClr val="tx1"/>
                    </a:solidFill>
                  </a:rPr>
                  <a:t>ritical</a:t>
                </a:r>
                <a:r>
                  <a:rPr lang="en-US" spc="-50" dirty="0">
                    <a:solidFill>
                      <a:schemeClr val="tx1"/>
                    </a:solidFill>
                  </a:rPr>
                  <a:t> </a:t>
                </a:r>
                <a:r>
                  <a:rPr lang="en-US" spc="-5" dirty="0">
                    <a:solidFill>
                      <a:schemeClr val="tx1"/>
                    </a:solidFill>
                  </a:rPr>
                  <a:t>points,</a:t>
                </a:r>
                <a:r>
                  <a:rPr lang="en-US" spc="45" dirty="0">
                    <a:solidFill>
                      <a:schemeClr val="tx1"/>
                    </a:solidFill>
                  </a:rPr>
                  <a:t> </a:t>
                </a:r>
                <a14:m>
                  <m:oMath xmlns:m="http://schemas.openxmlformats.org/officeDocument/2006/math">
                    <m:r>
                      <a:rPr lang="en-US" b="0" i="1" dirty="0" smtClean="0">
                        <a:solidFill>
                          <a:schemeClr val="tx1"/>
                        </a:solidFill>
                        <a:latin typeface="Cambria Math" panose="02040503050406030204" pitchFamily="18" charset="0"/>
                        <a:cs typeface="Times New Roman"/>
                      </a:rPr>
                      <m:t>𝐴</m:t>
                    </m:r>
                    <m:r>
                      <a:rPr lang="en-US" b="0" i="1" dirty="0" smtClean="0">
                        <a:solidFill>
                          <a:schemeClr val="tx1"/>
                        </a:solidFill>
                        <a:latin typeface="Cambria Math" panose="02040503050406030204" pitchFamily="18" charset="0"/>
                        <a:cs typeface="Times New Roman"/>
                      </a:rPr>
                      <m:t>′(</m:t>
                    </m:r>
                    <m:r>
                      <a:rPr lang="en-US" b="0" i="1" dirty="0" smtClean="0">
                        <a:solidFill>
                          <a:schemeClr val="tx1"/>
                        </a:solidFill>
                        <a:latin typeface="Cambria Math" panose="02040503050406030204" pitchFamily="18" charset="0"/>
                        <a:cs typeface="Times New Roman"/>
                      </a:rPr>
                      <m:t>𝑥</m:t>
                    </m:r>
                    <m:r>
                      <a:rPr lang="en-US" b="0" i="1" dirty="0" smtClean="0">
                        <a:solidFill>
                          <a:schemeClr val="tx1"/>
                        </a:solidFill>
                        <a:latin typeface="Cambria Math" panose="02040503050406030204" pitchFamily="18" charset="0"/>
                        <a:cs typeface="Times New Roman"/>
                      </a:rPr>
                      <m:t>)</m:t>
                    </m:r>
                  </m:oMath>
                </a14:m>
                <a:r>
                  <a:rPr lang="en-US" spc="-5" dirty="0">
                    <a:solidFill>
                      <a:schemeClr val="tx1"/>
                    </a:solidFill>
                  </a:rPr>
                  <a:t> is</a:t>
                </a:r>
                <a:r>
                  <a:rPr lang="en-US" spc="-50" dirty="0">
                    <a:solidFill>
                      <a:schemeClr val="tx1"/>
                    </a:solidFill>
                  </a:rPr>
                  <a:t> </a:t>
                </a:r>
                <a:r>
                  <a:rPr lang="en-US" spc="-5" dirty="0">
                    <a:solidFill>
                      <a:schemeClr val="tx1"/>
                    </a:solidFill>
                  </a:rPr>
                  <a:t>positive, </a:t>
                </a:r>
                <a:r>
                  <a:rPr lang="en-US" spc="-10" dirty="0">
                    <a:solidFill>
                      <a:schemeClr val="tx1"/>
                    </a:solidFill>
                  </a:rPr>
                  <a:t>an</a:t>
                </a:r>
                <a:r>
                  <a:rPr lang="en-US" spc="-5" dirty="0">
                    <a:solidFill>
                      <a:schemeClr val="tx1"/>
                    </a:solidFill>
                  </a:rPr>
                  <a:t>d </a:t>
                </a:r>
                <a:r>
                  <a:rPr lang="en-US" spc="-10" dirty="0">
                    <a:solidFill>
                      <a:schemeClr val="tx1"/>
                    </a:solidFill>
                  </a:rPr>
                  <a:t>therefore</a:t>
                </a:r>
                <a:r>
                  <a:rPr lang="en-US" spc="95" dirty="0">
                    <a:solidFill>
                      <a:schemeClr val="tx1"/>
                    </a:solidFill>
                  </a:rPr>
                  <a:t> </a:t>
                </a:r>
                <a:r>
                  <a:rPr lang="en-US" i="1" spc="-10" dirty="0">
                    <a:solidFill>
                      <a:schemeClr val="tx1"/>
                    </a:solidFill>
                  </a:rPr>
                  <a:t>A</a:t>
                </a:r>
                <a:r>
                  <a:rPr lang="en-US" i="1" spc="15"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a</a:t>
                </a:r>
                <a:r>
                  <a:rPr lang="en-US" spc="-5" dirty="0">
                    <a:solidFill>
                      <a:schemeClr val="tx1"/>
                    </a:solidFill>
                  </a:rPr>
                  <a:t>n </a:t>
                </a:r>
                <a:r>
                  <a:rPr lang="en-US" spc="-10" dirty="0">
                    <a:solidFill>
                      <a:schemeClr val="tx1"/>
                    </a:solidFill>
                  </a:rPr>
                  <a:t>increasin</a:t>
                </a:r>
                <a:r>
                  <a:rPr lang="en-US" spc="-5" dirty="0">
                    <a:solidFill>
                      <a:schemeClr val="tx1"/>
                    </a:solidFill>
                  </a:rPr>
                  <a:t>g f</a:t>
                </a:r>
                <a:r>
                  <a:rPr lang="en-US" spc="-10" dirty="0">
                    <a:solidFill>
                      <a:schemeClr val="tx1"/>
                    </a:solidFill>
                  </a:rPr>
                  <a:t>unction.</a:t>
                </a:r>
                <a:endParaRPr lang="en-US" dirty="0">
                  <a:solidFill>
                    <a:schemeClr val="tx1"/>
                  </a:solidFill>
                </a:endParaRPr>
              </a:p>
              <a:p>
                <a:pPr marL="12700">
                  <a:lnSpc>
                    <a:spcPct val="100000"/>
                  </a:lnSpc>
                </a:pPr>
                <a:endParaRPr lang="en-US" sz="2400" dirty="0">
                  <a:latin typeface="Lucida Sans Unicode"/>
                  <a:cs typeface="Lucida Sans Unicode"/>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279"/>
                </a:stretch>
              </a:blipFill>
            </p:spPr>
            <p:txBody>
              <a:bodyPr/>
              <a:lstStyle/>
              <a:p>
                <a:r>
                  <a:rPr lang="en-US">
                    <a:noFill/>
                  </a:rPr>
                  <a:t> </a:t>
                </a:r>
              </a:p>
            </p:txBody>
          </p:sp>
        </mc:Fallback>
      </mc:AlternateContent>
      <p:pic>
        <p:nvPicPr>
          <p:cNvPr id="5" name="Picture 4" descr="A graphical plot shows each of the points (x, A of x) connected by smooth curves. &#10;The graph of A of x with x values ranging from 0 to 20 and y values ranging from 0 to 20. Points are plotted at (0, 0), (1, 1.22), (2, 2.24), (3, 2.80), (4, 3.19), (5, 4.10), (6, 5.29), (7, 6.54), (8, 7.63), (9, 8.35), (10, 8.66), (11, 9.45), (12, 10.58), (13, 11.83), (14, 12.99), (15, 13.85), (16, 14.18), (17, 14.83), (18, 15.89), (19, 17.13), and (20, 18.33), and connected by curves with no angles. ">
            <a:extLst>
              <a:ext uri="{FF2B5EF4-FFF2-40B4-BE49-F238E27FC236}">
                <a16:creationId xmlns:a16="http://schemas.microsoft.com/office/drawing/2014/main" id="{F010DEEA-16E1-4F8E-A233-D3F226DD5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690" y="2771659"/>
            <a:ext cx="3868817" cy="3602542"/>
          </a:xfrm>
          <a:prstGeom prst="rect">
            <a:avLst/>
          </a:prstGeom>
        </p:spPr>
      </p:pic>
    </p:spTree>
    <p:extLst>
      <p:ext uri="{BB962C8B-B14F-4D97-AF65-F5344CB8AC3E}">
        <p14:creationId xmlns:p14="http://schemas.microsoft.com/office/powerpoint/2010/main" val="130427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5.1 Approximating and Computing Area</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43592" cy="4370567"/>
              </a:xfrm>
            </p:spPr>
            <p:txBody>
              <a:bodyPr>
                <a:noAutofit/>
              </a:bodyPr>
              <a:lstStyle/>
              <a:p>
                <a:pPr marL="0" marR="5080" indent="0">
                  <a:lnSpc>
                    <a:spcPct val="100000"/>
                  </a:lnSpc>
                  <a:spcBef>
                    <a:spcPts val="515"/>
                  </a:spcBef>
                  <a:buNone/>
                </a:pPr>
                <a:r>
                  <a:rPr lang="en-US" b="1" i="1" spc="-15" dirty="0">
                    <a:solidFill>
                      <a:schemeClr val="tx1"/>
                    </a:solidFill>
                  </a:rPr>
                  <a:t>Summatio</a:t>
                </a:r>
                <a:r>
                  <a:rPr lang="en-US" b="1" i="1" spc="-10" dirty="0">
                    <a:solidFill>
                      <a:schemeClr val="tx1"/>
                    </a:solidFill>
                  </a:rPr>
                  <a:t>n</a:t>
                </a:r>
                <a:r>
                  <a:rPr lang="en-US" b="1" i="1" spc="10" dirty="0">
                    <a:solidFill>
                      <a:schemeClr val="tx1"/>
                    </a:solidFill>
                  </a:rPr>
                  <a:t> </a:t>
                </a:r>
                <a:r>
                  <a:rPr lang="en-US" b="1" i="1" spc="-10" dirty="0">
                    <a:solidFill>
                      <a:schemeClr val="tx1"/>
                    </a:solidFill>
                  </a:rPr>
                  <a:t>notation</a:t>
                </a:r>
                <a:r>
                  <a:rPr lang="en-US" b="1" i="1" spc="15" dirty="0">
                    <a:solidFill>
                      <a:schemeClr val="tx1"/>
                    </a:solidFill>
                  </a:rPr>
                  <a:t> </a:t>
                </a:r>
                <a:r>
                  <a:rPr lang="en-US" spc="-5" dirty="0">
                    <a:solidFill>
                      <a:schemeClr val="tx1"/>
                    </a:solidFill>
                  </a:rPr>
                  <a:t>is</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standard</a:t>
                </a:r>
                <a:r>
                  <a:rPr lang="en-US" spc="10" dirty="0">
                    <a:solidFill>
                      <a:schemeClr val="tx1"/>
                    </a:solidFill>
                  </a:rPr>
                  <a:t> </a:t>
                </a:r>
                <a:r>
                  <a:rPr lang="en-US" spc="-5" dirty="0">
                    <a:solidFill>
                      <a:schemeClr val="tx1"/>
                    </a:solidFill>
                  </a:rPr>
                  <a:t>notation</a:t>
                </a:r>
                <a:r>
                  <a:rPr lang="en-US" spc="10" dirty="0">
                    <a:solidFill>
                      <a:schemeClr val="tx1"/>
                    </a:solidFill>
                  </a:rPr>
                  <a:t> </a:t>
                </a:r>
                <a:r>
                  <a:rPr lang="en-US" spc="-5" dirty="0">
                    <a:solidFill>
                      <a:schemeClr val="tx1"/>
                    </a:solidFill>
                  </a:rPr>
                  <a:t>for</a:t>
                </a:r>
                <a:r>
                  <a:rPr lang="en-US" spc="10" dirty="0">
                    <a:solidFill>
                      <a:schemeClr val="tx1"/>
                    </a:solidFill>
                  </a:rPr>
                  <a:t> </a:t>
                </a:r>
                <a:r>
                  <a:rPr lang="en-US" spc="-5" dirty="0">
                    <a:solidFill>
                      <a:schemeClr val="tx1"/>
                    </a:solidFill>
                  </a:rPr>
                  <a:t>writing</a:t>
                </a:r>
                <a:r>
                  <a:rPr lang="en-US" spc="10" dirty="0">
                    <a:solidFill>
                      <a:schemeClr val="tx1"/>
                    </a:solidFill>
                  </a:rPr>
                  <a:t> </a:t>
                </a:r>
                <a:r>
                  <a:rPr lang="en-US" spc="-10" dirty="0">
                    <a:solidFill>
                      <a:schemeClr val="tx1"/>
                    </a:solidFill>
                  </a:rPr>
                  <a:t>sums</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compact</a:t>
                </a:r>
                <a:r>
                  <a:rPr lang="en-US" spc="15" dirty="0">
                    <a:solidFill>
                      <a:schemeClr val="tx1"/>
                    </a:solidFill>
                  </a:rPr>
                  <a:t> </a:t>
                </a:r>
                <a:r>
                  <a:rPr lang="en-US" spc="-5" dirty="0">
                    <a:solidFill>
                      <a:schemeClr val="tx1"/>
                    </a:solidFill>
                  </a:rPr>
                  <a:t>form.</a:t>
                </a:r>
                <a:r>
                  <a:rPr lang="en-US" spc="10" dirty="0">
                    <a:solidFill>
                      <a:schemeClr val="tx1"/>
                    </a:solidFill>
                  </a:rPr>
                  <a:t> </a:t>
                </a:r>
                <a:r>
                  <a:rPr lang="en-US" spc="-15" dirty="0">
                    <a:solidFill>
                      <a:schemeClr val="tx1"/>
                    </a:solidFill>
                  </a:rPr>
                  <a:t>T</a:t>
                </a:r>
                <a:r>
                  <a:rPr lang="en-US" spc="-5" dirty="0">
                    <a:solidFill>
                      <a:schemeClr val="tx1"/>
                    </a:solidFill>
                  </a:rPr>
                  <a:t>he</a:t>
                </a:r>
                <a:r>
                  <a:rPr lang="en-US" spc="10" dirty="0">
                    <a:solidFill>
                      <a:schemeClr val="tx1"/>
                    </a:solidFill>
                  </a:rPr>
                  <a:t> </a:t>
                </a:r>
                <a:r>
                  <a:rPr lang="en-US" spc="-10" dirty="0">
                    <a:solidFill>
                      <a:schemeClr val="tx1"/>
                    </a:solidFill>
                  </a:rPr>
                  <a:t>sum</a:t>
                </a:r>
                <a:r>
                  <a:rPr lang="en-US" spc="-5"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number</a:t>
                </a:r>
                <a:r>
                  <a:rPr lang="en-US" spc="-5" dirty="0">
                    <a:solidFill>
                      <a:schemeClr val="tx1"/>
                    </a:solidFill>
                  </a:rPr>
                  <a:t>s </a:t>
                </a:r>
                <a:r>
                  <a:rPr lang="en-US" i="1" spc="-5" dirty="0">
                    <a:solidFill>
                      <a:schemeClr val="tx1"/>
                    </a:solidFill>
                  </a:rPr>
                  <a:t>a</a:t>
                </a:r>
                <a:r>
                  <a:rPr lang="en-US" i="1" baseline="-25000" dirty="0">
                    <a:solidFill>
                      <a:schemeClr val="tx1"/>
                    </a:solidFill>
                  </a:rPr>
                  <a:t>m</a:t>
                </a:r>
                <a:r>
                  <a:rPr lang="en-US" i="1" spc="-142" baseline="-11111" dirty="0">
                    <a:solidFill>
                      <a:schemeClr val="tx1"/>
                    </a:solidFill>
                  </a:rPr>
                  <a:t> </a:t>
                </a:r>
                <a:r>
                  <a:rPr lang="en-US" spc="-5" dirty="0">
                    <a:solidFill>
                      <a:schemeClr val="tx1"/>
                    </a:solidFill>
                  </a:rPr>
                  <a:t>,</a:t>
                </a:r>
                <a:r>
                  <a:rPr lang="en-US" spc="-85" dirty="0">
                    <a:solidFill>
                      <a:schemeClr val="tx1"/>
                    </a:solidFill>
                  </a:rPr>
                  <a:t> </a:t>
                </a:r>
                <a:r>
                  <a:rPr lang="en-US" i="1" spc="150" dirty="0">
                    <a:solidFill>
                      <a:schemeClr val="tx1"/>
                    </a:solidFill>
                  </a:rPr>
                  <a:t>..</a:t>
                </a:r>
                <a:r>
                  <a:rPr lang="en-US" i="1" spc="-10" dirty="0">
                    <a:solidFill>
                      <a:schemeClr val="tx1"/>
                    </a:solidFill>
                  </a:rPr>
                  <a:t>.</a:t>
                </a:r>
                <a:r>
                  <a:rPr lang="en-US" i="1" spc="-114" dirty="0">
                    <a:solidFill>
                      <a:schemeClr val="tx1"/>
                    </a:solidFill>
                  </a:rPr>
                  <a:t> </a:t>
                </a:r>
                <a:r>
                  <a:rPr lang="en-US" spc="-5" dirty="0">
                    <a:solidFill>
                      <a:schemeClr val="tx1"/>
                    </a:solidFill>
                  </a:rPr>
                  <a:t>,</a:t>
                </a:r>
                <a:r>
                  <a:rPr lang="en-US" spc="-90" dirty="0">
                    <a:solidFill>
                      <a:schemeClr val="tx1"/>
                    </a:solidFill>
                  </a:rPr>
                  <a:t> </a:t>
                </a:r>
                <a:r>
                  <a:rPr lang="en-US" i="1" spc="-5" dirty="0">
                    <a:solidFill>
                      <a:schemeClr val="tx1"/>
                    </a:solidFill>
                  </a:rPr>
                  <a:t>a</a:t>
                </a:r>
                <a:r>
                  <a:rPr lang="en-US" i="1" baseline="-25000" dirty="0">
                    <a:solidFill>
                      <a:schemeClr val="tx1"/>
                    </a:solidFill>
                  </a:rPr>
                  <a:t>n</a:t>
                </a:r>
                <a:r>
                  <a:rPr lang="en-US" i="1" baseline="-11111" dirty="0">
                    <a:solidFill>
                      <a:schemeClr val="tx1"/>
                    </a:solidFill>
                  </a:rPr>
                  <a:t> </a:t>
                </a:r>
                <a:r>
                  <a:rPr lang="en-US" spc="-5" dirty="0">
                    <a:solidFill>
                      <a:schemeClr val="tx1"/>
                    </a:solidFill>
                  </a:rPr>
                  <a:t>(</a:t>
                </a:r>
                <a:r>
                  <a:rPr lang="en-US" i="1" spc="-10" dirty="0">
                    <a:solidFill>
                      <a:schemeClr val="tx1"/>
                    </a:solidFill>
                  </a:rPr>
                  <a:t>m</a:t>
                </a:r>
                <a:r>
                  <a:rPr lang="en-US" i="1" spc="80" dirty="0">
                    <a:solidFill>
                      <a:schemeClr val="tx1"/>
                    </a:solidFill>
                  </a:rPr>
                  <a:t> </a:t>
                </a:r>
                <a:r>
                  <a:rPr lang="en-US" spc="-50" dirty="0">
                    <a:solidFill>
                      <a:schemeClr val="tx1"/>
                    </a:solidFill>
                  </a:rPr>
                  <a:t>≤</a:t>
                </a:r>
                <a:r>
                  <a:rPr lang="en-US" spc="-40" dirty="0">
                    <a:solidFill>
                      <a:schemeClr val="tx1"/>
                    </a:solidFill>
                  </a:rPr>
                  <a:t> </a:t>
                </a:r>
                <a:r>
                  <a:rPr lang="en-US" i="1" spc="30" dirty="0">
                    <a:solidFill>
                      <a:schemeClr val="tx1"/>
                    </a:solidFill>
                  </a:rPr>
                  <a:t>n</a:t>
                </a:r>
                <a:r>
                  <a:rPr lang="en-US" spc="-5" dirty="0">
                    <a:solidFill>
                      <a:schemeClr val="tx1"/>
                    </a:solidFill>
                  </a:rPr>
                  <a:t>) is </a:t>
                </a:r>
                <a:r>
                  <a:rPr lang="en-US" spc="-10" dirty="0">
                    <a:solidFill>
                      <a:schemeClr val="tx1"/>
                    </a:solidFill>
                  </a:rPr>
                  <a:t>denoted</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𝑚</m:t>
                          </m:r>
                        </m:sub>
                        <m:sup>
                          <m:r>
                            <a:rPr lang="en-US" b="0" i="1" smtClean="0">
                              <a:solidFill>
                                <a:schemeClr val="tx1"/>
                              </a:solidFill>
                              <a:latin typeface="Cambria Math" panose="02040503050406030204" pitchFamily="18" charset="0"/>
                              <a:cs typeface="Times New Roman"/>
                            </a:rPr>
                            <m:t>𝑛</m:t>
                          </m:r>
                        </m:sup>
                        <m:e>
                          <m:r>
                            <m:rPr>
                              <m:nor/>
                            </m:rPr>
                            <a:rPr lang="en-US" i="1" spc="-5" dirty="0">
                              <a:solidFill>
                                <a:schemeClr val="tx1"/>
                              </a:solidFill>
                            </a:rPr>
                            <m:t>a</m:t>
                          </m:r>
                          <m:r>
                            <m:rPr>
                              <m:nor/>
                            </m:rPr>
                            <a:rPr lang="en-US" i="1" spc="-125" dirty="0">
                              <a:solidFill>
                                <a:schemeClr val="tx1"/>
                              </a:solidFill>
                            </a:rPr>
                            <m:t> </m:t>
                          </m:r>
                          <m:r>
                            <m:rPr>
                              <m:nor/>
                            </m:rPr>
                            <a:rPr lang="en-US" b="0" i="1" baseline="-25000" dirty="0" smtClean="0">
                              <a:solidFill>
                                <a:schemeClr val="tx1"/>
                              </a:solidFill>
                            </a:rPr>
                            <m:t>i</m:t>
                          </m:r>
                          <m:r>
                            <a:rPr lang="en-US" i="1" baseline="-11111" dirty="0" smtClean="0">
                              <a:solidFill>
                                <a:schemeClr val="tx1"/>
                              </a:solidFill>
                              <a:latin typeface="Cambria Math" charset="0"/>
                            </a:rPr>
                            <m:t> </m:t>
                          </m:r>
                          <m:r>
                            <m:rPr>
                              <m:nor/>
                            </m:rPr>
                            <a:rPr lang="en-US" spc="-25" dirty="0">
                              <a:solidFill>
                                <a:schemeClr val="tx1"/>
                              </a:solidFill>
                            </a:rPr>
                            <m:t>=</m:t>
                          </m:r>
                          <m:r>
                            <m:rPr>
                              <m:nor/>
                            </m:rPr>
                            <a:rPr lang="en-US" spc="-45" dirty="0">
                              <a:solidFill>
                                <a:schemeClr val="tx1"/>
                              </a:solidFill>
                            </a:rPr>
                            <m:t> </m:t>
                          </m:r>
                          <m:r>
                            <m:rPr>
                              <m:nor/>
                            </m:rPr>
                            <a:rPr lang="en-US" i="1" spc="-5" dirty="0">
                              <a:solidFill>
                                <a:schemeClr val="tx1"/>
                              </a:solidFill>
                            </a:rPr>
                            <m:t>a</m:t>
                          </m:r>
                          <m:r>
                            <m:rPr>
                              <m:nor/>
                            </m:rPr>
                            <a:rPr lang="en-US" i="1" baseline="-25000" dirty="0">
                              <a:solidFill>
                                <a:schemeClr val="tx1"/>
                              </a:solidFill>
                            </a:rPr>
                            <m:t>m</m:t>
                          </m:r>
                          <m:r>
                            <a:rPr lang="en-US" i="1" baseline="-11111" dirty="0" smtClean="0">
                              <a:solidFill>
                                <a:schemeClr val="tx1"/>
                              </a:solidFill>
                              <a:latin typeface="Cambria Math" charset="0"/>
                            </a:rPr>
                            <m:t> </m:t>
                          </m:r>
                          <m:r>
                            <m:rPr>
                              <m:nor/>
                            </m:rPr>
                            <a:rPr lang="en-US" spc="-25" dirty="0">
                              <a:solidFill>
                                <a:schemeClr val="tx1"/>
                              </a:solidFill>
                            </a:rPr>
                            <m:t>+</m:t>
                          </m:r>
                          <m:r>
                            <m:rPr>
                              <m:nor/>
                            </m:rPr>
                            <a:rPr lang="en-US" spc="-100" dirty="0">
                              <a:solidFill>
                                <a:schemeClr val="tx1"/>
                              </a:solidFill>
                            </a:rPr>
                            <m:t> </m:t>
                          </m:r>
                          <m:r>
                            <m:rPr>
                              <m:nor/>
                            </m:rPr>
                            <a:rPr lang="en-US" i="1" spc="-5" dirty="0">
                              <a:solidFill>
                                <a:schemeClr val="tx1"/>
                              </a:solidFill>
                            </a:rPr>
                            <m:t>a</m:t>
                          </m:r>
                          <m:r>
                            <m:rPr>
                              <m:nor/>
                            </m:rPr>
                            <a:rPr lang="en-US" i="1" spc="60" baseline="-25000" dirty="0">
                              <a:solidFill>
                                <a:schemeClr val="tx1"/>
                              </a:solidFill>
                            </a:rPr>
                            <m:t>m</m:t>
                          </m:r>
                          <m:r>
                            <m:rPr>
                              <m:nor/>
                            </m:rPr>
                            <a:rPr lang="en-US" spc="-22" baseline="-25000" dirty="0">
                              <a:solidFill>
                                <a:schemeClr val="tx1"/>
                              </a:solidFill>
                            </a:rPr>
                            <m:t>+</m:t>
                          </m:r>
                          <m:r>
                            <m:rPr>
                              <m:nor/>
                            </m:rPr>
                            <a:rPr lang="en-US" baseline="-25000" dirty="0">
                              <a:solidFill>
                                <a:schemeClr val="tx1"/>
                              </a:solidFill>
                            </a:rPr>
                            <m:t>1</m:t>
                          </m:r>
                          <m:r>
                            <m:rPr>
                              <m:nor/>
                            </m:rPr>
                            <a:rPr lang="en-US" spc="120" baseline="-11111"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200" dirty="0">
                              <a:solidFill>
                                <a:schemeClr val="tx1"/>
                              </a:solidFill>
                            </a:rPr>
                            <m:t>··</m:t>
                          </m:r>
                          <m:r>
                            <m:rPr>
                              <m:nor/>
                            </m:rPr>
                            <a:rPr lang="en-US" spc="-365" dirty="0">
                              <a:solidFill>
                                <a:schemeClr val="tx1"/>
                              </a:solidFill>
                            </a:rPr>
                            <m:t>·</m:t>
                          </m:r>
                          <m:r>
                            <m:rPr>
                              <m:nor/>
                            </m:rPr>
                            <a:rPr lang="en-US" spc="-95" dirty="0">
                              <a:solidFill>
                                <a:schemeClr val="tx1"/>
                              </a:solidFill>
                            </a:rPr>
                            <m:t> </m:t>
                          </m:r>
                          <m:r>
                            <m:rPr>
                              <m:nor/>
                            </m:rPr>
                            <a:rPr lang="en-US" spc="-25" dirty="0">
                              <a:solidFill>
                                <a:schemeClr val="tx1"/>
                              </a:solidFill>
                            </a:rPr>
                            <m:t>+</m:t>
                          </m:r>
                          <m:r>
                            <m:rPr>
                              <m:nor/>
                            </m:rPr>
                            <a:rPr lang="en-US" spc="-100" dirty="0">
                              <a:solidFill>
                                <a:schemeClr val="tx1"/>
                              </a:solidFill>
                            </a:rPr>
                            <m:t> </m:t>
                          </m:r>
                          <m:r>
                            <m:rPr>
                              <m:nor/>
                            </m:rPr>
                            <a:rPr lang="en-US" i="1" spc="-5" dirty="0">
                              <a:solidFill>
                                <a:schemeClr val="tx1"/>
                              </a:solidFill>
                            </a:rPr>
                            <m:t>a</m:t>
                          </m:r>
                          <m:r>
                            <m:rPr>
                              <m:nor/>
                            </m:rPr>
                            <a:rPr lang="en-US" i="1" baseline="-25000" dirty="0">
                              <a:solidFill>
                                <a:schemeClr val="tx1"/>
                              </a:solidFill>
                            </a:rPr>
                            <m:t>n</m:t>
                          </m:r>
                          <m:r>
                            <m:rPr>
                              <m:nor/>
                            </m:rPr>
                            <a:rPr lang="en-US" baseline="-11111" dirty="0">
                              <a:solidFill>
                                <a:schemeClr val="tx1"/>
                              </a:solidFill>
                            </a:rPr>
                            <m:t> </m:t>
                          </m:r>
                        </m:e>
                      </m:nary>
                    </m:oMath>
                  </m:oMathPara>
                </a14:m>
                <a:endParaRPr lang="en-US" dirty="0">
                  <a:solidFill>
                    <a:schemeClr val="tx1"/>
                  </a:solidFill>
                </a:endParaRPr>
              </a:p>
              <a:p>
                <a:pPr marL="0" indent="0">
                  <a:lnSpc>
                    <a:spcPct val="100000"/>
                  </a:lnSpc>
                  <a:buNone/>
                </a:pPr>
                <a:r>
                  <a:rPr lang="en-US" spc="-15"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Gree</a:t>
                </a:r>
                <a:r>
                  <a:rPr lang="en-US" spc="-5" dirty="0">
                    <a:solidFill>
                      <a:schemeClr val="tx1"/>
                    </a:solidFill>
                  </a:rPr>
                  <a:t>k</a:t>
                </a:r>
                <a:r>
                  <a:rPr lang="en-US" spc="-30" dirty="0">
                    <a:solidFill>
                      <a:schemeClr val="tx1"/>
                    </a:solidFill>
                  </a:rPr>
                  <a:t> </a:t>
                </a:r>
                <a:r>
                  <a:rPr lang="en-US" spc="-10" dirty="0">
                    <a:solidFill>
                      <a:schemeClr val="tx1"/>
                    </a:solidFill>
                  </a:rPr>
                  <a:t>lette</a:t>
                </a:r>
                <a:r>
                  <a:rPr lang="en-US" spc="-5" dirty="0">
                    <a:solidFill>
                      <a:schemeClr val="tx1"/>
                    </a:solidFill>
                  </a:rPr>
                  <a:t>r </a:t>
                </a:r>
                <a:r>
                  <a:rPr lang="el-GR" spc="-5" dirty="0">
                    <a:solidFill>
                      <a:schemeClr val="tx1"/>
                    </a:solidFill>
                  </a:rPr>
                  <a:t>Σ</a:t>
                </a:r>
                <a:r>
                  <a:rPr lang="en-US" spc="-89" baseline="41666" dirty="0">
                    <a:solidFill>
                      <a:schemeClr val="tx1"/>
                    </a:solidFill>
                  </a:rPr>
                  <a:t> </a:t>
                </a:r>
                <a:r>
                  <a:rPr lang="en-US" spc="-10" dirty="0">
                    <a:solidFill>
                      <a:schemeClr val="tx1"/>
                    </a:solidFill>
                  </a:rPr>
                  <a:t>(capita</a:t>
                </a:r>
                <a:r>
                  <a:rPr lang="en-US" spc="-5" dirty="0">
                    <a:solidFill>
                      <a:schemeClr val="tx1"/>
                    </a:solidFill>
                  </a:rPr>
                  <a:t>l</a:t>
                </a:r>
                <a:r>
                  <a:rPr lang="en-US" spc="-35" dirty="0">
                    <a:solidFill>
                      <a:schemeClr val="tx1"/>
                    </a:solidFill>
                  </a:rPr>
                  <a:t> </a:t>
                </a:r>
                <a:r>
                  <a:rPr lang="en-US" spc="-5" dirty="0">
                    <a:solidFill>
                      <a:schemeClr val="tx1"/>
                    </a:solidFill>
                  </a:rPr>
                  <a:t>s</a:t>
                </a:r>
                <a:r>
                  <a:rPr lang="en-US" spc="-10" dirty="0">
                    <a:solidFill>
                      <a:schemeClr val="tx1"/>
                    </a:solidFill>
                  </a:rPr>
                  <a:t>igma</a:t>
                </a:r>
                <a:r>
                  <a:rPr lang="en-US" spc="-5" dirty="0">
                    <a:solidFill>
                      <a:schemeClr val="tx1"/>
                    </a:solidFill>
                  </a:rPr>
                  <a:t>)</a:t>
                </a:r>
                <a:r>
                  <a:rPr lang="en-US" spc="-35" dirty="0">
                    <a:solidFill>
                      <a:schemeClr val="tx1"/>
                    </a:solidFill>
                  </a:rPr>
                  <a:t> </a:t>
                </a:r>
                <a:r>
                  <a:rPr lang="en-US" spc="-5" dirty="0">
                    <a:solidFill>
                      <a:schemeClr val="tx1"/>
                    </a:solidFill>
                  </a:rPr>
                  <a:t>s</a:t>
                </a:r>
                <a:r>
                  <a:rPr lang="en-US" spc="-10" dirty="0">
                    <a:solidFill>
                      <a:schemeClr val="tx1"/>
                    </a:solidFill>
                  </a:rPr>
                  <a:t>tand</a:t>
                </a:r>
                <a:r>
                  <a:rPr lang="en-US" spc="-5" dirty="0">
                    <a:solidFill>
                      <a:schemeClr val="tx1"/>
                    </a:solidFill>
                  </a:rPr>
                  <a:t>s</a:t>
                </a:r>
                <a:r>
                  <a:rPr lang="en-US" spc="-30" dirty="0">
                    <a:solidFill>
                      <a:schemeClr val="tx1"/>
                    </a:solidFill>
                  </a:rPr>
                  <a:t> </a:t>
                </a:r>
                <a:r>
                  <a:rPr lang="en-US" spc="-10" dirty="0">
                    <a:solidFill>
                      <a:schemeClr val="tx1"/>
                    </a:solidFill>
                  </a:rPr>
                  <a:t>fo</a:t>
                </a:r>
                <a:r>
                  <a:rPr lang="en-US" spc="-5" dirty="0">
                    <a:solidFill>
                      <a:schemeClr val="tx1"/>
                    </a:solidFill>
                  </a:rPr>
                  <a:t>r</a:t>
                </a:r>
                <a:r>
                  <a:rPr lang="en-US" spc="-35" dirty="0">
                    <a:solidFill>
                      <a:schemeClr val="tx1"/>
                    </a:solidFill>
                  </a:rPr>
                  <a:t> </a:t>
                </a:r>
                <a:r>
                  <a:rPr lang="en-US" spc="-10" dirty="0">
                    <a:solidFill>
                      <a:schemeClr val="tx1"/>
                    </a:solidFill>
                  </a:rPr>
                  <a:t>“sum,</a:t>
                </a:r>
                <a:r>
                  <a:rPr lang="en-US" spc="-5" dirty="0">
                    <a:solidFill>
                      <a:schemeClr val="tx1"/>
                    </a:solidFill>
                  </a:rPr>
                  <a:t>”</a:t>
                </a:r>
                <a:r>
                  <a:rPr lang="en-US" spc="-3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notatio</a:t>
                </a:r>
                <a:r>
                  <a:rPr lang="en-US" spc="-5" dirty="0">
                    <a:solidFill>
                      <a:schemeClr val="tx1"/>
                    </a:solidFill>
                  </a:rPr>
                  <a:t>n </a:t>
                </a:r>
                <a14:m>
                  <m:oMath xmlns:m="http://schemas.openxmlformats.org/officeDocument/2006/math">
                    <m:nary>
                      <m:naryPr>
                        <m:chr m:val="∑"/>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𝑚</m:t>
                        </m:r>
                      </m:sub>
                      <m:sup>
                        <m:r>
                          <a:rPr lang="en-US" b="0" i="1" spc="-5" smtClean="0">
                            <a:solidFill>
                              <a:schemeClr val="tx1"/>
                            </a:solidFill>
                            <a:latin typeface="Cambria Math" panose="02040503050406030204" pitchFamily="18" charset="0"/>
                            <a:cs typeface="Times New Roman"/>
                          </a:rPr>
                          <m:t>𝑛</m:t>
                        </m:r>
                      </m:sup>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𝑖</m:t>
                            </m:r>
                          </m:sub>
                        </m:sSub>
                      </m:e>
                    </m:nary>
                  </m:oMath>
                </a14:m>
                <a:r>
                  <a:rPr lang="en-US" dirty="0">
                    <a:solidFill>
                      <a:schemeClr val="tx1"/>
                    </a:solidFill>
                  </a:rPr>
                  <a:t> </a:t>
                </a:r>
                <a:r>
                  <a:rPr lang="en-US" spc="-5" dirty="0">
                    <a:solidFill>
                      <a:schemeClr val="tx1"/>
                    </a:solidFill>
                  </a:rPr>
                  <a:t>tells</a:t>
                </a:r>
                <a:r>
                  <a:rPr lang="en-US" spc="-35" dirty="0">
                    <a:solidFill>
                      <a:schemeClr val="tx1"/>
                    </a:solidFill>
                  </a:rPr>
                  <a:t> </a:t>
                </a:r>
                <a:r>
                  <a:rPr lang="en-US" spc="-5" dirty="0">
                    <a:solidFill>
                      <a:schemeClr val="tx1"/>
                    </a:solidFill>
                  </a:rPr>
                  <a:t>us</a:t>
                </a:r>
                <a:r>
                  <a:rPr lang="en-US" spc="-35" dirty="0">
                    <a:solidFill>
                      <a:schemeClr val="tx1"/>
                    </a:solidFill>
                  </a:rPr>
                  <a:t> </a:t>
                </a:r>
                <a:r>
                  <a:rPr lang="en-US" spc="-5" dirty="0">
                    <a:solidFill>
                      <a:schemeClr val="tx1"/>
                    </a:solidFill>
                  </a:rPr>
                  <a:t>to</a:t>
                </a:r>
                <a:r>
                  <a:rPr lang="en-US" spc="-35" dirty="0">
                    <a:solidFill>
                      <a:schemeClr val="tx1"/>
                    </a:solidFill>
                  </a:rPr>
                  <a:t> </a:t>
                </a:r>
                <a:r>
                  <a:rPr lang="en-US" spc="-5" dirty="0">
                    <a:solidFill>
                      <a:schemeClr val="tx1"/>
                    </a:solidFill>
                  </a:rPr>
                  <a:t>start </a:t>
                </a:r>
                <a:r>
                  <a:rPr lang="en-US" spc="-10" dirty="0">
                    <a:solidFill>
                      <a:schemeClr val="tx1"/>
                    </a:solidFill>
                  </a:rPr>
                  <a:t>th</a:t>
                </a:r>
                <a:r>
                  <a:rPr lang="en-US" spc="-5" dirty="0">
                    <a:solidFill>
                      <a:schemeClr val="tx1"/>
                    </a:solidFill>
                  </a:rPr>
                  <a:t>e s</a:t>
                </a:r>
                <a:r>
                  <a:rPr lang="en-US" spc="-10" dirty="0">
                    <a:solidFill>
                      <a:schemeClr val="tx1"/>
                    </a:solidFill>
                  </a:rPr>
                  <a:t>ummatio</a:t>
                </a:r>
                <a:r>
                  <a:rPr lang="en-US" spc="-5" dirty="0">
                    <a:solidFill>
                      <a:schemeClr val="tx1"/>
                    </a:solidFill>
                  </a:rPr>
                  <a:t>n </a:t>
                </a:r>
                <a:r>
                  <a:rPr lang="en-US" spc="-10" dirty="0">
                    <a:solidFill>
                      <a:schemeClr val="tx1"/>
                    </a:solidFill>
                  </a:rPr>
                  <a:t>a</a:t>
                </a:r>
                <a:r>
                  <a:rPr lang="en-US" spc="-5" dirty="0">
                    <a:solidFill>
                      <a:schemeClr val="tx1"/>
                    </a:solidFill>
                  </a:rPr>
                  <a:t>t</a:t>
                </a:r>
                <a:r>
                  <a:rPr lang="en-US" dirty="0">
                    <a:solidFill>
                      <a:schemeClr val="tx1"/>
                    </a:solidFill>
                  </a:rPr>
                  <a:t> </a:t>
                </a:r>
                <a:r>
                  <a:rPr lang="en-US" i="1" spc="-5" dirty="0">
                    <a:solidFill>
                      <a:schemeClr val="tx1"/>
                    </a:solidFill>
                  </a:rPr>
                  <a:t>j</a:t>
                </a:r>
                <a:r>
                  <a:rPr lang="en-US" i="1" spc="120" dirty="0">
                    <a:solidFill>
                      <a:schemeClr val="tx1"/>
                    </a:solidFill>
                  </a:rPr>
                  <a:t> </a:t>
                </a:r>
                <a:r>
                  <a:rPr lang="en-US" spc="-25" dirty="0">
                    <a:solidFill>
                      <a:schemeClr val="tx1"/>
                    </a:solidFill>
                  </a:rPr>
                  <a:t>=</a:t>
                </a:r>
                <a:r>
                  <a:rPr lang="en-US" spc="-40" dirty="0">
                    <a:solidFill>
                      <a:schemeClr val="tx1"/>
                    </a:solidFill>
                  </a:rPr>
                  <a:t> </a:t>
                </a:r>
                <a:r>
                  <a:rPr lang="en-US" i="1" spc="-10" dirty="0">
                    <a:solidFill>
                      <a:schemeClr val="tx1"/>
                    </a:solidFill>
                  </a:rPr>
                  <a:t>m</a:t>
                </a:r>
                <a:r>
                  <a:rPr lang="en-US" i="1" spc="5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en</a:t>
                </a:r>
                <a:r>
                  <a:rPr lang="en-US" spc="-5" dirty="0">
                    <a:solidFill>
                      <a:schemeClr val="tx1"/>
                    </a:solidFill>
                  </a:rPr>
                  <a:t>d </a:t>
                </a:r>
                <a:r>
                  <a:rPr lang="en-US" spc="-10" dirty="0">
                    <a:solidFill>
                      <a:schemeClr val="tx1"/>
                    </a:solidFill>
                  </a:rPr>
                  <a:t>i</a:t>
                </a:r>
                <a:r>
                  <a:rPr lang="en-US" spc="-5" dirty="0">
                    <a:solidFill>
                      <a:schemeClr val="tx1"/>
                    </a:solidFill>
                  </a:rPr>
                  <a:t>t </a:t>
                </a:r>
                <a:r>
                  <a:rPr lang="en-US" spc="-10" dirty="0">
                    <a:solidFill>
                      <a:schemeClr val="tx1"/>
                    </a:solidFill>
                  </a:rPr>
                  <a:t>a</a:t>
                </a:r>
                <a:r>
                  <a:rPr lang="en-US" spc="-5" dirty="0">
                    <a:solidFill>
                      <a:schemeClr val="tx1"/>
                    </a:solidFill>
                  </a:rPr>
                  <a:t>t</a:t>
                </a:r>
                <a:r>
                  <a:rPr lang="en-US" dirty="0">
                    <a:solidFill>
                      <a:schemeClr val="tx1"/>
                    </a:solidFill>
                  </a:rPr>
                  <a:t> </a:t>
                </a:r>
                <a:r>
                  <a:rPr lang="en-US" i="1" spc="-5" dirty="0">
                    <a:solidFill>
                      <a:schemeClr val="tx1"/>
                    </a:solidFill>
                  </a:rPr>
                  <a:t>j</a:t>
                </a:r>
                <a:r>
                  <a:rPr lang="en-US" i="1" spc="120"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n</a:t>
                </a:r>
                <a:r>
                  <a:rPr lang="en-US" spc="-5" dirty="0">
                    <a:solidFill>
                      <a:schemeClr val="tx1"/>
                    </a:solidFill>
                  </a:rPr>
                  <a:t>. </a:t>
                </a:r>
                <a:r>
                  <a:rPr lang="en-US" spc="-15" dirty="0">
                    <a:solidFill>
                      <a:schemeClr val="tx1"/>
                    </a:solidFill>
                  </a:rPr>
                  <a:t>Fo</a:t>
                </a:r>
                <a:r>
                  <a:rPr lang="en-US" spc="-5" dirty="0">
                    <a:solidFill>
                      <a:schemeClr val="tx1"/>
                    </a:solidFill>
                  </a:rPr>
                  <a:t>r</a:t>
                </a:r>
                <a:r>
                  <a:rPr lang="en-US" dirty="0">
                    <a:solidFill>
                      <a:schemeClr val="tx1"/>
                    </a:solidFill>
                  </a:rPr>
                  <a:t> </a:t>
                </a:r>
                <a:r>
                  <a:rPr lang="en-US" spc="-10" dirty="0">
                    <a:solidFill>
                      <a:schemeClr val="tx1"/>
                    </a:solidFill>
                  </a:rPr>
                  <a:t>example,</a:t>
                </a:r>
              </a:p>
              <a:p>
                <a:pPr marL="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5</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𝑗</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=1+4+9+16+25</m:t>
                          </m:r>
                        </m:e>
                      </m:nary>
                      <m:r>
                        <a:rPr lang="en-US" b="0" i="1" smtClean="0">
                          <a:solidFill>
                            <a:schemeClr val="tx1"/>
                          </a:solidFill>
                          <a:latin typeface="Cambria Math" panose="02040503050406030204" pitchFamily="18" charset="0"/>
                        </a:rPr>
                        <m:t>=55</m:t>
                      </m:r>
                    </m:oMath>
                  </m:oMathPara>
                </a14:m>
                <a:endParaRPr lang="en-US" dirty="0">
                  <a:solidFill>
                    <a:schemeClr val="tx1"/>
                  </a:solidFill>
                </a:endParaRPr>
              </a:p>
              <a:p>
                <a:pPr marL="0" indent="0">
                  <a:lnSpc>
                    <a:spcPct val="100000"/>
                  </a:lnSpc>
                  <a:buNone/>
                </a:pPr>
                <a:r>
                  <a:rPr lang="en-US" spc="-5" dirty="0">
                    <a:solidFill>
                      <a:schemeClr val="tx1"/>
                    </a:solidFill>
                    <a:latin typeface="Times New Roman"/>
                    <a:cs typeface="Times New Roman"/>
                  </a:rPr>
                  <a:t>In</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summation,</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dirty="0">
                    <a:solidFill>
                      <a:schemeClr val="tx1"/>
                    </a:solidFill>
                    <a:latin typeface="Times New Roman"/>
                    <a:cs typeface="Times New Roman"/>
                  </a:rPr>
                  <a:t> </a:t>
                </a:r>
                <a:r>
                  <a:rPr lang="en-US" i="1" spc="-5" dirty="0" err="1">
                    <a:solidFill>
                      <a:schemeClr val="tx1"/>
                    </a:solidFill>
                    <a:latin typeface="Times New Roman"/>
                    <a:cs typeface="Times New Roman"/>
                  </a:rPr>
                  <a:t>j</a:t>
                </a:r>
                <a:r>
                  <a:rPr lang="en-US" spc="-5" dirty="0" err="1">
                    <a:solidFill>
                      <a:schemeClr val="tx1"/>
                    </a:solidFill>
                    <a:latin typeface="Times New Roman"/>
                    <a:cs typeface="Times New Roman"/>
                  </a:rPr>
                  <a:t>th</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term</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125" baseline="-25000" dirty="0">
                    <a:solidFill>
                      <a:schemeClr val="tx1"/>
                    </a:solidFill>
                    <a:latin typeface="Times New Roman"/>
                    <a:cs typeface="Times New Roman"/>
                  </a:rPr>
                  <a:t> </a:t>
                </a:r>
                <a:r>
                  <a:rPr lang="en-US" i="1" baseline="-25000" dirty="0">
                    <a:solidFill>
                      <a:schemeClr val="tx1"/>
                    </a:solidFill>
                    <a:latin typeface="Times New Roman"/>
                    <a:cs typeface="Times New Roman"/>
                  </a:rPr>
                  <a:t>j</a:t>
                </a:r>
                <a:r>
                  <a:rPr lang="en-US" i="1"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20" dirty="0">
                    <a:solidFill>
                      <a:schemeClr val="tx1"/>
                    </a:solidFill>
                    <a:latin typeface="Lucida Sans Unicode"/>
                    <a:cs typeface="Lucida Sans Unicode"/>
                  </a:rPr>
                  <a:t> </a:t>
                </a:r>
                <a:r>
                  <a:rPr lang="en-US" i="1" spc="-5" dirty="0">
                    <a:solidFill>
                      <a:schemeClr val="tx1"/>
                    </a:solidFill>
                    <a:latin typeface="Times New Roman"/>
                    <a:cs typeface="Times New Roman"/>
                  </a:rPr>
                  <a:t>j</a:t>
                </a:r>
                <a:r>
                  <a:rPr lang="en-US" spc="67" baseline="25925"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refer</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j</a:t>
                </a:r>
                <a:r>
                  <a:rPr lang="en-US" baseline="25925" dirty="0">
                    <a:solidFill>
                      <a:schemeClr val="tx1"/>
                    </a:solidFill>
                    <a:latin typeface="Times New Roman"/>
                    <a:cs typeface="Times New Roman"/>
                  </a:rPr>
                  <a:t>2</a:t>
                </a:r>
                <a:r>
                  <a:rPr lang="en-US" spc="112" baseline="2592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b="1" i="1" spc="-10" dirty="0">
                    <a:solidFill>
                      <a:schemeClr val="tx1"/>
                    </a:solidFill>
                    <a:latin typeface="Times New Roman"/>
                    <a:cs typeface="Times New Roman"/>
                  </a:rPr>
                  <a:t>genera</a:t>
                </a:r>
                <a:r>
                  <a:rPr lang="en-US" b="1" i="1" spc="-5" dirty="0">
                    <a:solidFill>
                      <a:schemeClr val="tx1"/>
                    </a:solidFill>
                    <a:latin typeface="Times New Roman"/>
                    <a:cs typeface="Times New Roman"/>
                  </a:rPr>
                  <a:t>l</a:t>
                </a:r>
                <a:r>
                  <a:rPr lang="en-US" b="1" i="1" spc="-35" dirty="0">
                    <a:solidFill>
                      <a:schemeClr val="tx1"/>
                    </a:solidFill>
                    <a:latin typeface="Times New Roman"/>
                    <a:cs typeface="Times New Roman"/>
                  </a:rPr>
                  <a:t> </a:t>
                </a:r>
                <a:r>
                  <a:rPr lang="en-US" b="1" i="1" spc="-15" dirty="0">
                    <a:solidFill>
                      <a:schemeClr val="tx1"/>
                    </a:solidFill>
                    <a:latin typeface="Times New Roman"/>
                    <a:cs typeface="Times New Roman"/>
                  </a:rPr>
                  <a:t>term</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letter </a:t>
                </a:r>
                <a:r>
                  <a:rPr lang="en-US" i="1" spc="-5" dirty="0">
                    <a:solidFill>
                      <a:schemeClr val="tx1"/>
                    </a:solidFill>
                    <a:latin typeface="Times New Roman"/>
                    <a:cs typeface="Times New Roman"/>
                  </a:rPr>
                  <a:t>j</a:t>
                </a:r>
                <a:r>
                  <a:rPr lang="en-US" i="1" spc="7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called</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b="1" i="1" spc="-15" dirty="0">
                    <a:solidFill>
                      <a:schemeClr val="tx1"/>
                    </a:solidFill>
                    <a:latin typeface="Times New Roman"/>
                    <a:cs typeface="Times New Roman"/>
                  </a:rPr>
                  <a:t>summatio</a:t>
                </a:r>
                <a:r>
                  <a:rPr lang="en-US" b="1" i="1" spc="-10" dirty="0">
                    <a:solidFill>
                      <a:schemeClr val="tx1"/>
                    </a:solidFill>
                    <a:latin typeface="Times New Roman"/>
                    <a:cs typeface="Times New Roman"/>
                  </a:rPr>
                  <a:t>n</a:t>
                </a:r>
                <a:r>
                  <a:rPr lang="en-US" b="1" i="1" spc="-20" dirty="0">
                    <a:solidFill>
                      <a:schemeClr val="tx1"/>
                    </a:solidFill>
                    <a:latin typeface="Times New Roman"/>
                    <a:cs typeface="Times New Roman"/>
                  </a:rPr>
                  <a:t> </a:t>
                </a:r>
                <a:r>
                  <a:rPr lang="en-US" b="1" i="1" spc="-10" dirty="0">
                    <a:solidFill>
                      <a:schemeClr val="tx1"/>
                    </a:solidFill>
                    <a:latin typeface="Times New Roman"/>
                    <a:cs typeface="Times New Roman"/>
                  </a:rPr>
                  <a:t>inde</a:t>
                </a:r>
                <a:r>
                  <a:rPr lang="en-US" b="1"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lso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rr</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d</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225" dirty="0">
                    <a:solidFill>
                      <a:schemeClr val="tx1"/>
                    </a:solidFill>
                    <a:latin typeface="Times New Roman"/>
                    <a:cs typeface="Times New Roman"/>
                  </a:rPr>
                  <a:t>s </a:t>
                </a:r>
                <a:r>
                  <a:rPr lang="en-US" spc="-5" dirty="0">
                    <a:solidFill>
                      <a:schemeClr val="tx1"/>
                    </a:solidFill>
                    <a:latin typeface="Times New Roman"/>
                    <a:cs typeface="Times New Roman"/>
                  </a:rPr>
                  <a:t>a</a:t>
                </a:r>
                <a:r>
                  <a:rPr lang="en-US" spc="-20" dirty="0">
                    <a:solidFill>
                      <a:schemeClr val="tx1"/>
                    </a:solidFill>
                    <a:latin typeface="Times New Roman"/>
                    <a:cs typeface="Times New Roman"/>
                  </a:rPr>
                  <a:t> </a:t>
                </a:r>
                <a:r>
                  <a:rPr lang="en-US" b="1" i="1" spc="-15" dirty="0">
                    <a:solidFill>
                      <a:schemeClr val="tx1"/>
                    </a:solidFill>
                    <a:latin typeface="Times New Roman"/>
                    <a:cs typeface="Times New Roman"/>
                  </a:rPr>
                  <a:t>dumm</a:t>
                </a:r>
                <a:r>
                  <a:rPr lang="en-US" b="1" i="1" spc="-5" dirty="0">
                    <a:solidFill>
                      <a:schemeClr val="tx1"/>
                    </a:solidFill>
                    <a:latin typeface="Times New Roman"/>
                    <a:cs typeface="Times New Roman"/>
                  </a:rPr>
                  <a:t>y</a:t>
                </a:r>
                <a:r>
                  <a:rPr lang="en-US" b="1" i="1" spc="-20" dirty="0">
                    <a:solidFill>
                      <a:schemeClr val="tx1"/>
                    </a:solidFill>
                    <a:latin typeface="Times New Roman"/>
                    <a:cs typeface="Times New Roman"/>
                  </a:rPr>
                  <a:t> </a:t>
                </a:r>
                <a:r>
                  <a:rPr lang="en-US" b="1" i="1" spc="-10" dirty="0">
                    <a:solidFill>
                      <a:schemeClr val="tx1"/>
                    </a:solidFill>
                    <a:latin typeface="Times New Roman"/>
                    <a:cs typeface="Times New Roman"/>
                  </a:rPr>
                  <a:t>variabl</a:t>
                </a:r>
                <a:r>
                  <a:rPr lang="en-US" b="1" i="1" spc="-5" dirty="0">
                    <a:solidFill>
                      <a:schemeClr val="tx1"/>
                    </a:solidFill>
                    <a:latin typeface="Times New Roman"/>
                    <a:cs typeface="Times New Roman"/>
                  </a:rPr>
                  <a:t>e</a:t>
                </a:r>
                <a:r>
                  <a:rPr lang="en-US" b="1" i="1" spc="-20"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any othe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lette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use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instead</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3592" cy="4370567"/>
              </a:xfrm>
              <a:blipFill>
                <a:blip r:embed="rId2"/>
                <a:stretch>
                  <a:fillRect l="-675" t="-976" r="-843" b="-7950"/>
                </a:stretch>
              </a:blipFill>
            </p:spPr>
            <p:txBody>
              <a:bodyPr/>
              <a:lstStyle/>
              <a:p>
                <a:r>
                  <a:rPr lang="en-US">
                    <a:noFill/>
                  </a:rPr>
                  <a:t> </a:t>
                </a:r>
              </a:p>
            </p:txBody>
          </p:sp>
        </mc:Fallback>
      </mc:AlternateContent>
    </p:spTree>
    <p:extLst>
      <p:ext uri="{BB962C8B-B14F-4D97-AF65-F5344CB8AC3E}">
        <p14:creationId xmlns:p14="http://schemas.microsoft.com/office/powerpoint/2010/main" val="976017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(15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b="1" u="sng" dirty="0"/>
                  <a:t>EXAMPLE</a:t>
                </a:r>
                <a:r>
                  <a:rPr lang="en-US" b="1" dirty="0"/>
                  <a:t>: </a:t>
                </a:r>
                <a:r>
                  <a:rPr lang="en-US" dirty="0">
                    <a:solidFill>
                      <a:schemeClr val="tx1"/>
                    </a:solidFill>
                  </a:rPr>
                  <a:t>Given</a:t>
                </a:r>
                <a:r>
                  <a:rPr lang="en-US" b="1"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𝑨</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e>
                    </m:d>
                    <m:r>
                      <a:rPr lang="en-US" b="1" i="1" smtClean="0">
                        <a:solidFill>
                          <a:schemeClr val="tx1"/>
                        </a:solidFill>
                        <a:latin typeface="Cambria Math" panose="02040503050406030204" pitchFamily="18" charset="0"/>
                      </a:rPr>
                      <m:t>=</m:t>
                    </m:r>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𝑥</m:t>
                        </m:r>
                      </m:sup>
                      <m:e>
                        <m:rad>
                          <m:radPr>
                            <m:degHide m:val="on"/>
                            <m:ctrlPr>
                              <a:rPr lang="en-US"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1+</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𝑡</m:t>
                                </m:r>
                              </m:e>
                              <m:sup>
                                <m:r>
                                  <a:rPr lang="en-US" b="0" i="1" smtClean="0">
                                    <a:solidFill>
                                      <a:schemeClr val="tx1"/>
                                    </a:solidFill>
                                    <a:latin typeface="Cambria Math" panose="02040503050406030204" pitchFamily="18" charset="0"/>
                                  </a:rPr>
                                  <m:t>3</m:t>
                                </m:r>
                              </m:sup>
                            </m:sSup>
                          </m:e>
                        </m:rad>
                      </m:e>
                    </m:nary>
                    <m:r>
                      <a:rPr lang="en-US" b="0" i="1" smtClean="0">
                        <a:solidFill>
                          <a:schemeClr val="tx1"/>
                        </a:solidFill>
                        <a:latin typeface="Cambria Math" panose="02040503050406030204" pitchFamily="18" charset="0"/>
                      </a:rPr>
                      <m:t>𝑑𝑡</m:t>
                    </m:r>
                  </m:oMath>
                </a14:m>
                <a:r>
                  <a:rPr lang="en-US" dirty="0">
                    <a:solidFill>
                      <a:schemeClr val="tx1"/>
                    </a:solidFill>
                  </a:rPr>
                  <a:t>, we </a:t>
                </a:r>
                <a:r>
                  <a:rPr lang="en-US" spc="-10" dirty="0">
                    <a:solidFill>
                      <a:schemeClr val="tx1"/>
                    </a:solidFill>
                  </a:rPr>
                  <a:t>calculat</a:t>
                </a:r>
                <a:r>
                  <a:rPr lang="en-US" spc="-5" dirty="0">
                    <a:solidFill>
                      <a:schemeClr val="tx1"/>
                    </a:solidFill>
                  </a:rPr>
                  <a:t>e </a:t>
                </a:r>
                <a:r>
                  <a:rPr lang="en-US" spc="-10" dirty="0">
                    <a:solidFill>
                      <a:schemeClr val="tx1"/>
                    </a:solidFill>
                  </a:rPr>
                  <a:t>o</a:t>
                </a:r>
                <a:r>
                  <a:rPr lang="en-US" spc="-5" dirty="0">
                    <a:solidFill>
                      <a:schemeClr val="tx1"/>
                    </a:solidFill>
                  </a:rPr>
                  <a:t>r </a:t>
                </a:r>
                <a:r>
                  <a:rPr lang="en-US" spc="-10" dirty="0">
                    <a:solidFill>
                      <a:schemeClr val="tx1"/>
                    </a:solidFill>
                  </a:rPr>
                  <a:t>approximat</a:t>
                </a:r>
                <a:r>
                  <a:rPr lang="en-US" spc="-5" dirty="0">
                    <a:solidFill>
                      <a:schemeClr val="tx1"/>
                    </a:solidFill>
                  </a:rPr>
                  <a:t>e</a:t>
                </a:r>
                <a:r>
                  <a:rPr lang="en-US" spc="100" dirty="0">
                    <a:solidFill>
                      <a:schemeClr val="tx1"/>
                    </a:solidFill>
                  </a:rPr>
                  <a:t> </a:t>
                </a:r>
                <a:r>
                  <a:rPr lang="en-US" i="1" dirty="0">
                    <a:solidFill>
                      <a:schemeClr val="tx1"/>
                    </a:solidFill>
                  </a:rPr>
                  <a:t>A</a:t>
                </a:r>
                <a:r>
                  <a:rPr lang="en-US" spc="-5" dirty="0">
                    <a:solidFill>
                      <a:schemeClr val="tx1"/>
                    </a:solidFill>
                  </a:rPr>
                  <a:t>(2),</a:t>
                </a:r>
                <a:r>
                  <a:rPr lang="en-US" spc="95" dirty="0">
                    <a:solidFill>
                      <a:schemeClr val="tx1"/>
                    </a:solidFill>
                  </a:rPr>
                  <a:t> </a:t>
                </a:r>
                <a:r>
                  <a:rPr lang="en-US" i="1" dirty="0">
                    <a:solidFill>
                      <a:schemeClr val="tx1"/>
                    </a:solidFill>
                  </a:rPr>
                  <a:t>A</a:t>
                </a:r>
                <a:r>
                  <a:rPr lang="en-US" spc="-5" dirty="0">
                    <a:solidFill>
                      <a:schemeClr val="tx1"/>
                    </a:solidFill>
                  </a:rPr>
                  <a:t>(3),</a:t>
                </a:r>
                <a:r>
                  <a:rPr lang="en-US" spc="95" dirty="0">
                    <a:solidFill>
                      <a:schemeClr val="tx1"/>
                    </a:solidFill>
                  </a:rPr>
                  <a:t> </a:t>
                </a:r>
                <a:r>
                  <a:rPr lang="en-US" i="1" dirty="0">
                    <a:solidFill>
                      <a:schemeClr val="tx1"/>
                    </a:solidFill>
                  </a:rPr>
                  <a:t>A</a:t>
                </a:r>
                <a14:m>
                  <m:oMath xmlns:m="http://schemas.openxmlformats.org/officeDocument/2006/math">
                    <m:r>
                      <a:rPr lang="en-US" i="1">
                        <a:latin typeface="Cambria Math" panose="02040503050406030204" pitchFamily="18" charset="0"/>
                      </a:rPr>
                      <m:t>′</m:t>
                    </m:r>
                  </m:oMath>
                </a14:m>
                <a:r>
                  <a:rPr lang="en-US" spc="-5" dirty="0">
                    <a:solidFill>
                      <a:schemeClr val="tx1"/>
                    </a:solidFill>
                  </a:rPr>
                  <a:t>(2), </a:t>
                </a:r>
                <a:r>
                  <a:rPr lang="en-US" spc="-10" dirty="0">
                    <a:solidFill>
                      <a:schemeClr val="tx1"/>
                    </a:solidFill>
                  </a:rPr>
                  <a:t>an</a:t>
                </a:r>
                <a:r>
                  <a:rPr lang="en-US" spc="-5" dirty="0">
                    <a:solidFill>
                      <a:schemeClr val="tx1"/>
                    </a:solidFill>
                  </a:rPr>
                  <a:t>d</a:t>
                </a:r>
                <a:r>
                  <a:rPr lang="en-US" spc="95" dirty="0">
                    <a:solidFill>
                      <a:schemeClr val="tx1"/>
                    </a:solidFill>
                  </a:rPr>
                  <a:t> </a:t>
                </a:r>
                <a:r>
                  <a:rPr lang="en-US" i="1" dirty="0">
                    <a:solidFill>
                      <a:schemeClr val="tx1"/>
                    </a:solidFill>
                  </a:rPr>
                  <a:t>A</a:t>
                </a:r>
                <a14:m>
                  <m:oMath xmlns:m="http://schemas.openxmlformats.org/officeDocument/2006/math">
                    <m:r>
                      <a:rPr lang="en-US" i="1">
                        <a:latin typeface="Cambria Math" panose="02040503050406030204" pitchFamily="18" charset="0"/>
                      </a:rPr>
                      <m:t>′</m:t>
                    </m:r>
                  </m:oMath>
                </a14:m>
                <a:r>
                  <a:rPr lang="en-US" spc="-5" dirty="0">
                    <a:solidFill>
                      <a:schemeClr val="tx1"/>
                    </a:solidFill>
                  </a:rPr>
                  <a:t>(3). </a:t>
                </a:r>
              </a:p>
              <a:p>
                <a:pPr marL="36900" indent="0">
                  <a:lnSpc>
                    <a:spcPct val="100000"/>
                  </a:lnSpc>
                  <a:buNone/>
                </a:pPr>
                <a:endParaRPr lang="en-US" spc="-5" dirty="0">
                  <a:solidFill>
                    <a:schemeClr val="tx1"/>
                  </a:solidFill>
                </a:endParaRPr>
              </a:p>
              <a:p>
                <a:pPr marL="494100" indent="-457200">
                  <a:lnSpc>
                    <a:spcPct val="100000"/>
                  </a:lnSpc>
                  <a:buFont typeface="+mj-lt"/>
                  <a:buAutoNum type="alphaLcParenR"/>
                </a:pPr>
                <a:r>
                  <a:rPr lang="en-US" b="0"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𝐴</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r>
                      <a:rPr lang="en-US" b="0" i="1">
                        <a:solidFill>
                          <a:schemeClr val="tx1"/>
                        </a:solidFill>
                        <a:latin typeface="Cambria Math" panose="02040503050406030204" pitchFamily="18" charset="0"/>
                      </a:rPr>
                      <m:t>=</m:t>
                    </m:r>
                    <m:nary>
                      <m:naryPr>
                        <m:ctrlPr>
                          <a:rPr lang="en-US" i="1">
                            <a:solidFill>
                              <a:schemeClr val="tx1"/>
                            </a:solidFill>
                            <a:latin typeface="Cambria Math" panose="02040503050406030204" pitchFamily="18" charset="0"/>
                          </a:rPr>
                        </m:ctrlPr>
                      </m:naryPr>
                      <m:sub>
                        <m:r>
                          <m:rPr>
                            <m:brk m:alnAt="23"/>
                          </m:rPr>
                          <a:rPr lang="en-US" b="0" i="1">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2</m:t>
                        </m:r>
                      </m:sup>
                      <m:e>
                        <m:rad>
                          <m:radPr>
                            <m:degHide m:val="on"/>
                            <m:ctrlPr>
                              <a:rPr lang="en-US" i="1">
                                <a:solidFill>
                                  <a:schemeClr val="tx1"/>
                                </a:solidFill>
                                <a:latin typeface="Cambria Math" panose="02040503050406030204" pitchFamily="18" charset="0"/>
                              </a:rPr>
                            </m:ctrlPr>
                          </m:radPr>
                          <m:deg/>
                          <m:e>
                            <m:r>
                              <a:rPr lang="en-US" b="0" i="1">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𝑡</m:t>
                                </m:r>
                              </m:e>
                              <m:sup>
                                <m:r>
                                  <a:rPr lang="en-US" b="0" i="1">
                                    <a:solidFill>
                                      <a:schemeClr val="tx1"/>
                                    </a:solidFill>
                                    <a:latin typeface="Cambria Math" panose="02040503050406030204" pitchFamily="18" charset="0"/>
                                  </a:rPr>
                                  <m:t>3</m:t>
                                </m:r>
                              </m:sup>
                            </m:sSup>
                          </m:e>
                        </m:rad>
                      </m:e>
                    </m:nary>
                    <m:r>
                      <a:rPr lang="en-US" b="0" i="1">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=0</m:t>
                    </m:r>
                    <m:r>
                      <a:rPr lang="en-US" b="0" i="0" smtClean="0">
                        <a:solidFill>
                          <a:schemeClr val="tx1"/>
                        </a:solidFill>
                        <a:latin typeface="Cambria Math" panose="02040503050406030204" pitchFamily="18" charset="0"/>
                      </a:rPr>
                      <m:t>.</m:t>
                    </m:r>
                  </m:oMath>
                </a14:m>
                <a:r>
                  <a:rPr lang="en-US" dirty="0">
                    <a:solidFill>
                      <a:schemeClr val="tx1"/>
                    </a:solidFill>
                  </a:rPr>
                  <a:t> </a:t>
                </a:r>
              </a:p>
              <a:p>
                <a:pPr marL="494100" indent="-457200">
                  <a:lnSpc>
                    <a:spcPct val="100000"/>
                  </a:lnSpc>
                  <a:buFont typeface="+mj-lt"/>
                  <a:buAutoNum type="alphaLcParenR"/>
                </a:pPr>
                <a:r>
                  <a:rPr lang="en-US" dirty="0">
                    <a:solidFill>
                      <a:schemeClr val="tx1"/>
                    </a:solidFill>
                  </a:rPr>
                  <a:t>For </a:t>
                </a:r>
                <a14:m>
                  <m:oMath xmlns:m="http://schemas.openxmlformats.org/officeDocument/2006/math">
                    <m:r>
                      <a:rPr lang="en-US" b="0" i="1">
                        <a:solidFill>
                          <a:schemeClr val="tx1"/>
                        </a:solidFill>
                        <a:latin typeface="Cambria Math" panose="02040503050406030204" pitchFamily="18" charset="0"/>
                      </a:rPr>
                      <m:t>𝐴</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3</m:t>
                        </m:r>
                      </m:e>
                    </m:d>
                    <m:r>
                      <a:rPr lang="en-US" b="0" i="1">
                        <a:solidFill>
                          <a:schemeClr val="tx1"/>
                        </a:solidFill>
                        <a:latin typeface="Cambria Math" panose="02040503050406030204" pitchFamily="18" charset="0"/>
                      </a:rPr>
                      <m:t>=</m:t>
                    </m:r>
                    <m:nary>
                      <m:naryPr>
                        <m:ctrlPr>
                          <a:rPr lang="en-US" i="1">
                            <a:solidFill>
                              <a:schemeClr val="tx1"/>
                            </a:solidFill>
                            <a:latin typeface="Cambria Math" panose="02040503050406030204" pitchFamily="18" charset="0"/>
                          </a:rPr>
                        </m:ctrlPr>
                      </m:naryPr>
                      <m:sub>
                        <m:r>
                          <m:rPr>
                            <m:brk m:alnAt="23"/>
                          </m:rPr>
                          <a:rPr lang="en-US" b="0" i="1">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3</m:t>
                        </m:r>
                      </m:sup>
                      <m:e>
                        <m:rad>
                          <m:radPr>
                            <m:degHide m:val="on"/>
                            <m:ctrlPr>
                              <a:rPr lang="en-US" i="1">
                                <a:solidFill>
                                  <a:schemeClr val="tx1"/>
                                </a:solidFill>
                                <a:latin typeface="Cambria Math" panose="02040503050406030204" pitchFamily="18" charset="0"/>
                              </a:rPr>
                            </m:ctrlPr>
                          </m:radPr>
                          <m:deg/>
                          <m:e>
                            <m:r>
                              <a:rPr lang="en-US" b="0" i="1">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𝑡</m:t>
                                </m:r>
                              </m:e>
                              <m:sup>
                                <m:r>
                                  <a:rPr lang="en-US" b="0" i="1">
                                    <a:solidFill>
                                      <a:schemeClr val="tx1"/>
                                    </a:solidFill>
                                    <a:latin typeface="Cambria Math" panose="02040503050406030204" pitchFamily="18" charset="0"/>
                                  </a:rPr>
                                  <m:t>3</m:t>
                                </m:r>
                              </m:sup>
                            </m:sSup>
                          </m:e>
                        </m:rad>
                      </m:e>
                    </m:nary>
                    <m:r>
                      <a:rPr lang="en-US" b="0" i="1">
                        <a:solidFill>
                          <a:schemeClr val="tx1"/>
                        </a:solidFill>
                        <a:latin typeface="Cambria Math" panose="02040503050406030204" pitchFamily="18" charset="0"/>
                      </a:rPr>
                      <m:t>𝑑𝑡</m:t>
                    </m:r>
                    <m:r>
                      <a:rPr lang="en-US" b="0" i="0" smtClean="0">
                        <a:solidFill>
                          <a:schemeClr val="tx1"/>
                        </a:solidFill>
                        <a:latin typeface="Cambria Math" panose="02040503050406030204" pitchFamily="18" charset="0"/>
                      </a:rPr>
                      <m:t>,</m:t>
                    </m:r>
                  </m:oMath>
                </a14:m>
                <a:r>
                  <a:rPr lang="en-US" dirty="0">
                    <a:solidFill>
                      <a:schemeClr val="tx1"/>
                    </a:solidFill>
                  </a:rPr>
                  <a:t> </a:t>
                </a:r>
                <a:r>
                  <a:rPr lang="en-US" spc="-15" dirty="0">
                    <a:solidFill>
                      <a:schemeClr val="tx1"/>
                    </a:solidFill>
                  </a:rPr>
                  <a:t>w</a:t>
                </a:r>
                <a:r>
                  <a:rPr lang="en-US" spc="-5" dirty="0">
                    <a:solidFill>
                      <a:schemeClr val="tx1"/>
                    </a:solidFill>
                  </a:rPr>
                  <a:t>e</a:t>
                </a:r>
                <a:r>
                  <a:rPr lang="en-US" spc="90" dirty="0">
                    <a:solidFill>
                      <a:schemeClr val="tx1"/>
                    </a:solidFill>
                  </a:rPr>
                  <a:t> </a:t>
                </a:r>
                <a:r>
                  <a:rPr lang="en-US" spc="-10" dirty="0">
                    <a:solidFill>
                      <a:schemeClr val="tx1"/>
                    </a:solidFill>
                  </a:rPr>
                  <a:t>nee</a:t>
                </a:r>
                <a:r>
                  <a:rPr lang="en-US" spc="-5" dirty="0">
                    <a:solidFill>
                      <a:schemeClr val="tx1"/>
                    </a:solidFill>
                  </a:rPr>
                  <a:t>d</a:t>
                </a:r>
                <a:r>
                  <a:rPr lang="en-US" spc="90" dirty="0">
                    <a:solidFill>
                      <a:schemeClr val="tx1"/>
                    </a:solidFill>
                  </a:rPr>
                  <a:t> </a:t>
                </a:r>
                <a:r>
                  <a:rPr lang="en-US" spc="-10" dirty="0">
                    <a:solidFill>
                      <a:schemeClr val="tx1"/>
                    </a:solidFill>
                  </a:rPr>
                  <a:t>t</a:t>
                </a:r>
                <a:r>
                  <a:rPr lang="en-US" spc="-5" dirty="0">
                    <a:solidFill>
                      <a:schemeClr val="tx1"/>
                    </a:solidFill>
                  </a:rPr>
                  <a:t>o</a:t>
                </a:r>
                <a:r>
                  <a:rPr lang="en-US" spc="90" dirty="0">
                    <a:solidFill>
                      <a:schemeClr val="tx1"/>
                    </a:solidFill>
                  </a:rPr>
                  <a:t> </a:t>
                </a:r>
                <a:r>
                  <a:rPr lang="en-US" spc="-10" dirty="0">
                    <a:solidFill>
                      <a:schemeClr val="tx1"/>
                    </a:solidFill>
                  </a:rPr>
                  <a:t>approximat</a:t>
                </a:r>
                <a:r>
                  <a:rPr lang="en-US" spc="-5" dirty="0">
                    <a:solidFill>
                      <a:schemeClr val="tx1"/>
                    </a:solidFill>
                  </a:rPr>
                  <a:t>e</a:t>
                </a:r>
                <a:r>
                  <a:rPr lang="en-US" spc="65"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10" dirty="0">
                    <a:solidFill>
                      <a:schemeClr val="tx1"/>
                    </a:solidFill>
                  </a:rPr>
                  <a:t>definit</a:t>
                </a:r>
                <a:r>
                  <a:rPr lang="en-US" spc="-5" dirty="0">
                    <a:solidFill>
                      <a:schemeClr val="tx1"/>
                    </a:solidFill>
                  </a:rPr>
                  <a:t>e</a:t>
                </a:r>
                <a:r>
                  <a:rPr lang="en-US" spc="65" dirty="0">
                    <a:solidFill>
                      <a:schemeClr val="tx1"/>
                    </a:solidFill>
                  </a:rPr>
                  <a:t> </a:t>
                </a:r>
                <a:r>
                  <a:rPr lang="en-US" spc="-10" dirty="0">
                    <a:solidFill>
                      <a:schemeClr val="tx1"/>
                    </a:solidFill>
                  </a:rPr>
                  <a:t>integra</a:t>
                </a:r>
                <a:r>
                  <a:rPr lang="en-US" spc="-5" dirty="0">
                    <a:solidFill>
                      <a:schemeClr val="tx1"/>
                    </a:solidFill>
                  </a:rPr>
                  <a:t>l</a:t>
                </a:r>
                <a:r>
                  <a:rPr lang="en-US" spc="65" dirty="0">
                    <a:solidFill>
                      <a:schemeClr val="tx1"/>
                    </a:solidFill>
                  </a:rPr>
                  <a:t> </a:t>
                </a:r>
                <a:r>
                  <a:rPr lang="en-US" spc="-10" dirty="0">
                    <a:solidFill>
                      <a:schemeClr val="tx1"/>
                    </a:solidFill>
                  </a:rPr>
                  <a:t>becaus</a:t>
                </a:r>
                <a:r>
                  <a:rPr lang="en-US" spc="-5" dirty="0">
                    <a:solidFill>
                      <a:schemeClr val="tx1"/>
                    </a:solidFill>
                  </a:rPr>
                  <a:t>e</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d</a:t>
                </a:r>
                <a:r>
                  <a:rPr lang="en-US" spc="-5" dirty="0">
                    <a:solidFill>
                      <a:schemeClr val="tx1"/>
                    </a:solidFill>
                  </a:rPr>
                  <a:t>o</a:t>
                </a:r>
                <a:r>
                  <a:rPr lang="en-US" spc="65" dirty="0">
                    <a:solidFill>
                      <a:schemeClr val="tx1"/>
                    </a:solidFill>
                  </a:rPr>
                  <a:t> </a:t>
                </a:r>
                <a:r>
                  <a:rPr lang="en-US" spc="-10" dirty="0">
                    <a:solidFill>
                      <a:schemeClr val="tx1"/>
                    </a:solidFill>
                  </a:rPr>
                  <a:t>no</a:t>
                </a:r>
                <a:r>
                  <a:rPr lang="en-US" spc="-5" dirty="0">
                    <a:solidFill>
                      <a:schemeClr val="tx1"/>
                    </a:solidFill>
                  </a:rPr>
                  <a:t>t</a:t>
                </a:r>
                <a:r>
                  <a:rPr lang="en-US" spc="65" dirty="0">
                    <a:solidFill>
                      <a:schemeClr val="tx1"/>
                    </a:solidFill>
                  </a:rPr>
                  <a:t> </a:t>
                </a:r>
                <a:r>
                  <a:rPr lang="en-US" spc="-10" dirty="0">
                    <a:solidFill>
                      <a:schemeClr val="tx1"/>
                    </a:solidFill>
                  </a:rPr>
                  <a:t>hav</a:t>
                </a:r>
                <a:r>
                  <a:rPr lang="en-US" spc="-5" dirty="0">
                    <a:solidFill>
                      <a:schemeClr val="tx1"/>
                    </a:solidFill>
                  </a:rPr>
                  <a:t>e</a:t>
                </a:r>
                <a:r>
                  <a:rPr lang="en-US" spc="65" dirty="0">
                    <a:solidFill>
                      <a:schemeClr val="tx1"/>
                    </a:solidFill>
                  </a:rPr>
                  <a:t> </a:t>
                </a:r>
                <a:r>
                  <a:rPr lang="en-US" spc="-5" dirty="0">
                    <a:solidFill>
                      <a:schemeClr val="tx1"/>
                    </a:solidFill>
                  </a:rPr>
                  <a:t>a</a:t>
                </a:r>
                <a:r>
                  <a:rPr lang="en-US" spc="65" dirty="0">
                    <a:solidFill>
                      <a:schemeClr val="tx1"/>
                    </a:solidFill>
                  </a:rPr>
                  <a:t> </a:t>
                </a:r>
                <a:r>
                  <a:rPr lang="en-US" spc="-5" dirty="0">
                    <a:solidFill>
                      <a:schemeClr val="tx1"/>
                    </a:solidFill>
                  </a:rPr>
                  <a:t>s</a:t>
                </a:r>
                <a:r>
                  <a:rPr lang="en-US" spc="-10" dirty="0">
                    <a:solidFill>
                      <a:schemeClr val="tx1"/>
                    </a:solidFill>
                  </a:rPr>
                  <a:t>impl</a:t>
                </a:r>
                <a:r>
                  <a:rPr lang="en-US" spc="-5" dirty="0">
                    <a:solidFill>
                      <a:schemeClr val="tx1"/>
                    </a:solidFill>
                  </a:rPr>
                  <a:t>e</a:t>
                </a:r>
                <a:r>
                  <a:rPr lang="en-US" spc="65" dirty="0">
                    <a:solidFill>
                      <a:schemeClr val="tx1"/>
                    </a:solidFill>
                  </a:rPr>
                  <a:t> </a:t>
                </a:r>
                <a:r>
                  <a:rPr lang="en-US" spc="-10" dirty="0">
                    <a:solidFill>
                      <a:schemeClr val="tx1"/>
                    </a:solidFill>
                  </a:rPr>
                  <a:t>antiderivativ</a:t>
                </a:r>
                <a:r>
                  <a:rPr lang="en-US" spc="-5" dirty="0">
                    <a:solidFill>
                      <a:schemeClr val="tx1"/>
                    </a:solidFill>
                  </a:rPr>
                  <a:t>e</a:t>
                </a:r>
                <a:r>
                  <a:rPr lang="en-US" spc="6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65" dirty="0">
                    <a:solidFill>
                      <a:schemeClr val="tx1"/>
                    </a:solidFill>
                  </a:rPr>
                  <a:t> </a:t>
                </a:r>
                <a:r>
                  <a:rPr lang="en-US" spc="-10" dirty="0">
                    <a:solidFill>
                      <a:schemeClr val="tx1"/>
                    </a:solidFill>
                  </a:rPr>
                  <a:t>enable</a:t>
                </a:r>
                <a:r>
                  <a:rPr lang="en-US" spc="-5" dirty="0">
                    <a:solidFill>
                      <a:schemeClr val="tx1"/>
                    </a:solidFill>
                  </a:rPr>
                  <a:t>s</a:t>
                </a:r>
                <a:r>
                  <a:rPr lang="en-US" spc="65" dirty="0">
                    <a:solidFill>
                      <a:schemeClr val="tx1"/>
                    </a:solidFill>
                  </a:rPr>
                  <a:t> </a:t>
                </a:r>
                <a:r>
                  <a:rPr lang="en-US" spc="-10" dirty="0">
                    <a:solidFill>
                      <a:schemeClr val="tx1"/>
                    </a:solidFill>
                  </a:rPr>
                  <a:t>u</a:t>
                </a:r>
                <a:r>
                  <a:rPr lang="en-US" spc="-5" dirty="0">
                    <a:solidFill>
                      <a:schemeClr val="tx1"/>
                    </a:solidFill>
                  </a:rPr>
                  <a:t>s</a:t>
                </a:r>
                <a:r>
                  <a:rPr lang="en-US" spc="65" dirty="0">
                    <a:solidFill>
                      <a:schemeClr val="tx1"/>
                    </a:solidFill>
                  </a:rPr>
                  <a:t> </a:t>
                </a:r>
                <a:r>
                  <a:rPr lang="en-US" spc="-10" dirty="0">
                    <a:solidFill>
                      <a:schemeClr val="tx1"/>
                    </a:solidFill>
                  </a:rPr>
                  <a:t>t</a:t>
                </a:r>
                <a:r>
                  <a:rPr lang="en-US" spc="-5" dirty="0">
                    <a:solidFill>
                      <a:schemeClr val="tx1"/>
                    </a:solidFill>
                  </a:rPr>
                  <a:t>o</a:t>
                </a:r>
                <a:r>
                  <a:rPr lang="en-US" spc="65" dirty="0">
                    <a:solidFill>
                      <a:schemeClr val="tx1"/>
                    </a:solidFill>
                  </a:rPr>
                  <a:t> </a:t>
                </a:r>
                <a:r>
                  <a:rPr lang="en-US" spc="-10" dirty="0">
                    <a:solidFill>
                      <a:schemeClr val="tx1"/>
                    </a:solidFill>
                  </a:rPr>
                  <a:t>comput</a:t>
                </a:r>
                <a:r>
                  <a:rPr lang="en-US" spc="-5" dirty="0">
                    <a:solidFill>
                      <a:schemeClr val="tx1"/>
                    </a:solidFill>
                  </a:rPr>
                  <a:t>e</a:t>
                </a:r>
                <a:r>
                  <a:rPr lang="en-US" spc="7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5" dirty="0">
                    <a:solidFill>
                      <a:schemeClr val="tx1"/>
                    </a:solidFill>
                  </a:rPr>
                  <a:t> </a:t>
                </a:r>
                <a:r>
                  <a:rPr lang="en-US" spc="-10" dirty="0">
                    <a:solidFill>
                      <a:schemeClr val="tx1"/>
                    </a:solidFill>
                  </a:rPr>
                  <a:t>integra</a:t>
                </a:r>
                <a:r>
                  <a:rPr lang="en-US" spc="-5" dirty="0">
                    <a:solidFill>
                      <a:schemeClr val="tx1"/>
                    </a:solidFill>
                  </a:rPr>
                  <a:t>l</a:t>
                </a:r>
                <a:r>
                  <a:rPr lang="en-US" spc="65" dirty="0">
                    <a:solidFill>
                      <a:schemeClr val="tx1"/>
                    </a:solidFill>
                  </a:rPr>
                  <a:t> </a:t>
                </a:r>
                <a:r>
                  <a:rPr lang="en-US" spc="-10" dirty="0">
                    <a:solidFill>
                      <a:schemeClr val="tx1"/>
                    </a:solidFill>
                  </a:rPr>
                  <a:t>usin</a:t>
                </a:r>
                <a:r>
                  <a:rPr lang="en-US" spc="-5" dirty="0">
                    <a:solidFill>
                      <a:schemeClr val="tx1"/>
                    </a:solidFill>
                  </a:rPr>
                  <a:t>g</a:t>
                </a:r>
                <a:r>
                  <a:rPr lang="en-US" spc="65" dirty="0">
                    <a:solidFill>
                      <a:schemeClr val="tx1"/>
                    </a:solidFill>
                  </a:rPr>
                  <a:t> </a:t>
                </a:r>
                <a:r>
                  <a:rPr lang="en-US" spc="-15" dirty="0">
                    <a:solidFill>
                      <a:schemeClr val="tx1"/>
                    </a:solidFill>
                  </a:rPr>
                  <a:t>FT</a:t>
                </a:r>
                <a:r>
                  <a:rPr lang="en-US" spc="-10" dirty="0">
                    <a:solidFill>
                      <a:schemeClr val="tx1"/>
                    </a:solidFill>
                  </a:rPr>
                  <a:t>C</a:t>
                </a:r>
                <a:r>
                  <a:rPr lang="en-US" spc="65" dirty="0">
                    <a:solidFill>
                      <a:schemeClr val="tx1"/>
                    </a:solidFill>
                  </a:rPr>
                  <a:t> </a:t>
                </a:r>
                <a:r>
                  <a:rPr lang="en-US" spc="-10" dirty="0">
                    <a:solidFill>
                      <a:schemeClr val="tx1"/>
                    </a:solidFill>
                  </a:rPr>
                  <a:t>I</a:t>
                </a:r>
                <a:r>
                  <a:rPr lang="en-US" spc="-5" dirty="0">
                    <a:solidFill>
                      <a:schemeClr val="tx1"/>
                    </a:solidFill>
                  </a:rPr>
                  <a:t>.</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comput</a:t>
                </a:r>
                <a:r>
                  <a:rPr lang="en-US" spc="-5" dirty="0">
                    <a:solidFill>
                      <a:schemeClr val="tx1"/>
                    </a:solidFill>
                  </a:rPr>
                  <a:t>e</a:t>
                </a:r>
                <a:r>
                  <a:rPr lang="en-US" spc="70" dirty="0">
                    <a:solidFill>
                      <a:schemeClr val="tx1"/>
                    </a:solidFill>
                  </a:rPr>
                  <a:t> </a:t>
                </a:r>
                <a:r>
                  <a:rPr lang="en-US" spc="-10" dirty="0">
                    <a:solidFill>
                      <a:schemeClr val="tx1"/>
                    </a:solidFill>
                  </a:rPr>
                  <a:t>a</a:t>
                </a:r>
                <a:r>
                  <a:rPr lang="en-US" spc="-5" dirty="0">
                    <a:solidFill>
                      <a:schemeClr val="tx1"/>
                    </a:solidFill>
                  </a:rPr>
                  <a:t>n</a:t>
                </a:r>
                <a:r>
                  <a:rPr lang="en-US" spc="65" dirty="0">
                    <a:solidFill>
                      <a:schemeClr val="tx1"/>
                    </a:solidFill>
                  </a:rPr>
                  <a:t> </a:t>
                </a:r>
                <a:r>
                  <a:rPr lang="en-US" spc="-10" dirty="0">
                    <a:solidFill>
                      <a:schemeClr val="tx1"/>
                    </a:solidFill>
                  </a:rPr>
                  <a:t>approximatin</a:t>
                </a:r>
                <a:r>
                  <a:rPr lang="en-US" spc="-5" dirty="0">
                    <a:solidFill>
                      <a:schemeClr val="tx1"/>
                    </a:solidFill>
                  </a:rPr>
                  <a:t>g</a:t>
                </a:r>
                <a:r>
                  <a:rPr lang="en-US" spc="70" dirty="0">
                    <a:solidFill>
                      <a:schemeClr val="tx1"/>
                    </a:solidFill>
                  </a:rPr>
                  <a:t> </a:t>
                </a:r>
                <a:r>
                  <a:rPr lang="en-US" spc="-15" dirty="0">
                    <a:solidFill>
                      <a:schemeClr val="tx1"/>
                    </a:solidFill>
                  </a:rPr>
                  <a:t>Riemann </a:t>
                </a:r>
                <a:r>
                  <a:rPr lang="en-US" spc="-5" dirty="0">
                    <a:solidFill>
                      <a:schemeClr val="tx1"/>
                    </a:solidFill>
                  </a:rPr>
                  <a:t>sum,</a:t>
                </a:r>
                <a:r>
                  <a:rPr lang="en-US" spc="75" dirty="0">
                    <a:solidFill>
                      <a:schemeClr val="tx1"/>
                    </a:solidFill>
                  </a:rPr>
                  <a:t> </a:t>
                </a:r>
                <a:r>
                  <a:rPr lang="en-US" i="1" spc="-5" dirty="0">
                    <a:solidFill>
                      <a:schemeClr val="tx1"/>
                    </a:solidFill>
                  </a:rPr>
                  <a:t>R</a:t>
                </a:r>
                <a:r>
                  <a:rPr lang="en-US" baseline="-25000" dirty="0">
                    <a:solidFill>
                      <a:schemeClr val="tx1"/>
                    </a:solidFill>
                  </a:rPr>
                  <a:t>10</a:t>
                </a:r>
                <a:r>
                  <a:rPr lang="en-US" spc="67" baseline="-25000" dirty="0">
                    <a:solidFill>
                      <a:schemeClr val="tx1"/>
                    </a:solidFill>
                  </a:rPr>
                  <a:t>0</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fin</a:t>
                </a:r>
                <a:r>
                  <a:rPr lang="en-US" spc="-5" dirty="0">
                    <a:solidFill>
                      <a:schemeClr val="tx1"/>
                    </a:solidFill>
                  </a:rPr>
                  <a:t>d</a:t>
                </a:r>
                <a:r>
                  <a:rPr lang="en-US" spc="95" dirty="0">
                    <a:solidFill>
                      <a:schemeClr val="tx1"/>
                    </a:solidFill>
                  </a:rPr>
                  <a:t> </a:t>
                </a:r>
                <a:r>
                  <a:rPr lang="en-US" i="1" dirty="0">
                    <a:solidFill>
                      <a:schemeClr val="tx1"/>
                    </a:solidFill>
                  </a:rPr>
                  <a:t>A</a:t>
                </a:r>
                <a:r>
                  <a:rPr lang="en-US" spc="-5" dirty="0">
                    <a:solidFill>
                      <a:schemeClr val="tx1"/>
                    </a:solidFill>
                  </a:rPr>
                  <a:t>(3)</a:t>
                </a:r>
                <a:r>
                  <a:rPr lang="en-US" spc="25" dirty="0">
                    <a:solidFill>
                      <a:schemeClr val="tx1"/>
                    </a:solidFill>
                  </a:rPr>
                  <a:t> </a:t>
                </a:r>
                <a:r>
                  <a:rPr lang="en-US" spc="-25" dirty="0">
                    <a:solidFill>
                      <a:schemeClr val="tx1"/>
                    </a:solidFill>
                  </a:rPr>
                  <a:t>≈</a:t>
                </a:r>
                <a:r>
                  <a:rPr lang="en-US" spc="20" dirty="0">
                    <a:solidFill>
                      <a:schemeClr val="tx1"/>
                    </a:solidFill>
                  </a:rPr>
                  <a:t> </a:t>
                </a:r>
                <a:r>
                  <a:rPr lang="en-US" spc="-10" dirty="0">
                    <a:solidFill>
                      <a:schemeClr val="tx1"/>
                    </a:solidFill>
                  </a:rPr>
                  <a:t>4.1</a:t>
                </a:r>
                <a:r>
                  <a:rPr lang="en-US" spc="-5" dirty="0">
                    <a:solidFill>
                      <a:schemeClr val="tx1"/>
                    </a:solidFill>
                  </a:rPr>
                  <a:t>1.</a:t>
                </a:r>
                <a:endParaRPr lang="en-US" dirty="0">
                  <a:solidFill>
                    <a:schemeClr val="tx1"/>
                  </a:solidFill>
                </a:endParaRPr>
              </a:p>
              <a:p>
                <a:pPr marL="494100" indent="-457200">
                  <a:lnSpc>
                    <a:spcPct val="100000"/>
                  </a:lnSpc>
                  <a:buFont typeface="+mj-lt"/>
                  <a:buAutoNum type="alphaLcParenR"/>
                </a:pPr>
                <a:r>
                  <a:rPr lang="en-US" b="0" dirty="0">
                    <a:solidFill>
                      <a:schemeClr val="tx1"/>
                    </a:solidFill>
                    <a:cs typeface="Times New Roman"/>
                  </a:rPr>
                  <a:t> </a:t>
                </a:r>
                <a14:m>
                  <m:oMath xmlns:m="http://schemas.openxmlformats.org/officeDocument/2006/math">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𝐴</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m:t>
                        </m:r>
                      </m:e>
                    </m:d>
                    <m:r>
                      <a:rPr lang="en-US" b="0" i="1" smtClean="0">
                        <a:solidFill>
                          <a:schemeClr val="tx1"/>
                        </a:solidFill>
                        <a:latin typeface="Cambria Math" panose="02040503050406030204" pitchFamily="18" charset="0"/>
                        <a:cs typeface="Times New Roman"/>
                      </a:rPr>
                      <m:t>=</m:t>
                    </m:r>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i="1">
                                <a:solidFill>
                                  <a:schemeClr val="tx1"/>
                                </a:solidFill>
                                <a:latin typeface="Cambria Math" panose="02040503050406030204" pitchFamily="18" charset="0"/>
                              </a:rPr>
                              <m:t>3</m:t>
                            </m:r>
                          </m:sup>
                        </m:sSup>
                      </m:e>
                    </m:rad>
                    <m:r>
                      <a:rPr lang="en-US" b="0" i="1" smtClean="0">
                        <a:solidFill>
                          <a:schemeClr val="tx1"/>
                        </a:solidFill>
                        <a:latin typeface="Cambria Math" panose="02040503050406030204" pitchFamily="18" charset="0"/>
                      </a:rPr>
                      <m:t>=3</m:t>
                    </m:r>
                  </m:oMath>
                </a14:m>
                <a:r>
                  <a:rPr lang="en-US" b="1" dirty="0"/>
                  <a:t>.</a:t>
                </a:r>
              </a:p>
              <a:p>
                <a:pPr marL="494100" indent="-457200">
                  <a:lnSpc>
                    <a:spcPct val="100000"/>
                  </a:lnSpc>
                  <a:buFont typeface="+mj-lt"/>
                  <a:buAutoNum type="alphaLcParenR"/>
                </a:pP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𝐴</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3</m:t>
                        </m:r>
                      </m:e>
                    </m: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28</m:t>
                        </m:r>
                      </m:e>
                    </m:rad>
                    <m:r>
                      <a:rPr lang="en-US" i="1">
                        <a:latin typeface="Cambria Math" panose="02040503050406030204" pitchFamily="18" charset="0"/>
                      </a:rPr>
                      <m:t>.</m:t>
                    </m:r>
                  </m:oMath>
                </a14:m>
                <a:endParaRPr lang="en-US" dirty="0"/>
              </a:p>
              <a:p>
                <a:pPr marL="36900" indent="0">
                  <a:lnSpc>
                    <a:spcPct val="100000"/>
                  </a:lnSpc>
                  <a:buNone/>
                </a:pPr>
                <a:endParaRPr lang="en-US" b="1" u="sng" dirty="0"/>
              </a:p>
            </p:txBody>
          </p:sp>
        </mc:Choice>
        <mc:Fallback xmlns="">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rotWithShape="0">
                <a:blip r:embed="rId2"/>
                <a:stretch>
                  <a:fillRect l="-336" r="-280"/>
                </a:stretch>
              </a:blipFill>
            </p:spPr>
            <p:txBody>
              <a:bodyPr/>
              <a:lstStyle/>
              <a:p>
                <a:r>
                  <a:rPr lang="en-US">
                    <a:noFill/>
                  </a:rPr>
                  <a:t> </a:t>
                </a:r>
              </a:p>
            </p:txBody>
          </p:sp>
        </mc:Fallback>
      </mc:AlternateContent>
    </p:spTree>
    <p:extLst>
      <p:ext uri="{BB962C8B-B14F-4D97-AF65-F5344CB8AC3E}">
        <p14:creationId xmlns:p14="http://schemas.microsoft.com/office/powerpoint/2010/main" val="690029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5.5 The Fundamental Theorem of Calculus, Part II (16 of 16)</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Whe</a:t>
                </a:r>
                <a:r>
                  <a:rPr lang="en-US" spc="-5" dirty="0">
                    <a:solidFill>
                      <a:schemeClr val="tx1"/>
                    </a:solidFill>
                  </a:rPr>
                  <a:t>n</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uppe</a:t>
                </a:r>
                <a:r>
                  <a:rPr lang="en-US" spc="-5" dirty="0">
                    <a:solidFill>
                      <a:schemeClr val="tx1"/>
                    </a:solidFill>
                  </a:rPr>
                  <a:t>r</a:t>
                </a:r>
                <a:r>
                  <a:rPr lang="en-US" spc="75" dirty="0">
                    <a:solidFill>
                      <a:schemeClr val="tx1"/>
                    </a:solidFill>
                  </a:rPr>
                  <a:t> </a:t>
                </a:r>
                <a:r>
                  <a:rPr lang="en-US" spc="-10" dirty="0">
                    <a:solidFill>
                      <a:schemeClr val="tx1"/>
                    </a:solidFill>
                  </a:rPr>
                  <a:t>limi</a:t>
                </a:r>
                <a:r>
                  <a:rPr lang="en-US" spc="-5" dirty="0">
                    <a:solidFill>
                      <a:schemeClr val="tx1"/>
                    </a:solidFill>
                  </a:rPr>
                  <a:t>t</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75"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5" dirty="0">
                    <a:solidFill>
                      <a:schemeClr val="tx1"/>
                    </a:solidFill>
                  </a:rPr>
                  <a:t>a</a:t>
                </a:r>
                <a:r>
                  <a:rPr lang="en-US" spc="75" dirty="0">
                    <a:solidFill>
                      <a:schemeClr val="tx1"/>
                    </a:solidFill>
                  </a:rPr>
                  <a:t> </a:t>
                </a:r>
                <a:r>
                  <a:rPr lang="en-US" i="1" spc="-5" dirty="0">
                    <a:solidFill>
                      <a:schemeClr val="tx1"/>
                    </a:solidFill>
                  </a:rPr>
                  <a:t>function</a:t>
                </a:r>
                <a:r>
                  <a:rPr lang="en-US" i="1" spc="75" dirty="0">
                    <a:solidFill>
                      <a:schemeClr val="tx1"/>
                    </a:solidFill>
                  </a:rPr>
                  <a:t> </a:t>
                </a:r>
                <a:r>
                  <a:rPr lang="en-US" spc="-10" dirty="0">
                    <a:solidFill>
                      <a:schemeClr val="tx1"/>
                    </a:solidFill>
                  </a:rPr>
                  <a:t>o</a:t>
                </a:r>
                <a:r>
                  <a:rPr lang="en-US" spc="-5" dirty="0">
                    <a:solidFill>
                      <a:schemeClr val="tx1"/>
                    </a:solidFill>
                  </a:rPr>
                  <a:t>f</a:t>
                </a:r>
                <a:r>
                  <a:rPr lang="en-US" spc="100"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rathe</a:t>
                </a:r>
                <a:r>
                  <a:rPr lang="en-US" spc="-5" dirty="0">
                    <a:solidFill>
                      <a:schemeClr val="tx1"/>
                    </a:solidFill>
                  </a:rPr>
                  <a:t>r</a:t>
                </a:r>
                <a:r>
                  <a:rPr lang="en-US" spc="75" dirty="0">
                    <a:solidFill>
                      <a:schemeClr val="tx1"/>
                    </a:solidFill>
                  </a:rPr>
                  <a:t> </a:t>
                </a:r>
                <a:r>
                  <a:rPr lang="en-US" spc="-10" dirty="0">
                    <a:solidFill>
                      <a:schemeClr val="tx1"/>
                    </a:solidFill>
                  </a:rPr>
                  <a:t>tha</a:t>
                </a:r>
                <a:r>
                  <a:rPr lang="en-US" spc="-5" dirty="0">
                    <a:solidFill>
                      <a:schemeClr val="tx1"/>
                    </a:solidFill>
                  </a:rPr>
                  <a:t>n</a:t>
                </a:r>
                <a:r>
                  <a:rPr lang="en-US" spc="100" dirty="0">
                    <a:solidFill>
                      <a:schemeClr val="tx1"/>
                    </a:solidFill>
                  </a:rPr>
                  <a:t> </a:t>
                </a:r>
                <a:r>
                  <a:rPr lang="en-US" i="1" spc="-5" dirty="0">
                    <a:solidFill>
                      <a:schemeClr val="tx1"/>
                    </a:solidFill>
                  </a:rPr>
                  <a:t>x</a:t>
                </a:r>
                <a:r>
                  <a:rPr lang="en-US" i="1" dirty="0">
                    <a:solidFill>
                      <a:schemeClr val="tx1"/>
                    </a:solidFill>
                  </a:rPr>
                  <a:t> </a:t>
                </a:r>
                <a:r>
                  <a:rPr lang="en-US" spc="-5" dirty="0">
                    <a:solidFill>
                      <a:schemeClr val="tx1"/>
                    </a:solidFill>
                  </a:rPr>
                  <a:t>itself,</a:t>
                </a:r>
                <a:r>
                  <a:rPr lang="en-US" spc="75" dirty="0">
                    <a:solidFill>
                      <a:schemeClr val="tx1"/>
                    </a:solidFill>
                  </a:rPr>
                  <a:t> </a:t>
                </a:r>
                <a:r>
                  <a:rPr lang="en-US" spc="-10" dirty="0">
                    <a:solidFill>
                      <a:schemeClr val="tx1"/>
                    </a:solidFill>
                  </a:rPr>
                  <a:t>we</a:t>
                </a:r>
                <a:r>
                  <a:rPr lang="en-US" spc="75" dirty="0">
                    <a:solidFill>
                      <a:schemeClr val="tx1"/>
                    </a:solidFill>
                  </a:rPr>
                  <a:t> </a:t>
                </a:r>
                <a:r>
                  <a:rPr lang="en-US" spc="-5" dirty="0">
                    <a:solidFill>
                      <a:schemeClr val="tx1"/>
                    </a:solidFill>
                  </a:rPr>
                  <a:t>use</a:t>
                </a:r>
                <a:r>
                  <a:rPr lang="en-US" spc="-10" dirty="0">
                    <a:solidFill>
                      <a:schemeClr val="tx1"/>
                    </a:solidFill>
                  </a:rPr>
                  <a:t> FTC</a:t>
                </a:r>
                <a:r>
                  <a:rPr lang="en-US" spc="-5" dirty="0">
                    <a:solidFill>
                      <a:schemeClr val="tx1"/>
                    </a:solidFill>
                  </a:rPr>
                  <a:t> II together</a:t>
                </a:r>
                <a:r>
                  <a:rPr lang="en-US" dirty="0">
                    <a:solidFill>
                      <a:schemeClr val="tx1"/>
                    </a:solidFill>
                  </a:rPr>
                  <a:t> </a:t>
                </a:r>
                <a:r>
                  <a:rPr lang="en-US" spc="-5" dirty="0">
                    <a:solidFill>
                      <a:schemeClr val="tx1"/>
                    </a:solidFill>
                  </a:rPr>
                  <a:t>with the </a:t>
                </a:r>
                <a:r>
                  <a:rPr lang="en-US" spc="-15" dirty="0">
                    <a:solidFill>
                      <a:schemeClr val="tx1"/>
                    </a:solidFill>
                  </a:rPr>
                  <a:t>C</a:t>
                </a:r>
                <a:r>
                  <a:rPr lang="en-US" spc="-5" dirty="0">
                    <a:solidFill>
                      <a:schemeClr val="tx1"/>
                    </a:solidFill>
                  </a:rPr>
                  <a:t>hain </a:t>
                </a:r>
                <a:r>
                  <a:rPr lang="en-US" spc="-15" dirty="0">
                    <a:solidFill>
                      <a:schemeClr val="tx1"/>
                    </a:solidFill>
                  </a:rPr>
                  <a:t>R</a:t>
                </a:r>
                <a:r>
                  <a:rPr lang="en-US" spc="-5" dirty="0">
                    <a:solidFill>
                      <a:schemeClr val="tx1"/>
                    </a:solidFill>
                  </a:rPr>
                  <a:t>ule to </a:t>
                </a:r>
                <a:r>
                  <a:rPr lang="en-US" spc="-10" dirty="0">
                    <a:solidFill>
                      <a:schemeClr val="tx1"/>
                    </a:solidFill>
                  </a:rPr>
                  <a:t>d</a:t>
                </a:r>
                <a:r>
                  <a:rPr lang="en-US" spc="-5" dirty="0">
                    <a:solidFill>
                      <a:schemeClr val="tx1"/>
                    </a:solidFill>
                  </a:rPr>
                  <a:t>ifferentiate the integral.</a:t>
                </a:r>
                <a:endParaRPr lang="en-US" dirty="0">
                  <a:solidFill>
                    <a:schemeClr val="tx1"/>
                  </a:solidFill>
                </a:endParaRPr>
              </a:p>
              <a:p>
                <a:pPr marL="36900" indent="0">
                  <a:lnSpc>
                    <a:spcPct val="100000"/>
                  </a:lnSpc>
                  <a:buNone/>
                </a:pPr>
                <a:endParaRPr lang="en-US" dirty="0">
                  <a:solidFill>
                    <a:schemeClr val="tx1"/>
                  </a:solidFill>
                </a:endParaRPr>
              </a:p>
              <a:p>
                <a:pPr marL="0" indent="0">
                  <a:lnSpc>
                    <a:spcPct val="100000"/>
                  </a:lnSpc>
                  <a:spcBef>
                    <a:spcPts val="555"/>
                  </a:spcBef>
                  <a:buNone/>
                </a:pPr>
                <a:r>
                  <a:rPr lang="en-US" b="1" u="sng" dirty="0">
                    <a:solidFill>
                      <a:schemeClr val="tx1"/>
                    </a:solidFill>
                  </a:rPr>
                  <a:t>EXAMPLE</a:t>
                </a:r>
                <a:r>
                  <a:rPr lang="en-US" b="1" dirty="0">
                    <a:solidFill>
                      <a:schemeClr val="tx1"/>
                    </a:solidFill>
                  </a:rPr>
                  <a:t>:</a:t>
                </a:r>
                <a:r>
                  <a:rPr lang="en-US" dirty="0">
                    <a:solidFill>
                      <a:schemeClr val="tx1"/>
                    </a:solidFill>
                  </a:rPr>
                  <a:t> If </a:t>
                </a:r>
                <a14:m>
                  <m:oMath xmlns:m="http://schemas.openxmlformats.org/officeDocument/2006/math">
                    <m:r>
                      <a:rPr lang="en-US" b="0" i="1" smtClean="0">
                        <a:solidFill>
                          <a:schemeClr val="tx1"/>
                        </a:solidFill>
                        <a:latin typeface="Cambria Math" panose="02040503050406030204" pitchFamily="18" charset="0"/>
                      </a:rPr>
                      <m:t>𝐺</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sub>
                      <m: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sup>
                      <m:e>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𝑡</m:t>
                            </m:r>
                          </m:e>
                        </m:func>
                      </m:e>
                    </m:nary>
                    <m:r>
                      <a:rPr lang="en-US" b="0" i="1" smtClean="0">
                        <a:solidFill>
                          <a:schemeClr val="tx1"/>
                        </a:solidFill>
                        <a:latin typeface="Cambria Math" panose="02040503050406030204" pitchFamily="18" charset="0"/>
                      </a:rPr>
                      <m:t>𝑑𝑡</m:t>
                    </m:r>
                  </m:oMath>
                </a14:m>
                <a:r>
                  <a:rPr lang="en-US" dirty="0">
                    <a:solidFill>
                      <a:schemeClr val="tx1"/>
                    </a:solidFill>
                  </a:rPr>
                  <a:t>, then </a:t>
                </a:r>
                <a:r>
                  <a:rPr lang="en-US" spc="-15" dirty="0">
                    <a:solidFill>
                      <a:schemeClr val="tx1"/>
                    </a:solidFill>
                  </a:rPr>
                  <a:t>FT</a:t>
                </a:r>
                <a:r>
                  <a:rPr lang="en-US" spc="-10" dirty="0">
                    <a:solidFill>
                      <a:schemeClr val="tx1"/>
                    </a:solidFill>
                  </a:rPr>
                  <a:t>C</a:t>
                </a:r>
                <a:r>
                  <a:rPr lang="en-US" dirty="0">
                    <a:solidFill>
                      <a:schemeClr val="tx1"/>
                    </a:solidFill>
                  </a:rPr>
                  <a:t> </a:t>
                </a:r>
                <a:r>
                  <a:rPr lang="en-US" spc="-5" dirty="0">
                    <a:solidFill>
                      <a:schemeClr val="tx1"/>
                    </a:solidFill>
                  </a:rPr>
                  <a:t>II</a:t>
                </a:r>
                <a:r>
                  <a:rPr lang="en-US" dirty="0">
                    <a:solidFill>
                      <a:schemeClr val="tx1"/>
                    </a:solidFill>
                  </a:rPr>
                  <a:t> </a:t>
                </a:r>
                <a:r>
                  <a:rPr lang="en-US" spc="-10" dirty="0">
                    <a:solidFill>
                      <a:schemeClr val="tx1"/>
                    </a:solidFill>
                  </a:rPr>
                  <a:t>doe</a:t>
                </a:r>
                <a:r>
                  <a:rPr lang="en-US" spc="-5" dirty="0">
                    <a:solidFill>
                      <a:schemeClr val="tx1"/>
                    </a:solidFill>
                  </a:rPr>
                  <a:t>s</a:t>
                </a:r>
                <a:r>
                  <a:rPr lang="en-US" dirty="0">
                    <a:solidFill>
                      <a:schemeClr val="tx1"/>
                    </a:solidFill>
                  </a:rPr>
                  <a:t> </a:t>
                </a:r>
                <a:r>
                  <a:rPr lang="en-US" spc="-10" dirty="0">
                    <a:solidFill>
                      <a:schemeClr val="tx1"/>
                    </a:solidFill>
                  </a:rPr>
                  <a:t>no</a:t>
                </a:r>
                <a:r>
                  <a:rPr lang="en-US" spc="-5" dirty="0">
                    <a:solidFill>
                      <a:schemeClr val="tx1"/>
                    </a:solidFill>
                  </a:rPr>
                  <a:t>t</a:t>
                </a:r>
                <a:r>
                  <a:rPr lang="en-US" dirty="0">
                    <a:solidFill>
                      <a:schemeClr val="tx1"/>
                    </a:solidFill>
                  </a:rPr>
                  <a:t> </a:t>
                </a:r>
                <a:r>
                  <a:rPr lang="en-US" spc="-10" dirty="0">
                    <a:solidFill>
                      <a:schemeClr val="tx1"/>
                    </a:solidFill>
                  </a:rPr>
                  <a:t>appl</a:t>
                </a:r>
                <a:r>
                  <a:rPr lang="en-US" spc="-5" dirty="0">
                    <a:solidFill>
                      <a:schemeClr val="tx1"/>
                    </a:solidFill>
                  </a:rPr>
                  <a:t>y</a:t>
                </a:r>
                <a:r>
                  <a:rPr lang="en-US" dirty="0">
                    <a:solidFill>
                      <a:schemeClr val="tx1"/>
                    </a:solidFill>
                  </a:rPr>
                  <a:t> </a:t>
                </a:r>
                <a:r>
                  <a:rPr lang="en-US" spc="-10" dirty="0">
                    <a:solidFill>
                      <a:schemeClr val="tx1"/>
                    </a:solidFill>
                  </a:rPr>
                  <a:t>directl</a:t>
                </a:r>
                <a:r>
                  <a:rPr lang="en-US" spc="-5" dirty="0">
                    <a:solidFill>
                      <a:schemeClr val="tx1"/>
                    </a:solidFill>
                  </a:rPr>
                  <a:t>y</a:t>
                </a:r>
                <a:r>
                  <a:rPr lang="en-US"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uppe</a:t>
                </a:r>
                <a:r>
                  <a:rPr lang="en-US" spc="-5" dirty="0">
                    <a:solidFill>
                      <a:schemeClr val="tx1"/>
                    </a:solidFill>
                  </a:rPr>
                  <a:t>r</a:t>
                </a:r>
                <a:r>
                  <a:rPr lang="en-US" dirty="0">
                    <a:solidFill>
                      <a:schemeClr val="tx1"/>
                    </a:solidFill>
                  </a:rPr>
                  <a:t> </a:t>
                </a:r>
                <a:r>
                  <a:rPr lang="en-US" spc="-10" dirty="0">
                    <a:solidFill>
                      <a:schemeClr val="tx1"/>
                    </a:solidFill>
                  </a:rPr>
                  <a:t>limi</a:t>
                </a:r>
                <a:r>
                  <a:rPr lang="en-US" spc="-5" dirty="0">
                    <a:solidFill>
                      <a:schemeClr val="tx1"/>
                    </a:solidFill>
                  </a:rPr>
                  <a:t>t</a:t>
                </a:r>
                <a:r>
                  <a:rPr lang="en-US"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10" dirty="0">
                    <a:solidFill>
                      <a:schemeClr val="tx1"/>
                    </a:solidFill>
                  </a:rPr>
                  <a:t>rathe</a:t>
                </a:r>
                <a:r>
                  <a:rPr lang="en-US" spc="-5" dirty="0">
                    <a:solidFill>
                      <a:schemeClr val="tx1"/>
                    </a:solidFill>
                  </a:rPr>
                  <a:t>r</a:t>
                </a:r>
                <a:r>
                  <a:rPr lang="en-US" dirty="0">
                    <a:solidFill>
                      <a:schemeClr val="tx1"/>
                    </a:solidFill>
                  </a:rPr>
                  <a:t> </a:t>
                </a:r>
                <a:r>
                  <a:rPr lang="en-US" spc="-10" dirty="0">
                    <a:solidFill>
                      <a:schemeClr val="tx1"/>
                    </a:solidFill>
                  </a:rPr>
                  <a:t>than </a:t>
                </a:r>
                <a:r>
                  <a:rPr lang="en-US" i="1" spc="-5" dirty="0">
                    <a:solidFill>
                      <a:schemeClr val="tx1"/>
                    </a:solidFill>
                  </a:rPr>
                  <a:t>x</a:t>
                </a:r>
                <a:r>
                  <a:rPr lang="en-US" i="1" spc="-165" dirty="0">
                    <a:solidFill>
                      <a:schemeClr val="tx1"/>
                    </a:solidFill>
                  </a:rPr>
                  <a:t> </a:t>
                </a:r>
                <a:r>
                  <a:rPr lang="en-US" spc="-5" dirty="0">
                    <a:solidFill>
                      <a:schemeClr val="tx1"/>
                    </a:solidFill>
                  </a:rPr>
                  <a:t>.</a:t>
                </a:r>
                <a:r>
                  <a:rPr lang="en-US" dirty="0">
                    <a:solidFill>
                      <a:schemeClr val="tx1"/>
                    </a:solidFill>
                  </a:rPr>
                  <a:t> </a:t>
                </a:r>
                <a:r>
                  <a:rPr lang="en-US" spc="-5" dirty="0">
                    <a:solidFill>
                      <a:schemeClr val="tx1"/>
                    </a:solidFill>
                  </a:rPr>
                  <a:t>It</a:t>
                </a:r>
                <a:r>
                  <a:rPr lang="en-US"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necessary</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recognize</a:t>
                </a:r>
                <a:r>
                  <a:rPr lang="en-US" dirty="0">
                    <a:solidFill>
                      <a:schemeClr val="tx1"/>
                    </a:solidFill>
                  </a:rPr>
                  <a:t> </a:t>
                </a:r>
                <a:r>
                  <a:rPr lang="en-US" spc="-5" dirty="0">
                    <a:solidFill>
                      <a:schemeClr val="tx1"/>
                    </a:solidFill>
                  </a:rPr>
                  <a:t>that</a:t>
                </a:r>
                <a:r>
                  <a:rPr lang="en-US" dirty="0">
                    <a:solidFill>
                      <a:schemeClr val="tx1"/>
                    </a:solidFill>
                  </a:rPr>
                  <a:t> </a:t>
                </a:r>
                <a:r>
                  <a:rPr lang="en-US" i="1" spc="-10" dirty="0">
                    <a:solidFill>
                      <a:schemeClr val="tx1"/>
                    </a:solidFill>
                  </a:rPr>
                  <a:t>G</a:t>
                </a:r>
                <a:r>
                  <a:rPr lang="en-US" i="1"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a</a:t>
                </a:r>
                <a:r>
                  <a:rPr lang="en-US" dirty="0">
                    <a:solidFill>
                      <a:schemeClr val="tx1"/>
                    </a:solidFill>
                  </a:rPr>
                  <a:t> </a:t>
                </a:r>
                <a:r>
                  <a:rPr lang="en-US" i="1" spc="-5" dirty="0">
                    <a:solidFill>
                      <a:schemeClr val="tx1"/>
                    </a:solidFill>
                  </a:rPr>
                  <a:t>composite</a:t>
                </a:r>
                <a:r>
                  <a:rPr lang="en-US" i="1" dirty="0">
                    <a:solidFill>
                      <a:schemeClr val="tx1"/>
                    </a:solidFill>
                  </a:rPr>
                  <a:t> </a:t>
                </a:r>
                <a:r>
                  <a:rPr lang="en-US" i="1" spc="-5" dirty="0">
                    <a:solidFill>
                      <a:schemeClr val="tx1"/>
                    </a:solidFill>
                  </a:rPr>
                  <a:t>function</a:t>
                </a:r>
                <a:r>
                  <a:rPr lang="en-US" i="1" dirty="0">
                    <a:solidFill>
                      <a:schemeClr val="tx1"/>
                    </a:solidFill>
                  </a:rPr>
                  <a:t> </a:t>
                </a:r>
                <a:r>
                  <a:rPr lang="en-US" spc="-5" dirty="0">
                    <a:solidFill>
                      <a:schemeClr val="tx1"/>
                    </a:solidFill>
                  </a:rPr>
                  <a:t>with</a:t>
                </a:r>
                <a:r>
                  <a:rPr lang="en-US" dirty="0">
                    <a:solidFill>
                      <a:schemeClr val="tx1"/>
                    </a:solidFill>
                  </a:rPr>
                  <a:t> </a:t>
                </a:r>
                <a:r>
                  <a:rPr lang="en-US" spc="-5" dirty="0">
                    <a:solidFill>
                      <a:schemeClr val="tx1"/>
                    </a:solidFill>
                  </a:rPr>
                  <a:t>outer</a:t>
                </a:r>
                <a:r>
                  <a:rPr lang="en-US" dirty="0">
                    <a:solidFill>
                      <a:schemeClr val="tx1"/>
                    </a:solidFill>
                  </a:rPr>
                  <a:t> </a:t>
                </a:r>
                <a:r>
                  <a:rPr lang="en-US" spc="-5" dirty="0">
                    <a:solidFill>
                      <a:schemeClr val="tx1"/>
                    </a:solidFill>
                  </a:rPr>
                  <a:t>function </a:t>
                </a:r>
                <a14:m>
                  <m:oMath xmlns:m="http://schemas.openxmlformats.org/officeDocument/2006/math">
                    <m:r>
                      <a:rPr lang="en-US" i="1">
                        <a:solidFill>
                          <a:schemeClr val="tx1"/>
                        </a:solidFill>
                        <a:latin typeface="Cambria Math" panose="02040503050406030204" pitchFamily="18" charset="0"/>
                      </a:rPr>
                      <m:t>𝐴</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m:t>
                    </m:r>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𝑢</m:t>
                        </m:r>
                      </m:sup>
                      <m:e>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𝑡</m:t>
                            </m:r>
                          </m:e>
                        </m:func>
                      </m:e>
                    </m:nary>
                    <m:r>
                      <a:rPr lang="en-US" i="1">
                        <a:solidFill>
                          <a:schemeClr val="tx1"/>
                        </a:solidFill>
                        <a:latin typeface="Cambria Math" panose="02040503050406030204" pitchFamily="18" charset="0"/>
                      </a:rPr>
                      <m:t>𝑑𝑡</m:t>
                    </m:r>
                    <m:r>
                      <a:rPr lang="en-US" i="1" smtClean="0">
                        <a:solidFill>
                          <a:schemeClr val="tx1"/>
                        </a:solidFill>
                        <a:latin typeface="Cambria Math" panose="02040503050406030204" pitchFamily="18" charset="0"/>
                      </a:rPr>
                      <m:t> </m:t>
                    </m:r>
                  </m:oMath>
                </a14:m>
                <a:r>
                  <a:rPr lang="en-US" dirty="0">
                    <a:solidFill>
                      <a:schemeClr val="tx1"/>
                    </a:solidFill>
                  </a:rPr>
                  <a:t>and </a:t>
                </a:r>
                <a:r>
                  <a:rPr lang="en-US" i="1" dirty="0">
                    <a:solidFill>
                      <a:schemeClr val="tx1"/>
                    </a:solidFill>
                  </a:rPr>
                  <a:t>u = x</a:t>
                </a:r>
                <a:r>
                  <a:rPr lang="en-US" baseline="30000" dirty="0">
                    <a:solidFill>
                      <a:schemeClr val="tx1"/>
                    </a:solidFill>
                  </a:rPr>
                  <a:t>2</a:t>
                </a:r>
                <a:r>
                  <a:rPr lang="en-US" dirty="0">
                    <a:solidFill>
                      <a:schemeClr val="tx1"/>
                    </a:solidFill>
                  </a:rPr>
                  <a:t>. Then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𝑑𝐺</m:t>
                        </m:r>
                      </m:num>
                      <m:den>
                        <m:r>
                          <a:rPr lang="en-US" b="0" i="1" smtClean="0">
                            <a:solidFill>
                              <a:schemeClr val="tx1"/>
                            </a:solidFill>
                            <a:latin typeface="Cambria Math" panose="02040503050406030204" pitchFamily="18" charset="0"/>
                            <a:cs typeface="Times New Roman"/>
                          </a:rPr>
                          <m:t>𝑑𝑥</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𝑑𝐴</m:t>
                        </m:r>
                      </m:num>
                      <m:den>
                        <m:r>
                          <a:rPr lang="en-US" b="0" i="1" smtClean="0">
                            <a:solidFill>
                              <a:schemeClr val="tx1"/>
                            </a:solidFill>
                            <a:latin typeface="Cambria Math" panose="02040503050406030204" pitchFamily="18" charset="0"/>
                            <a:cs typeface="Times New Roman"/>
                          </a:rPr>
                          <m:t>𝑑𝑢</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𝑑𝑢</m:t>
                        </m:r>
                      </m:num>
                      <m:den>
                        <m:r>
                          <a:rPr lang="en-US" b="0" i="1" smtClean="0">
                            <a:solidFill>
                              <a:schemeClr val="tx1"/>
                            </a:solidFill>
                            <a:latin typeface="Cambria Math" panose="02040503050406030204" pitchFamily="18" charset="0"/>
                            <a:cs typeface="Times New Roman"/>
                          </a:rPr>
                          <m:t>𝑑𝑥</m:t>
                        </m:r>
                      </m:den>
                    </m:f>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func>
                  </m:oMath>
                </a14:m>
                <a:r>
                  <a:rPr lang="en-US" dirty="0">
                    <a:solidFill>
                      <a:schemeClr val="tx1"/>
                    </a:solidFill>
                  </a:rPr>
                  <a:t> by the Chain Rule.</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1467227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(1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12700" marR="5080" indent="0">
                  <a:lnSpc>
                    <a:spcPct val="100000"/>
                  </a:lnSpc>
                  <a:spcBef>
                    <a:spcPts val="35"/>
                  </a:spcBef>
                  <a:buNone/>
                </a:pPr>
                <a:r>
                  <a:rPr lang="en-US" spc="-10" dirty="0"/>
                  <a:t>Conside</a:t>
                </a:r>
                <a:r>
                  <a:rPr lang="en-US" spc="-5" dirty="0"/>
                  <a:t>r</a:t>
                </a:r>
                <a:r>
                  <a:rPr lang="en-US" spc="30" dirty="0"/>
                  <a:t> </a:t>
                </a:r>
                <a:r>
                  <a:rPr lang="en-US" spc="-10" dirty="0"/>
                  <a:t>th</a:t>
                </a:r>
                <a:r>
                  <a:rPr lang="en-US" spc="-5" dirty="0"/>
                  <a:t>e</a:t>
                </a:r>
                <a:r>
                  <a:rPr lang="en-US" spc="30" dirty="0"/>
                  <a:t> </a:t>
                </a:r>
                <a:r>
                  <a:rPr lang="en-US" spc="-5" dirty="0"/>
                  <a:t>f</a:t>
                </a:r>
                <a:r>
                  <a:rPr lang="en-US" spc="-10" dirty="0"/>
                  <a:t>ollowin</a:t>
                </a:r>
                <a:r>
                  <a:rPr lang="en-US" spc="-5" dirty="0"/>
                  <a:t>g</a:t>
                </a:r>
                <a:r>
                  <a:rPr lang="en-US" spc="30" dirty="0"/>
                  <a:t> </a:t>
                </a:r>
                <a:r>
                  <a:rPr lang="en-US" spc="-10" dirty="0"/>
                  <a:t>problem</a:t>
                </a:r>
                <a:r>
                  <a:rPr lang="en-US" spc="-5" dirty="0"/>
                  <a:t>:</a:t>
                </a:r>
                <a:r>
                  <a:rPr lang="en-US" spc="30" dirty="0"/>
                  <a:t> </a:t>
                </a:r>
                <a:r>
                  <a:rPr lang="en-US" spc="-10" dirty="0"/>
                  <a:t>Wate</a:t>
                </a:r>
                <a:r>
                  <a:rPr lang="en-US" spc="-5" dirty="0"/>
                  <a:t>r</a:t>
                </a:r>
                <a:r>
                  <a:rPr lang="en-US" spc="30" dirty="0"/>
                  <a:t> </a:t>
                </a:r>
                <a:r>
                  <a:rPr lang="en-US" spc="-10" dirty="0"/>
                  <a:t>flow</a:t>
                </a:r>
                <a:r>
                  <a:rPr lang="en-US" spc="-5" dirty="0"/>
                  <a:t>s</a:t>
                </a:r>
                <a:r>
                  <a:rPr lang="en-US" spc="30" dirty="0"/>
                  <a:t> </a:t>
                </a:r>
                <a:r>
                  <a:rPr lang="en-US" spc="-5" dirty="0"/>
                  <a:t>i</a:t>
                </a:r>
                <a:r>
                  <a:rPr lang="en-US" spc="-10" dirty="0"/>
                  <a:t>nt</a:t>
                </a:r>
                <a:r>
                  <a:rPr lang="en-US" spc="-5" dirty="0"/>
                  <a:t>o</a:t>
                </a:r>
                <a:r>
                  <a:rPr lang="en-US" spc="30" dirty="0"/>
                  <a:t> </a:t>
                </a:r>
                <a:r>
                  <a:rPr lang="en-US" spc="-10" dirty="0"/>
                  <a:t>a</a:t>
                </a:r>
                <a:r>
                  <a:rPr lang="en-US" spc="-5" dirty="0"/>
                  <a:t>n</a:t>
                </a:r>
                <a:r>
                  <a:rPr lang="en-US" spc="30" dirty="0"/>
                  <a:t> </a:t>
                </a:r>
                <a:r>
                  <a:rPr lang="en-US" spc="-10" dirty="0"/>
                  <a:t>empt</a:t>
                </a:r>
                <a:r>
                  <a:rPr lang="en-US" spc="-5" dirty="0"/>
                  <a:t>y</a:t>
                </a:r>
                <a:r>
                  <a:rPr lang="en-US" spc="30" dirty="0"/>
                  <a:t> </a:t>
                </a:r>
                <a:r>
                  <a:rPr lang="en-US" spc="-10" dirty="0"/>
                  <a:t>bucke</a:t>
                </a:r>
                <a:r>
                  <a:rPr lang="en-US" spc="-5" dirty="0"/>
                  <a:t>t</a:t>
                </a:r>
                <a:r>
                  <a:rPr lang="en-US" spc="30" dirty="0"/>
                  <a:t> </a:t>
                </a:r>
                <a:r>
                  <a:rPr lang="en-US" spc="-10" dirty="0"/>
                  <a:t>a</a:t>
                </a:r>
                <a:r>
                  <a:rPr lang="en-US" spc="-5" dirty="0"/>
                  <a:t>t</a:t>
                </a:r>
                <a:r>
                  <a:rPr lang="en-US" spc="30" dirty="0"/>
                  <a:t> </a:t>
                </a:r>
                <a:r>
                  <a:rPr lang="en-US" spc="-5" dirty="0"/>
                  <a:t>a</a:t>
                </a:r>
                <a:r>
                  <a:rPr lang="en-US" spc="25" dirty="0"/>
                  <a:t> </a:t>
                </a:r>
                <a:r>
                  <a:rPr lang="en-US" spc="-5" dirty="0"/>
                  <a:t>r</a:t>
                </a:r>
                <a:r>
                  <a:rPr lang="en-US" spc="-10" dirty="0"/>
                  <a:t>at</a:t>
                </a:r>
                <a:r>
                  <a:rPr lang="en-US" spc="-5" dirty="0"/>
                  <a:t>e</a:t>
                </a:r>
                <a:r>
                  <a:rPr lang="en-US" spc="30" dirty="0"/>
                  <a:t> </a:t>
                </a:r>
                <a:r>
                  <a:rPr lang="en-US" spc="-10" dirty="0"/>
                  <a:t>o</a:t>
                </a:r>
                <a:r>
                  <a:rPr lang="en-US" spc="-5" dirty="0"/>
                  <a:t>f</a:t>
                </a:r>
                <a:r>
                  <a:rPr lang="en-US" spc="10" dirty="0"/>
                  <a:t> </a:t>
                </a:r>
                <a:r>
                  <a:rPr lang="en-US" i="1" spc="-5" dirty="0"/>
                  <a:t>r</a:t>
                </a:r>
                <a:r>
                  <a:rPr lang="en-US" spc="-5" dirty="0"/>
                  <a:t>(</a:t>
                </a:r>
                <a:r>
                  <a:rPr lang="en-US" i="1" spc="-5" dirty="0"/>
                  <a:t>t</a:t>
                </a:r>
                <a:r>
                  <a:rPr lang="en-US" spc="-5" dirty="0"/>
                  <a:t>) </a:t>
                </a:r>
                <a:r>
                  <a:rPr lang="en-US" spc="-10" dirty="0"/>
                  <a:t>liter</a:t>
                </a:r>
                <a:r>
                  <a:rPr lang="en-US" spc="-5" dirty="0"/>
                  <a:t>s</a:t>
                </a:r>
                <a:r>
                  <a:rPr lang="en-US" spc="40" dirty="0"/>
                  <a:t> </a:t>
                </a:r>
                <a:r>
                  <a:rPr lang="en-US" spc="-10" dirty="0"/>
                  <a:t>pe</a:t>
                </a:r>
                <a:r>
                  <a:rPr lang="en-US" spc="-5" dirty="0"/>
                  <a:t>r</a:t>
                </a:r>
                <a:r>
                  <a:rPr lang="en-US" spc="40" dirty="0"/>
                  <a:t> </a:t>
                </a:r>
                <a:r>
                  <a:rPr lang="en-US" spc="-10" dirty="0"/>
                  <a:t>second</a:t>
                </a:r>
                <a:r>
                  <a:rPr lang="en-US" spc="-5" dirty="0"/>
                  <a:t>.</a:t>
                </a:r>
                <a:r>
                  <a:rPr lang="en-US" spc="40" dirty="0"/>
                  <a:t> </a:t>
                </a:r>
                <a:r>
                  <a:rPr lang="en-US" spc="-15" dirty="0"/>
                  <a:t>Ho</a:t>
                </a:r>
                <a:r>
                  <a:rPr lang="en-US" spc="-10" dirty="0"/>
                  <a:t>w</a:t>
                </a:r>
                <a:r>
                  <a:rPr lang="en-US" spc="40" dirty="0"/>
                  <a:t> </a:t>
                </a:r>
                <a:r>
                  <a:rPr lang="en-US" spc="-15" dirty="0"/>
                  <a:t>muc</a:t>
                </a:r>
                <a:r>
                  <a:rPr lang="en-US" spc="-5" dirty="0"/>
                  <a:t>h</a:t>
                </a:r>
                <a:r>
                  <a:rPr lang="en-US" spc="40" dirty="0"/>
                  <a:t> </a:t>
                </a:r>
                <a:r>
                  <a:rPr lang="en-US" spc="-10" dirty="0"/>
                  <a:t>wate</a:t>
                </a:r>
                <a:r>
                  <a:rPr lang="en-US" spc="-5" dirty="0"/>
                  <a:t>r</a:t>
                </a:r>
                <a:r>
                  <a:rPr lang="en-US" spc="40" dirty="0"/>
                  <a:t> </a:t>
                </a:r>
                <a:r>
                  <a:rPr lang="en-US" spc="-5" dirty="0"/>
                  <a:t>is</a:t>
                </a:r>
                <a:r>
                  <a:rPr lang="en-US" spc="40" dirty="0"/>
                  <a:t> </a:t>
                </a:r>
                <a:r>
                  <a:rPr lang="en-US" spc="-5" dirty="0"/>
                  <a:t>in</a:t>
                </a:r>
                <a:r>
                  <a:rPr lang="en-US" spc="40" dirty="0"/>
                  <a:t> </a:t>
                </a:r>
                <a:r>
                  <a:rPr lang="en-US" spc="-5" dirty="0"/>
                  <a:t>t</a:t>
                </a:r>
                <a:r>
                  <a:rPr lang="en-US" spc="-10" dirty="0"/>
                  <a:t>h</a:t>
                </a:r>
                <a:r>
                  <a:rPr lang="en-US" spc="-5" dirty="0"/>
                  <a:t>e</a:t>
                </a:r>
                <a:r>
                  <a:rPr lang="en-US" spc="40" dirty="0"/>
                  <a:t> </a:t>
                </a:r>
                <a:r>
                  <a:rPr lang="en-US" spc="-10" dirty="0"/>
                  <a:t>bucke</a:t>
                </a:r>
                <a:r>
                  <a:rPr lang="en-US" spc="-5" dirty="0"/>
                  <a:t>t</a:t>
                </a:r>
                <a:r>
                  <a:rPr lang="en-US" spc="45" dirty="0"/>
                  <a:t> </a:t>
                </a:r>
                <a:r>
                  <a:rPr lang="en-US" spc="-10" dirty="0"/>
                  <a:t>afte</a:t>
                </a:r>
                <a:r>
                  <a:rPr lang="en-US" spc="-5" dirty="0"/>
                  <a:t>r</a:t>
                </a:r>
                <a:r>
                  <a:rPr lang="en-US" spc="40" dirty="0"/>
                  <a:t> </a:t>
                </a:r>
                <a:r>
                  <a:rPr lang="en-US" spc="-5" dirty="0"/>
                  <a:t>4</a:t>
                </a:r>
                <a:r>
                  <a:rPr lang="en-US" spc="40" dirty="0"/>
                  <a:t> </a:t>
                </a:r>
                <a:r>
                  <a:rPr lang="en-US" spc="-10" dirty="0"/>
                  <a:t>seconds</a:t>
                </a:r>
                <a:r>
                  <a:rPr lang="en-US" spc="-5" dirty="0"/>
                  <a:t>?</a:t>
                </a:r>
                <a:r>
                  <a:rPr lang="en-US" spc="40" dirty="0"/>
                  <a:t> </a:t>
                </a:r>
                <a:r>
                  <a:rPr lang="en-US" spc="-5" dirty="0"/>
                  <a:t>If</a:t>
                </a:r>
                <a:r>
                  <a:rPr lang="en-US" spc="40" dirty="0"/>
                  <a:t> </a:t>
                </a:r>
                <a:r>
                  <a:rPr lang="en-US" spc="-5" dirty="0"/>
                  <a:t>t</a:t>
                </a:r>
                <a:r>
                  <a:rPr lang="en-US" spc="-10" dirty="0"/>
                  <a:t>h</a:t>
                </a:r>
                <a:r>
                  <a:rPr lang="en-US" spc="-5" dirty="0"/>
                  <a:t>e</a:t>
                </a:r>
                <a:r>
                  <a:rPr lang="en-US" spc="40" dirty="0"/>
                  <a:t> </a:t>
                </a:r>
                <a:r>
                  <a:rPr lang="en-US" spc="-10" dirty="0"/>
                  <a:t>rat</a:t>
                </a:r>
                <a:r>
                  <a:rPr lang="en-US" spc="-5" dirty="0"/>
                  <a:t>e</a:t>
                </a:r>
                <a:r>
                  <a:rPr lang="en-US" spc="40" dirty="0"/>
                  <a:t> </a:t>
                </a:r>
                <a:r>
                  <a:rPr lang="en-US" spc="-10" dirty="0"/>
                  <a:t>o</a:t>
                </a:r>
                <a:r>
                  <a:rPr lang="en-US" spc="-5" dirty="0"/>
                  <a:t>f</a:t>
                </a:r>
                <a:r>
                  <a:rPr lang="en-US" spc="40" dirty="0"/>
                  <a:t> </a:t>
                </a:r>
                <a:r>
                  <a:rPr lang="en-US" spc="-10" dirty="0"/>
                  <a:t>water </a:t>
                </a:r>
                <a:r>
                  <a:rPr lang="en-US" spc="-5" dirty="0"/>
                  <a:t>flow were </a:t>
                </a:r>
                <a:r>
                  <a:rPr lang="en-US" i="1" spc="-10" dirty="0"/>
                  <a:t>constan</a:t>
                </a:r>
                <a:r>
                  <a:rPr lang="en-US" i="1" spc="5" dirty="0"/>
                  <a:t>t</a:t>
                </a:r>
                <a:r>
                  <a:rPr lang="en-US" spc="-15" dirty="0"/>
                  <a:t>—say</a:t>
                </a:r>
                <a:r>
                  <a:rPr lang="en-US" spc="-5" dirty="0"/>
                  <a:t>,</a:t>
                </a:r>
                <a:r>
                  <a:rPr lang="en-US" dirty="0"/>
                  <a:t> </a:t>
                </a:r>
                <a:r>
                  <a:rPr lang="en-US" spc="-5" dirty="0"/>
                  <a:t>1.5 </a:t>
                </a:r>
                <a:r>
                  <a:rPr lang="en-US" spc="-15" dirty="0"/>
                  <a:t>L/s—w</a:t>
                </a:r>
                <a:r>
                  <a:rPr lang="en-US" spc="-5" dirty="0"/>
                  <a:t>e </a:t>
                </a:r>
                <a:r>
                  <a:rPr lang="en-US" spc="-10" dirty="0"/>
                  <a:t>woul</a:t>
                </a:r>
                <a:r>
                  <a:rPr lang="en-US" spc="-5" dirty="0"/>
                  <a:t>d </a:t>
                </a:r>
                <a:r>
                  <a:rPr lang="en-US" spc="-10" dirty="0"/>
                  <a:t>have </a:t>
                </a:r>
                <a:endParaRPr lang="en-US" dirty="0"/>
              </a:p>
              <a:p>
                <a:pPr marL="476250" indent="0" algn="ctr">
                  <a:lnSpc>
                    <a:spcPct val="100000"/>
                  </a:lnSpc>
                  <a:spcBef>
                    <a:spcPts val="750"/>
                  </a:spcBef>
                  <a:buNone/>
                </a:pPr>
                <a:r>
                  <a:rPr lang="en-US" spc="-10" dirty="0"/>
                  <a:t>quantit</a:t>
                </a:r>
                <a:r>
                  <a:rPr lang="en-US" spc="-5" dirty="0"/>
                  <a:t>y</a:t>
                </a:r>
                <a:r>
                  <a:rPr lang="en-US" dirty="0"/>
                  <a:t> </a:t>
                </a:r>
                <a:r>
                  <a:rPr lang="en-US" spc="-10" dirty="0"/>
                  <a:t>o</a:t>
                </a:r>
                <a:r>
                  <a:rPr lang="en-US" spc="-5" dirty="0"/>
                  <a:t>f </a:t>
                </a:r>
                <a:r>
                  <a:rPr lang="en-US" spc="-10" dirty="0"/>
                  <a:t>wate</a:t>
                </a:r>
                <a:r>
                  <a:rPr lang="en-US" spc="-5" dirty="0"/>
                  <a:t>r</a:t>
                </a:r>
                <a:r>
                  <a:rPr lang="en-US" spc="25" dirty="0"/>
                  <a:t> </a:t>
                </a:r>
                <a:r>
                  <a:rPr lang="en-US" spc="-25" dirty="0"/>
                  <a:t>=</a:t>
                </a:r>
                <a:r>
                  <a:rPr lang="en-US" spc="-40" dirty="0"/>
                  <a:t> </a:t>
                </a:r>
                <a:r>
                  <a:rPr lang="en-US" spc="-5" dirty="0"/>
                  <a:t>flow rate</a:t>
                </a:r>
                <a:r>
                  <a:rPr lang="en-US" spc="-30" dirty="0"/>
                  <a:t> </a:t>
                </a:r>
                <a:r>
                  <a:rPr lang="en-US" spc="-20" dirty="0"/>
                  <a:t>×</a:t>
                </a:r>
                <a:r>
                  <a:rPr lang="en-US" spc="-95" dirty="0"/>
                  <a:t> </a:t>
                </a:r>
                <a:r>
                  <a:rPr lang="en-US" spc="-5" dirty="0"/>
                  <a:t>time </a:t>
                </a:r>
                <a:r>
                  <a:rPr lang="en-US" spc="-10" dirty="0"/>
                  <a:t>e</a:t>
                </a:r>
                <a:r>
                  <a:rPr lang="en-US" spc="-5" dirty="0"/>
                  <a:t>lapsed</a:t>
                </a:r>
                <a:r>
                  <a:rPr lang="en-US" spc="25" dirty="0"/>
                  <a:t> </a:t>
                </a:r>
                <a:r>
                  <a:rPr lang="en-US" spc="-25" dirty="0"/>
                  <a:t>=</a:t>
                </a:r>
                <a:r>
                  <a:rPr lang="en-US" spc="-40" dirty="0"/>
                  <a:t> </a:t>
                </a:r>
                <a:r>
                  <a:rPr lang="en-US" spc="-5" dirty="0"/>
                  <a:t>(1.5)4</a:t>
                </a:r>
                <a:r>
                  <a:rPr lang="en-US" spc="25" dirty="0"/>
                  <a:t> </a:t>
                </a:r>
                <a:r>
                  <a:rPr lang="en-US" spc="-25" dirty="0"/>
                  <a:t>=</a:t>
                </a:r>
                <a:r>
                  <a:rPr lang="en-US" spc="-40" dirty="0"/>
                  <a:t> </a:t>
                </a:r>
                <a:r>
                  <a:rPr lang="en-US" spc="-5" dirty="0"/>
                  <a:t>6 </a:t>
                </a:r>
                <a:r>
                  <a:rPr lang="en-US" spc="-10" dirty="0"/>
                  <a:t>L</a:t>
                </a:r>
                <a:endParaRPr lang="en-US" dirty="0"/>
              </a:p>
              <a:p>
                <a:pPr marL="0" marR="5080" indent="0">
                  <a:lnSpc>
                    <a:spcPct val="100000"/>
                  </a:lnSpc>
                  <a:spcBef>
                    <a:spcPts val="790"/>
                  </a:spcBef>
                  <a:buNone/>
                </a:pPr>
                <a:r>
                  <a:rPr lang="en-US" spc="-10" dirty="0"/>
                  <a:t>Suppose</a:t>
                </a:r>
                <a:r>
                  <a:rPr lang="en-US" spc="-5" dirty="0"/>
                  <a:t>,</a:t>
                </a:r>
                <a:r>
                  <a:rPr lang="en-US" spc="-30" dirty="0"/>
                  <a:t> </a:t>
                </a:r>
                <a:r>
                  <a:rPr lang="en-US" spc="-10" dirty="0"/>
                  <a:t>however</a:t>
                </a:r>
                <a:r>
                  <a:rPr lang="en-US" spc="-5" dirty="0"/>
                  <a:t>,</a:t>
                </a:r>
                <a:r>
                  <a:rPr lang="en-US" spc="-30" dirty="0"/>
                  <a:t> </a:t>
                </a:r>
                <a:r>
                  <a:rPr lang="en-US" spc="-5" dirty="0"/>
                  <a:t>t</a:t>
                </a:r>
                <a:r>
                  <a:rPr lang="en-US" spc="-10" dirty="0"/>
                  <a:t>ha</a:t>
                </a:r>
                <a:r>
                  <a:rPr lang="en-US" spc="-5" dirty="0"/>
                  <a:t>t</a:t>
                </a:r>
                <a:r>
                  <a:rPr lang="en-US" spc="-30" dirty="0"/>
                  <a:t> </a:t>
                </a:r>
                <a:r>
                  <a:rPr lang="en-US" spc="-10" dirty="0"/>
                  <a:t>th</a:t>
                </a:r>
                <a:r>
                  <a:rPr lang="en-US" spc="-5" dirty="0"/>
                  <a:t>e</a:t>
                </a:r>
                <a:r>
                  <a:rPr lang="en-US" spc="-30" dirty="0"/>
                  <a:t> </a:t>
                </a:r>
                <a:r>
                  <a:rPr lang="en-US" spc="-5" dirty="0"/>
                  <a:t>f</a:t>
                </a:r>
                <a:r>
                  <a:rPr lang="en-US" spc="-10" dirty="0"/>
                  <a:t>low</a:t>
                </a:r>
                <a:r>
                  <a:rPr lang="en-US" spc="-30" dirty="0"/>
                  <a:t> </a:t>
                </a:r>
                <a:r>
                  <a:rPr lang="en-US" spc="-5" dirty="0"/>
                  <a:t>r</a:t>
                </a:r>
                <a:r>
                  <a:rPr lang="en-US" spc="-10" dirty="0"/>
                  <a:t>at</a:t>
                </a:r>
                <a:r>
                  <a:rPr lang="en-US" spc="-5" dirty="0"/>
                  <a:t>e</a:t>
                </a:r>
                <a:r>
                  <a:rPr lang="en-US" spc="-50" dirty="0"/>
                  <a:t> </a:t>
                </a:r>
                <a:r>
                  <a:rPr lang="en-US" i="1" spc="-5" dirty="0"/>
                  <a:t>r</a:t>
                </a:r>
                <a:r>
                  <a:rPr lang="en-US" spc="-5" dirty="0"/>
                  <a:t>(</a:t>
                </a:r>
                <a:r>
                  <a:rPr lang="en-US" i="1" spc="-5" dirty="0"/>
                  <a:t>t</a:t>
                </a:r>
                <a:r>
                  <a:rPr lang="en-US" spc="-5" dirty="0"/>
                  <a:t>)</a:t>
                </a:r>
                <a:r>
                  <a:rPr lang="en-US" spc="-35" dirty="0"/>
                  <a:t> </a:t>
                </a:r>
                <a:r>
                  <a:rPr lang="en-US" spc="-10" dirty="0"/>
                  <a:t>varie</a:t>
                </a:r>
                <a:r>
                  <a:rPr lang="en-US" spc="-5" dirty="0"/>
                  <a:t>s</a:t>
                </a:r>
                <a:r>
                  <a:rPr lang="en-US" spc="-30" dirty="0"/>
                  <a:t> </a:t>
                </a:r>
                <a:r>
                  <a:rPr lang="en-US" spc="-10" dirty="0"/>
                  <a:t>a</a:t>
                </a:r>
                <a:r>
                  <a:rPr lang="en-US" spc="-5" dirty="0"/>
                  <a:t>s</a:t>
                </a:r>
                <a:r>
                  <a:rPr lang="en-US" spc="-30" dirty="0"/>
                  <a:t> </a:t>
                </a:r>
                <a:r>
                  <a:rPr lang="en-US" spc="-5" dirty="0"/>
                  <a:t>in</a:t>
                </a:r>
                <a:r>
                  <a:rPr lang="en-US" spc="-30" dirty="0"/>
                  <a:t> </a:t>
                </a:r>
                <a:r>
                  <a:rPr lang="en-US" spc="-10" dirty="0"/>
                  <a:t>Figur</a:t>
                </a:r>
                <a:r>
                  <a:rPr lang="en-US" spc="-5" dirty="0"/>
                  <a:t>e</a:t>
                </a:r>
                <a:r>
                  <a:rPr lang="en-US" spc="-30" dirty="0"/>
                  <a:t> </a:t>
                </a:r>
                <a:r>
                  <a:rPr lang="en-US" spc="-10" dirty="0"/>
                  <a:t>1</a:t>
                </a:r>
                <a:r>
                  <a:rPr lang="en-US" spc="-5" dirty="0"/>
                  <a:t>.</a:t>
                </a:r>
                <a:r>
                  <a:rPr lang="en-US" spc="-30" dirty="0"/>
                  <a:t> </a:t>
                </a:r>
                <a:r>
                  <a:rPr lang="en-US" spc="-15" dirty="0"/>
                  <a:t>The</a:t>
                </a:r>
                <a:r>
                  <a:rPr lang="en-US" spc="-5" dirty="0"/>
                  <a:t>n</a:t>
                </a:r>
                <a:r>
                  <a:rPr lang="en-US" spc="-30" dirty="0"/>
                  <a:t> </a:t>
                </a:r>
                <a:r>
                  <a:rPr lang="en-US" i="1" spc="-10" dirty="0"/>
                  <a:t>th</a:t>
                </a:r>
                <a:r>
                  <a:rPr lang="en-US" i="1" spc="-5" dirty="0"/>
                  <a:t>e</a:t>
                </a:r>
                <a:r>
                  <a:rPr lang="en-US" i="1" spc="-30" dirty="0"/>
                  <a:t> </a:t>
                </a:r>
                <a:r>
                  <a:rPr lang="en-US" i="1" spc="-10" dirty="0"/>
                  <a:t>quantit</a:t>
                </a:r>
                <a:r>
                  <a:rPr lang="en-US" i="1" spc="-5" dirty="0"/>
                  <a:t>y</a:t>
                </a:r>
                <a:r>
                  <a:rPr lang="en-US" i="1" spc="-30" dirty="0"/>
                  <a:t> </a:t>
                </a:r>
                <a:r>
                  <a:rPr lang="en-US" i="1" spc="-10" dirty="0"/>
                  <a:t>o</a:t>
                </a:r>
                <a:r>
                  <a:rPr lang="en-US" i="1" spc="-5" dirty="0"/>
                  <a:t>f</a:t>
                </a:r>
                <a:r>
                  <a:rPr lang="en-US" i="1" spc="-30" dirty="0"/>
                  <a:t> </a:t>
                </a:r>
                <a:r>
                  <a:rPr lang="en-US" i="1" spc="-10" dirty="0"/>
                  <a:t>water i</a:t>
                </a:r>
                <a:r>
                  <a:rPr lang="en-US" i="1" spc="-5" dirty="0"/>
                  <a:t>s</a:t>
                </a:r>
                <a:r>
                  <a:rPr lang="en-US" i="1" spc="75" dirty="0"/>
                  <a:t> </a:t>
                </a:r>
                <a:r>
                  <a:rPr lang="en-US" i="1" spc="-10" dirty="0"/>
                  <a:t>equa</a:t>
                </a:r>
                <a:r>
                  <a:rPr lang="en-US" i="1" spc="-5" dirty="0"/>
                  <a:t>l</a:t>
                </a:r>
                <a:r>
                  <a:rPr lang="en-US" i="1" spc="75" dirty="0"/>
                  <a:t> </a:t>
                </a:r>
                <a:r>
                  <a:rPr lang="en-US" i="1" spc="-10" dirty="0"/>
                  <a:t>t</a:t>
                </a:r>
                <a:r>
                  <a:rPr lang="en-US" i="1" spc="-5" dirty="0"/>
                  <a:t>o</a:t>
                </a:r>
                <a:r>
                  <a:rPr lang="en-US" i="1" spc="75" dirty="0"/>
                  <a:t> </a:t>
                </a:r>
                <a:r>
                  <a:rPr lang="en-US" i="1" spc="-10" dirty="0"/>
                  <a:t>th</a:t>
                </a:r>
                <a:r>
                  <a:rPr lang="en-US" i="1" spc="-5" dirty="0"/>
                  <a:t>e</a:t>
                </a:r>
                <a:r>
                  <a:rPr lang="en-US" i="1" spc="75" dirty="0"/>
                  <a:t> </a:t>
                </a:r>
                <a:r>
                  <a:rPr lang="en-US" i="1" spc="-10" dirty="0"/>
                  <a:t>are</a:t>
                </a:r>
                <a:r>
                  <a:rPr lang="en-US" i="1" spc="-5" dirty="0"/>
                  <a:t>a</a:t>
                </a:r>
                <a:r>
                  <a:rPr lang="en-US" i="1" spc="75" dirty="0"/>
                  <a:t> </a:t>
                </a:r>
                <a:r>
                  <a:rPr lang="en-US" i="1" spc="-10" dirty="0"/>
                  <a:t>unde</a:t>
                </a:r>
                <a:r>
                  <a:rPr lang="en-US" i="1" spc="-5" dirty="0"/>
                  <a:t>r</a:t>
                </a:r>
                <a:r>
                  <a:rPr lang="en-US" i="1" spc="75" dirty="0"/>
                  <a:t> </a:t>
                </a:r>
                <a:r>
                  <a:rPr lang="en-US" i="1" spc="-10" dirty="0"/>
                  <a:t>th</a:t>
                </a:r>
                <a:r>
                  <a:rPr lang="en-US" i="1" spc="-5" dirty="0"/>
                  <a:t>e</a:t>
                </a:r>
                <a:r>
                  <a:rPr lang="en-US" i="1" spc="75" dirty="0"/>
                  <a:t> </a:t>
                </a:r>
                <a:r>
                  <a:rPr lang="en-US" i="1" spc="-10" dirty="0"/>
                  <a:t>grap</a:t>
                </a:r>
                <a:r>
                  <a:rPr lang="en-US" i="1" spc="-5" dirty="0"/>
                  <a:t>h</a:t>
                </a:r>
                <a:r>
                  <a:rPr lang="en-US" i="1" spc="75" dirty="0"/>
                  <a:t> </a:t>
                </a:r>
                <a:r>
                  <a:rPr lang="en-US" i="1" spc="-10" dirty="0"/>
                  <a:t>o</a:t>
                </a:r>
                <a:r>
                  <a:rPr lang="en-US" i="1" spc="-5" dirty="0"/>
                  <a:t>f</a:t>
                </a:r>
                <a:r>
                  <a:rPr lang="en-US" i="1" dirty="0"/>
                  <a:t> </a:t>
                </a:r>
                <a:r>
                  <a:rPr lang="en-US" i="1" spc="-5" dirty="0"/>
                  <a:t>y</a:t>
                </a:r>
                <a:r>
                  <a:rPr lang="en-US" i="1" spc="75" dirty="0"/>
                  <a:t> </a:t>
                </a:r>
                <a:r>
                  <a:rPr lang="en-US" spc="-25" dirty="0"/>
                  <a:t>=</a:t>
                </a:r>
                <a:r>
                  <a:rPr lang="en-US" spc="-60" dirty="0"/>
                  <a:t> </a:t>
                </a:r>
                <a:r>
                  <a:rPr lang="en-US" i="1" spc="-5" dirty="0"/>
                  <a:t>r</a:t>
                </a:r>
                <a:r>
                  <a:rPr lang="en-US" spc="-5" dirty="0"/>
                  <a:t>(</a:t>
                </a:r>
                <a:r>
                  <a:rPr lang="en-US" i="1" spc="-5" dirty="0"/>
                  <a:t>t</a:t>
                </a:r>
                <a:r>
                  <a:rPr lang="en-US" spc="-5" dirty="0"/>
                  <a:t>).</a:t>
                </a:r>
                <a:r>
                  <a:rPr lang="en-US" spc="75" dirty="0"/>
                  <a:t> </a:t>
                </a:r>
                <a:r>
                  <a:rPr lang="en-US" spc="-15" dirty="0"/>
                  <a:t>T</a:t>
                </a:r>
                <a:r>
                  <a:rPr lang="en-US" spc="-5" dirty="0"/>
                  <a:t>o</a:t>
                </a:r>
                <a:r>
                  <a:rPr lang="en-US" spc="75" dirty="0"/>
                  <a:t> </a:t>
                </a:r>
                <a:r>
                  <a:rPr lang="en-US" spc="-10" dirty="0"/>
                  <a:t>p</a:t>
                </a:r>
                <a:r>
                  <a:rPr lang="en-US" spc="-5" dirty="0"/>
                  <a:t>rove</a:t>
                </a:r>
                <a:r>
                  <a:rPr lang="en-US" spc="75" dirty="0"/>
                  <a:t> </a:t>
                </a:r>
                <a:r>
                  <a:rPr lang="en-US" spc="-5" dirty="0"/>
                  <a:t>this,</a:t>
                </a:r>
                <a:r>
                  <a:rPr lang="en-US" spc="75" dirty="0"/>
                  <a:t> </a:t>
                </a:r>
                <a:r>
                  <a:rPr lang="en-US" spc="-5" dirty="0"/>
                  <a:t>let</a:t>
                </a:r>
                <a:r>
                  <a:rPr lang="en-US" spc="75" dirty="0"/>
                  <a:t> </a:t>
                </a:r>
                <a:r>
                  <a:rPr lang="en-US" i="1" spc="50" dirty="0"/>
                  <a:t>s</a:t>
                </a:r>
                <a:r>
                  <a:rPr lang="en-US" spc="-5" dirty="0"/>
                  <a:t>(</a:t>
                </a:r>
                <a:r>
                  <a:rPr lang="en-US" i="1" spc="-5" dirty="0"/>
                  <a:t>t</a:t>
                </a:r>
                <a:r>
                  <a:rPr lang="en-US" spc="-5" dirty="0"/>
                  <a:t>)</a:t>
                </a:r>
                <a:r>
                  <a:rPr lang="en-US" spc="75" dirty="0"/>
                  <a:t> </a:t>
                </a:r>
                <a:r>
                  <a:rPr lang="en-US" spc="-10" dirty="0"/>
                  <a:t>b</a:t>
                </a:r>
                <a:r>
                  <a:rPr lang="en-US" spc="-5" dirty="0"/>
                  <a:t>e</a:t>
                </a:r>
                <a:r>
                  <a:rPr lang="en-US" spc="75" dirty="0"/>
                  <a:t> </a:t>
                </a:r>
                <a:r>
                  <a:rPr lang="en-US" spc="-10" dirty="0"/>
                  <a:t>th</a:t>
                </a:r>
                <a:r>
                  <a:rPr lang="en-US" spc="-5" dirty="0"/>
                  <a:t>e</a:t>
                </a:r>
                <a:r>
                  <a:rPr lang="en-US" spc="75" dirty="0"/>
                  <a:t> </a:t>
                </a:r>
                <a:r>
                  <a:rPr lang="en-US" spc="-10" dirty="0"/>
                  <a:t>amount o</a:t>
                </a:r>
                <a:r>
                  <a:rPr lang="en-US" spc="-5" dirty="0"/>
                  <a:t>f</a:t>
                </a:r>
                <a:r>
                  <a:rPr lang="en-US" spc="55" dirty="0"/>
                  <a:t> </a:t>
                </a:r>
                <a:r>
                  <a:rPr lang="en-US" spc="-10" dirty="0"/>
                  <a:t>wate</a:t>
                </a:r>
                <a:r>
                  <a:rPr lang="en-US" spc="-5" dirty="0"/>
                  <a:t>r</a:t>
                </a:r>
                <a:r>
                  <a:rPr lang="en-US" spc="55" dirty="0"/>
                  <a:t> </a:t>
                </a:r>
                <a:r>
                  <a:rPr lang="en-US" spc="-5" dirty="0"/>
                  <a:t>in</a:t>
                </a:r>
                <a:r>
                  <a:rPr lang="en-US" spc="55" dirty="0"/>
                  <a:t> </a:t>
                </a:r>
                <a:r>
                  <a:rPr lang="en-US" spc="-5" dirty="0"/>
                  <a:t>t</a:t>
                </a:r>
                <a:r>
                  <a:rPr lang="en-US" spc="-10" dirty="0"/>
                  <a:t>h</a:t>
                </a:r>
                <a:r>
                  <a:rPr lang="en-US" spc="-5" dirty="0"/>
                  <a:t>e</a:t>
                </a:r>
                <a:r>
                  <a:rPr lang="en-US" spc="55" dirty="0"/>
                  <a:t> </a:t>
                </a:r>
                <a:r>
                  <a:rPr lang="en-US" spc="-10" dirty="0"/>
                  <a:t>bucke</a:t>
                </a:r>
                <a:r>
                  <a:rPr lang="en-US" spc="-5" dirty="0"/>
                  <a:t>t</a:t>
                </a:r>
                <a:r>
                  <a:rPr lang="en-US" spc="55" dirty="0"/>
                  <a:t> </a:t>
                </a:r>
                <a:r>
                  <a:rPr lang="en-US" spc="-10" dirty="0"/>
                  <a:t>a</a:t>
                </a:r>
                <a:r>
                  <a:rPr lang="en-US" spc="-5" dirty="0"/>
                  <a:t>t</a:t>
                </a:r>
                <a:r>
                  <a:rPr lang="en-US" spc="55" dirty="0"/>
                  <a:t> </a:t>
                </a:r>
                <a:r>
                  <a:rPr lang="en-US" spc="-10" dirty="0"/>
                  <a:t>tim</a:t>
                </a:r>
                <a:r>
                  <a:rPr lang="en-US" spc="-5" dirty="0"/>
                  <a:t>e</a:t>
                </a:r>
                <a:r>
                  <a:rPr lang="en-US" spc="55" dirty="0"/>
                  <a:t> </a:t>
                </a:r>
                <a:r>
                  <a:rPr lang="en-US" i="1" spc="-5" dirty="0"/>
                  <a:t>t</a:t>
                </a:r>
                <a:r>
                  <a:rPr lang="en-US" spc="-5" dirty="0"/>
                  <a:t>.</a:t>
                </a:r>
                <a:r>
                  <a:rPr lang="en-US" spc="55" dirty="0"/>
                  <a:t> </a:t>
                </a:r>
                <a:r>
                  <a:rPr lang="en-US" spc="-15" dirty="0"/>
                  <a:t>The</a:t>
                </a:r>
                <a:r>
                  <a:rPr lang="en-US" spc="-5" dirty="0"/>
                  <a:t>n</a:t>
                </a:r>
                <a:r>
                  <a:rPr lang="en-US" spc="55" dirty="0"/>
                  <a:t> </a:t>
                </a:r>
                <a:r>
                  <a:rPr lang="en-US" i="1" spc="50" dirty="0"/>
                  <a:t>s</a:t>
                </a:r>
                <a14:m>
                  <m:oMath xmlns:m="http://schemas.openxmlformats.org/officeDocument/2006/math">
                    <m:r>
                      <a:rPr lang="en-US" i="1">
                        <a:latin typeface="Cambria Math" panose="02040503050406030204" pitchFamily="18" charset="0"/>
                      </a:rPr>
                      <m:t>′</m:t>
                    </m:r>
                  </m:oMath>
                </a14:m>
                <a:r>
                  <a:rPr lang="en-US" spc="-5" dirty="0"/>
                  <a:t>(</a:t>
                </a:r>
                <a:r>
                  <a:rPr lang="en-US" i="1" spc="-5" dirty="0"/>
                  <a:t>t</a:t>
                </a:r>
                <a:r>
                  <a:rPr lang="en-US" spc="-5" dirty="0"/>
                  <a:t>)</a:t>
                </a:r>
                <a:r>
                  <a:rPr lang="en-US" spc="25" dirty="0"/>
                  <a:t> </a:t>
                </a:r>
                <a:r>
                  <a:rPr lang="en-US" spc="-25" dirty="0"/>
                  <a:t>=</a:t>
                </a:r>
                <a:r>
                  <a:rPr lang="en-US" spc="-60" dirty="0"/>
                  <a:t> </a:t>
                </a:r>
                <a:r>
                  <a:rPr lang="en-US" i="1" spc="-5" dirty="0"/>
                  <a:t>r</a:t>
                </a:r>
                <a:r>
                  <a:rPr lang="en-US" i="1" spc="-150" dirty="0"/>
                  <a:t> </a:t>
                </a:r>
                <a:r>
                  <a:rPr lang="en-US" spc="-5" dirty="0"/>
                  <a:t>(</a:t>
                </a:r>
                <a:r>
                  <a:rPr lang="en-US" i="1" spc="-5" dirty="0"/>
                  <a:t>t</a:t>
                </a:r>
                <a:r>
                  <a:rPr lang="en-US" spc="-5" dirty="0"/>
                  <a:t>)</a:t>
                </a:r>
                <a:r>
                  <a:rPr lang="en-US" spc="55" dirty="0"/>
                  <a:t> </a:t>
                </a:r>
                <a:r>
                  <a:rPr lang="en-US" spc="-10" dirty="0"/>
                  <a:t>becaus</a:t>
                </a:r>
                <a:r>
                  <a:rPr lang="en-US" spc="-5" dirty="0"/>
                  <a:t>e</a:t>
                </a:r>
                <a:r>
                  <a:rPr lang="en-US" spc="60" dirty="0"/>
                  <a:t> </a:t>
                </a:r>
                <a:r>
                  <a:rPr lang="en-US" i="1" spc="50" dirty="0"/>
                  <a:t>s</a:t>
                </a:r>
                <a14:m>
                  <m:oMath xmlns:m="http://schemas.openxmlformats.org/officeDocument/2006/math">
                    <m:r>
                      <a:rPr lang="en-US" i="1">
                        <a:latin typeface="Cambria Math" panose="02040503050406030204" pitchFamily="18" charset="0"/>
                      </a:rPr>
                      <m:t>′</m:t>
                    </m:r>
                  </m:oMath>
                </a14:m>
                <a:r>
                  <a:rPr lang="en-US" spc="-5" dirty="0"/>
                  <a:t>(</a:t>
                </a:r>
                <a:r>
                  <a:rPr lang="en-US" i="1" spc="-5" dirty="0"/>
                  <a:t>t</a:t>
                </a:r>
                <a:r>
                  <a:rPr lang="en-US" spc="-5" dirty="0"/>
                  <a:t>)</a:t>
                </a:r>
                <a:r>
                  <a:rPr lang="en-US" spc="55" dirty="0"/>
                  <a:t> </a:t>
                </a:r>
                <a:r>
                  <a:rPr lang="en-US" spc="-5" dirty="0"/>
                  <a:t>is</a:t>
                </a:r>
                <a:r>
                  <a:rPr lang="en-US" spc="55" dirty="0"/>
                  <a:t> </a:t>
                </a:r>
                <a:r>
                  <a:rPr lang="en-US" spc="-5" dirty="0"/>
                  <a:t>the</a:t>
                </a:r>
                <a:r>
                  <a:rPr lang="en-US" spc="55" dirty="0"/>
                  <a:t> </a:t>
                </a:r>
                <a:r>
                  <a:rPr lang="en-US" spc="-5" dirty="0"/>
                  <a:t>rate</a:t>
                </a:r>
                <a:r>
                  <a:rPr lang="en-US" spc="55" dirty="0"/>
                  <a:t> </a:t>
                </a:r>
                <a:r>
                  <a:rPr lang="en-US" spc="-10" dirty="0"/>
                  <a:t>a</a:t>
                </a:r>
                <a:r>
                  <a:rPr lang="en-US" spc="-5" dirty="0"/>
                  <a:t>t</a:t>
                </a:r>
                <a:r>
                  <a:rPr lang="en-US" spc="55" dirty="0"/>
                  <a:t> </a:t>
                </a:r>
                <a:r>
                  <a:rPr lang="en-US" spc="-15" dirty="0"/>
                  <a:t>w</a:t>
                </a:r>
                <a:r>
                  <a:rPr lang="en-US" spc="-5" dirty="0"/>
                  <a:t>hich</a:t>
                </a:r>
                <a:r>
                  <a:rPr lang="en-US" spc="55" dirty="0"/>
                  <a:t> </a:t>
                </a:r>
                <a:r>
                  <a:rPr lang="en-US" spc="-5" dirty="0"/>
                  <a:t>the </a:t>
                </a:r>
                <a:r>
                  <a:rPr lang="en-US" spc="-10" dirty="0"/>
                  <a:t>quantit</a:t>
                </a:r>
                <a:r>
                  <a:rPr lang="en-US" spc="-5" dirty="0"/>
                  <a:t>y</a:t>
                </a:r>
                <a:r>
                  <a:rPr lang="en-US" dirty="0"/>
                  <a:t> </a:t>
                </a:r>
                <a:r>
                  <a:rPr lang="en-US" spc="-10" dirty="0"/>
                  <a:t>o</a:t>
                </a:r>
                <a:r>
                  <a:rPr lang="en-US" spc="-5" dirty="0"/>
                  <a:t>f</a:t>
                </a:r>
                <a:r>
                  <a:rPr lang="en-US" dirty="0"/>
                  <a:t> </a:t>
                </a:r>
                <a:r>
                  <a:rPr lang="en-US" spc="-10" dirty="0"/>
                  <a:t>wate</a:t>
                </a:r>
                <a:r>
                  <a:rPr lang="en-US" spc="-5" dirty="0"/>
                  <a:t>r</a:t>
                </a:r>
                <a:r>
                  <a:rPr lang="en-US" dirty="0"/>
                  <a:t> </a:t>
                </a:r>
                <a:r>
                  <a:rPr lang="en-US" spc="-5" dirty="0"/>
                  <a:t>is</a:t>
                </a:r>
                <a:r>
                  <a:rPr lang="en-US" dirty="0"/>
                  <a:t> </a:t>
                </a:r>
                <a:r>
                  <a:rPr lang="en-US" spc="-10" dirty="0"/>
                  <a:t>changing</a:t>
                </a:r>
                <a:r>
                  <a:rPr lang="en-US" spc="-5" dirty="0"/>
                  <a:t>,</a:t>
                </a:r>
                <a:r>
                  <a:rPr lang="en-US" dirty="0"/>
                  <a:t> </a:t>
                </a:r>
                <a:r>
                  <a:rPr lang="en-US" spc="-10" dirty="0"/>
                  <a:t>tha</a:t>
                </a:r>
                <a:r>
                  <a:rPr lang="en-US" spc="-5" dirty="0"/>
                  <a:t>t</a:t>
                </a:r>
                <a:r>
                  <a:rPr lang="en-US" dirty="0"/>
                  <a:t> </a:t>
                </a:r>
                <a:r>
                  <a:rPr lang="en-US" spc="-10" dirty="0"/>
                  <a:t>is</a:t>
                </a:r>
                <a:r>
                  <a:rPr lang="en-US" spc="-5" dirty="0"/>
                  <a:t>,</a:t>
                </a:r>
                <a:r>
                  <a:rPr lang="en-US" dirty="0"/>
                  <a:t> </a:t>
                </a:r>
                <a:r>
                  <a:rPr lang="en-US" spc="-5" dirty="0"/>
                  <a:t>t</a:t>
                </a:r>
                <a:r>
                  <a:rPr lang="en-US" spc="-10" dirty="0"/>
                  <a:t>h</a:t>
                </a:r>
                <a:r>
                  <a:rPr lang="en-US" spc="-5" dirty="0"/>
                  <a:t>e</a:t>
                </a:r>
                <a:r>
                  <a:rPr lang="en-US" dirty="0"/>
                  <a:t> </a:t>
                </a:r>
                <a:r>
                  <a:rPr lang="en-US" spc="-10" dirty="0"/>
                  <a:t>rat</a:t>
                </a:r>
                <a:r>
                  <a:rPr lang="en-US" spc="-5" dirty="0"/>
                  <a:t>e</a:t>
                </a:r>
                <a:r>
                  <a:rPr lang="en-US" dirty="0"/>
                  <a:t> </a:t>
                </a:r>
                <a:r>
                  <a:rPr lang="en-US" spc="-10" dirty="0"/>
                  <a:t>tha</a:t>
                </a:r>
                <a:r>
                  <a:rPr lang="en-US" spc="-5" dirty="0"/>
                  <a:t>t</a:t>
                </a:r>
                <a:r>
                  <a:rPr lang="en-US" dirty="0"/>
                  <a:t> </a:t>
                </a:r>
                <a:r>
                  <a:rPr lang="en-US" spc="-10" dirty="0"/>
                  <a:t>wate</a:t>
                </a:r>
                <a:r>
                  <a:rPr lang="en-US" spc="-5" dirty="0"/>
                  <a:t>r</a:t>
                </a:r>
                <a:r>
                  <a:rPr lang="en-US" dirty="0"/>
                  <a:t> </a:t>
                </a:r>
                <a:r>
                  <a:rPr lang="en-US" spc="-5" dirty="0"/>
                  <a:t>is</a:t>
                </a:r>
                <a:r>
                  <a:rPr lang="en-US" dirty="0"/>
                  <a:t> </a:t>
                </a:r>
                <a:r>
                  <a:rPr lang="en-US" spc="-10" dirty="0"/>
                  <a:t>enterin</a:t>
                </a:r>
                <a:r>
                  <a:rPr lang="en-US" spc="-5" dirty="0"/>
                  <a:t>g</a:t>
                </a:r>
                <a:r>
                  <a:rPr lang="en-US" dirty="0"/>
                  <a:t> </a:t>
                </a:r>
                <a:r>
                  <a:rPr lang="en-US" spc="-5" dirty="0"/>
                  <a:t>t</a:t>
                </a:r>
                <a:r>
                  <a:rPr lang="en-US" spc="-10" dirty="0"/>
                  <a:t>h</a:t>
                </a:r>
                <a:r>
                  <a:rPr lang="en-US" spc="-5" dirty="0"/>
                  <a:t>e</a:t>
                </a:r>
                <a:r>
                  <a:rPr lang="en-US" dirty="0"/>
                  <a:t> </a:t>
                </a:r>
                <a:r>
                  <a:rPr lang="en-US" spc="-10" dirty="0"/>
                  <a:t>bucket</a:t>
                </a:r>
                <a:r>
                  <a:rPr lang="en-US" spc="-5" dirty="0"/>
                  <a:t>,</a:t>
                </a:r>
                <a:r>
                  <a:rPr lang="en-US" spc="114" dirty="0"/>
                  <a:t> </a:t>
                </a:r>
                <a:r>
                  <a:rPr lang="en-US" i="1" spc="-5" dirty="0"/>
                  <a:t>r</a:t>
                </a:r>
                <a:r>
                  <a:rPr lang="en-US" spc="-5" dirty="0"/>
                  <a:t>(</a:t>
                </a:r>
                <a:r>
                  <a:rPr lang="en-US" i="1" spc="-5" dirty="0"/>
                  <a:t>t</a:t>
                </a:r>
                <a:r>
                  <a:rPr lang="en-US" spc="-5" dirty="0"/>
                  <a:t>). Furthermore,</a:t>
                </a:r>
                <a:r>
                  <a:rPr lang="en-US" dirty="0"/>
                  <a:t> </a:t>
                </a:r>
                <a:r>
                  <a:rPr lang="en-US" i="1" spc="50" dirty="0"/>
                  <a:t>s</a:t>
                </a:r>
                <a:r>
                  <a:rPr lang="en-US" spc="-5" dirty="0"/>
                  <a:t>(0)</a:t>
                </a:r>
                <a:r>
                  <a:rPr lang="en-US" spc="25" dirty="0"/>
                  <a:t> </a:t>
                </a:r>
                <a:r>
                  <a:rPr lang="en-US" spc="-25" dirty="0"/>
                  <a:t>=</a:t>
                </a:r>
                <a:r>
                  <a:rPr lang="en-US" spc="-40" dirty="0"/>
                  <a:t> </a:t>
                </a:r>
                <a:r>
                  <a:rPr lang="en-US" spc="-5" dirty="0"/>
                  <a:t>0 </a:t>
                </a:r>
                <a:r>
                  <a:rPr lang="en-US" spc="-10" dirty="0"/>
                  <a:t>becaus</a:t>
                </a:r>
                <a:r>
                  <a:rPr lang="en-US" spc="-5" dirty="0"/>
                  <a:t>e</a:t>
                </a:r>
                <a:r>
                  <a:rPr lang="en-US" dirty="0"/>
                  <a:t> </a:t>
                </a:r>
                <a:r>
                  <a:rPr lang="en-US" spc="-5" dirty="0"/>
                  <a:t>t</a:t>
                </a:r>
                <a:r>
                  <a:rPr lang="en-US" spc="-10" dirty="0"/>
                  <a:t>h</a:t>
                </a:r>
                <a:r>
                  <a:rPr lang="en-US" spc="-5" dirty="0"/>
                  <a:t>e </a:t>
                </a:r>
                <a:r>
                  <a:rPr lang="en-US" spc="-10" dirty="0"/>
                  <a:t>bucke</a:t>
                </a:r>
                <a:r>
                  <a:rPr lang="en-US" spc="-5" dirty="0"/>
                  <a:t>t</a:t>
                </a:r>
                <a:r>
                  <a:rPr lang="en-US" dirty="0"/>
                  <a:t> </a:t>
                </a:r>
                <a:r>
                  <a:rPr lang="en-US" spc="-10" dirty="0"/>
                  <a:t>i</a:t>
                </a:r>
                <a:r>
                  <a:rPr lang="en-US" spc="-5" dirty="0"/>
                  <a:t>s </a:t>
                </a:r>
                <a:r>
                  <a:rPr lang="en-US" spc="-10" dirty="0"/>
                  <a:t>initiall</a:t>
                </a:r>
                <a:r>
                  <a:rPr lang="en-US" spc="-5" dirty="0"/>
                  <a:t>y </a:t>
                </a:r>
                <a:r>
                  <a:rPr lang="en-US" spc="-10" dirty="0"/>
                  <a:t>empty</a:t>
                </a:r>
                <a:r>
                  <a:rPr lang="en-US" spc="-5" dirty="0"/>
                  <a:t>.</a:t>
                </a:r>
                <a:r>
                  <a:rPr lang="en-US" dirty="0"/>
                  <a:t> </a:t>
                </a:r>
                <a:r>
                  <a:rPr lang="en-US" spc="-15" dirty="0"/>
                  <a:t>B</a:t>
                </a:r>
                <a:r>
                  <a:rPr lang="en-US" spc="-5" dirty="0"/>
                  <a:t>y </a:t>
                </a:r>
                <a:r>
                  <a:rPr lang="en-US" spc="-15" dirty="0"/>
                  <a:t>FT</a:t>
                </a:r>
                <a:r>
                  <a:rPr lang="en-US" spc="-10" dirty="0"/>
                  <a:t>C</a:t>
                </a:r>
                <a:r>
                  <a:rPr lang="en-US" spc="-5" dirty="0"/>
                  <a:t> I, </a:t>
                </a:r>
                <a:endParaRPr lang="en-US" i="1" spc="-5" dirty="0">
                  <a:latin typeface="Cambria Math" panose="02040503050406030204" pitchFamily="18" charset="0"/>
                </a:endParaRPr>
              </a:p>
              <a:p>
                <a:pPr marL="0" marR="5080" indent="0">
                  <a:lnSpc>
                    <a:spcPct val="100000"/>
                  </a:lnSpc>
                  <a:spcBef>
                    <a:spcPts val="790"/>
                  </a:spcBef>
                  <a:buNone/>
                </a:pPr>
                <a14:m>
                  <m:oMathPara xmlns:m="http://schemas.openxmlformats.org/officeDocument/2006/math">
                    <m:oMathParaPr>
                      <m:jc m:val="center"/>
                    </m:oMathParaPr>
                    <m:oMath xmlns:m="http://schemas.openxmlformats.org/officeDocument/2006/math">
                      <m:r>
                        <m:rPr>
                          <m:sty m:val="p"/>
                        </m:rPr>
                        <a:rPr lang="en-US" b="0" i="0" spc="-5" smtClean="0">
                          <a:latin typeface="Cambria Math" panose="02040503050406030204" pitchFamily="18" charset="0"/>
                        </a:rPr>
                        <m:t>a</m:t>
                      </m:r>
                      <m:r>
                        <m:rPr>
                          <m:sty m:val="p"/>
                        </m:rPr>
                        <a:rPr lang="en-US" i="0" spc="-5">
                          <a:latin typeface="Cambria Math" panose="02040503050406030204" pitchFamily="18" charset="0"/>
                        </a:rPr>
                        <m:t>rea</m:t>
                      </m:r>
                      <m:r>
                        <a:rPr lang="en-US" i="0" spc="-5">
                          <a:latin typeface="Cambria Math" panose="02040503050406030204" pitchFamily="18" charset="0"/>
                        </a:rPr>
                        <m:t> </m:t>
                      </m:r>
                      <m:r>
                        <m:rPr>
                          <m:sty m:val="p"/>
                        </m:rPr>
                        <a:rPr lang="en-US" i="0" spc="-5">
                          <a:latin typeface="Cambria Math" panose="02040503050406030204" pitchFamily="18" charset="0"/>
                        </a:rPr>
                        <m:t>under</m:t>
                      </m:r>
                      <m:r>
                        <a:rPr lang="en-US" i="0" spc="-5">
                          <a:latin typeface="Cambria Math" panose="02040503050406030204" pitchFamily="18" charset="0"/>
                        </a:rPr>
                        <m:t> </m:t>
                      </m:r>
                      <m:r>
                        <m:rPr>
                          <m:sty m:val="p"/>
                        </m:rPr>
                        <a:rPr lang="en-US" i="0" spc="-5">
                          <a:latin typeface="Cambria Math" panose="02040503050406030204" pitchFamily="18" charset="0"/>
                        </a:rPr>
                        <m:t>the</m:t>
                      </m:r>
                      <m:r>
                        <a:rPr lang="en-US" i="0" spc="-5">
                          <a:latin typeface="Cambria Math" panose="02040503050406030204" pitchFamily="18" charset="0"/>
                        </a:rPr>
                        <m:t> </m:t>
                      </m:r>
                      <m:r>
                        <m:rPr>
                          <m:sty m:val="p"/>
                        </m:rPr>
                        <a:rPr lang="en-US" i="0" spc="-5">
                          <a:latin typeface="Cambria Math" panose="02040503050406030204" pitchFamily="18" charset="0"/>
                        </a:rPr>
                        <m:t>graph</m:t>
                      </m:r>
                      <m:r>
                        <a:rPr lang="en-US" i="0" spc="-5">
                          <a:latin typeface="Cambria Math" panose="02040503050406030204" pitchFamily="18" charset="0"/>
                        </a:rPr>
                        <m:t> </m:t>
                      </m:r>
                      <m:r>
                        <m:rPr>
                          <m:sty m:val="p"/>
                        </m:rPr>
                        <a:rPr lang="en-US" i="0" spc="-5">
                          <a:latin typeface="Cambria Math" panose="02040503050406030204" pitchFamily="18" charset="0"/>
                        </a:rPr>
                        <m:t>of</m:t>
                      </m:r>
                      <m:r>
                        <a:rPr lang="en-US" i="0" spc="-5">
                          <a:latin typeface="Cambria Math" panose="02040503050406030204" pitchFamily="18" charset="0"/>
                        </a:rPr>
                        <m:t> </m:t>
                      </m:r>
                      <m:r>
                        <m:rPr>
                          <m:sty m:val="p"/>
                        </m:rPr>
                        <a:rPr lang="en-US" i="0" spc="-5">
                          <a:latin typeface="Cambria Math" panose="02040503050406030204" pitchFamily="18" charset="0"/>
                        </a:rPr>
                        <m:t>the</m:t>
                      </m:r>
                      <m:r>
                        <a:rPr lang="en-US" i="0" spc="-5">
                          <a:latin typeface="Cambria Math" panose="02040503050406030204" pitchFamily="18" charset="0"/>
                        </a:rPr>
                        <m:t> </m:t>
                      </m:r>
                      <m:r>
                        <m:rPr>
                          <m:sty m:val="p"/>
                        </m:rPr>
                        <a:rPr lang="en-US" i="0" spc="-5">
                          <a:latin typeface="Cambria Math" panose="02040503050406030204" pitchFamily="18" charset="0"/>
                        </a:rPr>
                        <m:t>flow</m:t>
                      </m:r>
                      <m:r>
                        <a:rPr lang="en-US" i="0" spc="-5">
                          <a:latin typeface="Cambria Math" panose="02040503050406030204" pitchFamily="18" charset="0"/>
                        </a:rPr>
                        <m:t> </m:t>
                      </m:r>
                      <m:r>
                        <m:rPr>
                          <m:sty m:val="p"/>
                        </m:rPr>
                        <a:rPr lang="en-US" i="0" spc="-5">
                          <a:latin typeface="Cambria Math" panose="02040503050406030204" pitchFamily="18" charset="0"/>
                        </a:rPr>
                        <m:t>rate</m:t>
                      </m:r>
                      <m:r>
                        <a:rPr lang="en-US" b="0" i="0" spc="-5" smtClean="0">
                          <a:latin typeface="Cambria Math" panose="02040503050406030204" pitchFamily="18" charset="0"/>
                        </a:rPr>
                        <m:t>=</m:t>
                      </m:r>
                      <m:nary>
                        <m:naryPr>
                          <m:ctrlPr>
                            <a:rPr lang="en-US" b="0" i="1" spc="-5" smtClean="0">
                              <a:latin typeface="Cambria Math" panose="02040503050406030204" pitchFamily="18" charset="0"/>
                            </a:rPr>
                          </m:ctrlPr>
                        </m:naryPr>
                        <m:sub>
                          <m:r>
                            <m:rPr>
                              <m:brk m:alnAt="23"/>
                            </m:rPr>
                            <a:rPr lang="en-US" b="0" i="0" spc="-5" smtClean="0">
                              <a:latin typeface="Cambria Math" panose="02040503050406030204" pitchFamily="18" charset="0"/>
                            </a:rPr>
                            <m:t>0</m:t>
                          </m:r>
                        </m:sub>
                        <m:sup>
                          <m:r>
                            <a:rPr lang="en-US" b="0" i="0" spc="-5" smtClean="0">
                              <a:latin typeface="Cambria Math" panose="02040503050406030204" pitchFamily="18" charset="0"/>
                            </a:rPr>
                            <m:t>4</m:t>
                          </m:r>
                        </m:sup>
                        <m:e>
                          <m:r>
                            <a:rPr lang="en-US" b="0" i="1" spc="-5" smtClean="0">
                              <a:latin typeface="Cambria Math" panose="02040503050406030204" pitchFamily="18" charset="0"/>
                            </a:rPr>
                            <m:t>𝑟</m:t>
                          </m:r>
                          <m:r>
                            <a:rPr lang="en-US" b="0" i="0" spc="-5" smtClean="0">
                              <a:latin typeface="Cambria Math" panose="02040503050406030204" pitchFamily="18" charset="0"/>
                            </a:rPr>
                            <m:t>(</m:t>
                          </m:r>
                          <m:r>
                            <a:rPr lang="en-US" b="0" i="1" spc="-5" smtClean="0">
                              <a:latin typeface="Cambria Math" panose="02040503050406030204" pitchFamily="18" charset="0"/>
                            </a:rPr>
                            <m:t>𝑡</m:t>
                          </m:r>
                          <m:r>
                            <a:rPr lang="en-US" b="0" i="0" spc="-5" smtClean="0">
                              <a:latin typeface="Cambria Math" panose="02040503050406030204" pitchFamily="18" charset="0"/>
                            </a:rPr>
                            <m:t>)</m:t>
                          </m:r>
                        </m:e>
                      </m:nary>
                      <m:r>
                        <a:rPr lang="en-US" b="0" i="1" spc="-5" smtClean="0">
                          <a:latin typeface="Cambria Math" panose="02040503050406030204" pitchFamily="18" charset="0"/>
                        </a:rPr>
                        <m:t>𝑑𝑡</m:t>
                      </m:r>
                      <m:r>
                        <a:rPr lang="en-US" b="0" i="0" spc="-5" smtClean="0">
                          <a:latin typeface="Cambria Math" panose="02040503050406030204" pitchFamily="18" charset="0"/>
                        </a:rPr>
                        <m:t>=</m:t>
                      </m:r>
                      <m:r>
                        <a:rPr lang="en-US" b="0" i="1" spc="-5" smtClean="0">
                          <a:latin typeface="Cambria Math" panose="02040503050406030204" pitchFamily="18" charset="0"/>
                        </a:rPr>
                        <m:t>𝑠</m:t>
                      </m:r>
                      <m:d>
                        <m:dPr>
                          <m:ctrlPr>
                            <a:rPr lang="en-US" b="0" i="1" spc="-5" smtClean="0">
                              <a:latin typeface="Cambria Math" panose="02040503050406030204" pitchFamily="18" charset="0"/>
                            </a:rPr>
                          </m:ctrlPr>
                        </m:dPr>
                        <m:e>
                          <m:r>
                            <a:rPr lang="en-US" b="0" i="0" spc="-5" smtClean="0">
                              <a:latin typeface="Cambria Math" panose="02040503050406030204" pitchFamily="18" charset="0"/>
                            </a:rPr>
                            <m:t>4</m:t>
                          </m:r>
                        </m:e>
                      </m:d>
                      <m:r>
                        <a:rPr lang="en-US" b="0" i="0" spc="-5" smtClean="0">
                          <a:latin typeface="Cambria Math" panose="02040503050406030204" pitchFamily="18" charset="0"/>
                        </a:rPr>
                        <m:t>−</m:t>
                      </m:r>
                      <m:r>
                        <a:rPr lang="en-US" b="0" i="1" spc="-5" smtClean="0">
                          <a:latin typeface="Cambria Math" panose="02040503050406030204" pitchFamily="18" charset="0"/>
                        </a:rPr>
                        <m:t>𝑠</m:t>
                      </m:r>
                      <m:d>
                        <m:dPr>
                          <m:ctrlPr>
                            <a:rPr lang="en-US" b="0" i="1" spc="-5" smtClean="0">
                              <a:latin typeface="Cambria Math" panose="02040503050406030204" pitchFamily="18" charset="0"/>
                            </a:rPr>
                          </m:ctrlPr>
                        </m:dPr>
                        <m:e>
                          <m:r>
                            <a:rPr lang="en-US" b="0" i="0" spc="-5" smtClean="0">
                              <a:latin typeface="Cambria Math" panose="02040503050406030204" pitchFamily="18" charset="0"/>
                            </a:rPr>
                            <m:t>0</m:t>
                          </m:r>
                        </m:e>
                      </m:d>
                      <m:r>
                        <a:rPr lang="en-US" b="0" i="0" spc="-5" smtClean="0">
                          <a:latin typeface="Cambria Math" panose="02040503050406030204" pitchFamily="18" charset="0"/>
                        </a:rPr>
                        <m:t>=</m:t>
                      </m:r>
                      <m:r>
                        <a:rPr lang="en-US" b="0" i="1" spc="-5" smtClean="0">
                          <a:latin typeface="Cambria Math" panose="02040503050406030204" pitchFamily="18" charset="0"/>
                        </a:rPr>
                        <m:t>𝑠</m:t>
                      </m:r>
                      <m:d>
                        <m:dPr>
                          <m:ctrlPr>
                            <a:rPr lang="en-US" b="0" i="1" spc="-5" smtClean="0">
                              <a:latin typeface="Cambria Math" panose="02040503050406030204" pitchFamily="18" charset="0"/>
                            </a:rPr>
                          </m:ctrlPr>
                        </m:dPr>
                        <m:e>
                          <m:r>
                            <a:rPr lang="en-US" b="0" i="0" spc="-5" smtClean="0">
                              <a:latin typeface="Cambria Math" panose="02040503050406030204" pitchFamily="18" charset="0"/>
                            </a:rPr>
                            <m:t>4</m:t>
                          </m:r>
                        </m:e>
                      </m:d>
                      <m:r>
                        <a:rPr lang="en-US" i="0" spc="-5">
                          <a:latin typeface="Cambria Math" panose="02040503050406030204" pitchFamily="18" charset="0"/>
                        </a:rPr>
                        <m:t>=</m:t>
                      </m:r>
                      <m:r>
                        <m:rPr>
                          <m:sty m:val="p"/>
                        </m:rPr>
                        <a:rPr lang="en-US" b="0" i="0" spc="-5" smtClean="0">
                          <a:latin typeface="Cambria Math" panose="02040503050406030204" pitchFamily="18" charset="0"/>
                        </a:rPr>
                        <m:t>w</m:t>
                      </m:r>
                      <m:r>
                        <m:rPr>
                          <m:sty m:val="p"/>
                        </m:rPr>
                        <a:rPr lang="en-US" i="0" spc="-5">
                          <a:latin typeface="Cambria Math" panose="02040503050406030204" pitchFamily="18" charset="0"/>
                        </a:rPr>
                        <m:t>ater</m:t>
                      </m:r>
                      <m:r>
                        <a:rPr lang="en-US" i="0" spc="-5">
                          <a:latin typeface="Cambria Math" panose="02040503050406030204" pitchFamily="18" charset="0"/>
                        </a:rPr>
                        <m:t> </m:t>
                      </m:r>
                      <m:r>
                        <m:rPr>
                          <m:sty m:val="p"/>
                        </m:rPr>
                        <a:rPr lang="en-US" i="0" spc="-5">
                          <a:latin typeface="Cambria Math" panose="02040503050406030204" pitchFamily="18" charset="0"/>
                        </a:rPr>
                        <m:t>in</m:t>
                      </m:r>
                      <m:r>
                        <a:rPr lang="en-US" i="0" spc="-5">
                          <a:latin typeface="Cambria Math" panose="02040503050406030204" pitchFamily="18" charset="0"/>
                        </a:rPr>
                        <m:t> </m:t>
                      </m:r>
                      <m:r>
                        <m:rPr>
                          <m:sty m:val="p"/>
                        </m:rPr>
                        <a:rPr lang="en-US" i="0" spc="-5">
                          <a:latin typeface="Cambria Math" panose="02040503050406030204" pitchFamily="18" charset="0"/>
                        </a:rPr>
                        <m:t>bucket</m:t>
                      </m:r>
                      <m:r>
                        <a:rPr lang="en-US" i="0" spc="-5">
                          <a:latin typeface="Cambria Math" panose="02040503050406030204" pitchFamily="18" charset="0"/>
                        </a:rPr>
                        <m:t> </m:t>
                      </m:r>
                      <m:r>
                        <m:rPr>
                          <m:sty m:val="p"/>
                        </m:rPr>
                        <a:rPr lang="en-US" i="0" spc="-5">
                          <a:latin typeface="Cambria Math" panose="02040503050406030204" pitchFamily="18" charset="0"/>
                        </a:rPr>
                        <m:t>at</m:t>
                      </m:r>
                      <m:r>
                        <a:rPr lang="en-US" i="0" spc="-5">
                          <a:latin typeface="Cambria Math" panose="02040503050406030204" pitchFamily="18" charset="0"/>
                        </a:rPr>
                        <m:t> </m:t>
                      </m:r>
                      <m:r>
                        <a:rPr lang="en-US" i="1" spc="-5">
                          <a:latin typeface="Cambria Math" panose="02040503050406030204" pitchFamily="18" charset="0"/>
                        </a:rPr>
                        <m:t>𝑡</m:t>
                      </m:r>
                      <m:r>
                        <a:rPr lang="en-US" i="1" spc="-5">
                          <a:latin typeface="Cambria Math" panose="02040503050406030204" pitchFamily="18" charset="0"/>
                        </a:rPr>
                        <m:t> </m:t>
                      </m:r>
                      <m:r>
                        <a:rPr lang="en-US" i="0" spc="-5">
                          <a:latin typeface="Cambria Math" panose="02040503050406030204" pitchFamily="18" charset="0"/>
                        </a:rPr>
                        <m:t>= 4</m:t>
                      </m:r>
                    </m:oMath>
                  </m:oMathPara>
                </a14:m>
                <a:endParaRPr lang="en-US" spc="-5" dirty="0"/>
              </a:p>
              <a:p>
                <a:pPr marL="0" marR="5080" indent="0" algn="just">
                  <a:lnSpc>
                    <a:spcPct val="100000"/>
                  </a:lnSpc>
                  <a:spcBef>
                    <a:spcPts val="790"/>
                  </a:spcBef>
                  <a:buNone/>
                </a:pPr>
                <a:endParaRPr lang="en-US" spc="-5" dirty="0"/>
              </a:p>
              <a:p>
                <a:pPr marL="0" marR="5080" indent="0" algn="just">
                  <a:lnSpc>
                    <a:spcPct val="100000"/>
                  </a:lnSpc>
                  <a:spcBef>
                    <a:spcPts val="790"/>
                  </a:spcBef>
                  <a:buNone/>
                </a:pPr>
                <a:endParaRPr lang="en-US" dirty="0"/>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b="-418"/>
                </a:stretch>
              </a:blipFill>
            </p:spPr>
            <p:txBody>
              <a:bodyPr/>
              <a:lstStyle/>
              <a:p>
                <a:r>
                  <a:rPr lang="en-US">
                    <a:noFill/>
                  </a:rPr>
                  <a:t> </a:t>
                </a:r>
              </a:p>
            </p:txBody>
          </p:sp>
        </mc:Fallback>
      </mc:AlternateContent>
    </p:spTree>
    <p:extLst>
      <p:ext uri="{BB962C8B-B14F-4D97-AF65-F5344CB8AC3E}">
        <p14:creationId xmlns:p14="http://schemas.microsoft.com/office/powerpoint/2010/main" val="2354069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(2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0" dirty="0">
                    <a:solidFill>
                      <a:schemeClr val="tx1"/>
                    </a:solidFill>
                  </a:rPr>
                  <a:t>More</a:t>
                </a:r>
                <a:r>
                  <a:rPr lang="en-US" spc="-30" dirty="0">
                    <a:solidFill>
                      <a:schemeClr val="tx1"/>
                    </a:solidFill>
                  </a:rPr>
                  <a:t> </a:t>
                </a:r>
                <a:r>
                  <a:rPr lang="en-US" spc="-5" dirty="0">
                    <a:solidFill>
                      <a:schemeClr val="tx1"/>
                    </a:solidFill>
                  </a:rPr>
                  <a:t>generally,</a:t>
                </a:r>
                <a:r>
                  <a:rPr lang="en-US" spc="-30" dirty="0">
                    <a:solidFill>
                      <a:schemeClr val="tx1"/>
                    </a:solidFill>
                  </a:rPr>
                  <a:t> </a:t>
                </a:r>
                <a:r>
                  <a:rPr lang="en-US" i="1" spc="50" dirty="0">
                    <a:solidFill>
                      <a:schemeClr val="tx1"/>
                    </a:solidFill>
                  </a:rPr>
                  <a:t>s</a:t>
                </a:r>
                <a:r>
                  <a:rPr lang="en-US" spc="-5" dirty="0">
                    <a:solidFill>
                      <a:schemeClr val="tx1"/>
                    </a:solidFill>
                  </a:rPr>
                  <a:t>(</a:t>
                </a:r>
                <a:r>
                  <a:rPr lang="en-US" i="1" spc="-5" dirty="0">
                    <a:solidFill>
                      <a:schemeClr val="tx1"/>
                    </a:solidFill>
                  </a:rPr>
                  <a:t>t</a:t>
                </a:r>
                <a:r>
                  <a:rPr lang="en-US" spc="67" baseline="-25000" dirty="0">
                    <a:solidFill>
                      <a:schemeClr val="tx1"/>
                    </a:solidFill>
                  </a:rPr>
                  <a:t>2</a:t>
                </a:r>
                <a:r>
                  <a:rPr lang="en-US" spc="-5" dirty="0">
                    <a:solidFill>
                      <a:schemeClr val="tx1"/>
                    </a:solidFill>
                  </a:rPr>
                  <a:t>)</a:t>
                </a:r>
                <a:r>
                  <a:rPr lang="en-US" spc="-30" dirty="0">
                    <a:solidFill>
                      <a:schemeClr val="tx1"/>
                    </a:solidFill>
                  </a:rPr>
                  <a:t> </a:t>
                </a:r>
                <a:r>
                  <a:rPr lang="en-US" spc="-185" dirty="0">
                    <a:solidFill>
                      <a:schemeClr val="tx1"/>
                    </a:solidFill>
                  </a:rPr>
                  <a:t>−</a:t>
                </a:r>
                <a:r>
                  <a:rPr lang="en-US" spc="-95" dirty="0">
                    <a:solidFill>
                      <a:schemeClr val="tx1"/>
                    </a:solidFill>
                  </a:rPr>
                  <a:t> </a:t>
                </a:r>
                <a:r>
                  <a:rPr lang="en-US" i="1" spc="50" dirty="0">
                    <a:solidFill>
                      <a:schemeClr val="tx1"/>
                    </a:solidFill>
                  </a:rPr>
                  <a:t>s</a:t>
                </a:r>
                <a:r>
                  <a:rPr lang="en-US" spc="-5" dirty="0">
                    <a:solidFill>
                      <a:schemeClr val="tx1"/>
                    </a:solidFill>
                  </a:rPr>
                  <a:t>(</a:t>
                </a:r>
                <a:r>
                  <a:rPr lang="en-US" i="1" spc="-5" dirty="0">
                    <a:solidFill>
                      <a:schemeClr val="tx1"/>
                    </a:solidFill>
                  </a:rPr>
                  <a:t>t</a:t>
                </a:r>
                <a:r>
                  <a:rPr lang="en-US" spc="67" baseline="-25000" dirty="0">
                    <a:solidFill>
                      <a:schemeClr val="tx1"/>
                    </a:solidFill>
                  </a:rPr>
                  <a:t>1</a:t>
                </a:r>
                <a:r>
                  <a:rPr lang="en-US" spc="-5" dirty="0">
                    <a:solidFill>
                      <a:schemeClr val="tx1"/>
                    </a:solidFill>
                  </a:rPr>
                  <a:t>)</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the</a:t>
                </a:r>
                <a:r>
                  <a:rPr lang="en-US" spc="-30" dirty="0">
                    <a:solidFill>
                      <a:schemeClr val="tx1"/>
                    </a:solidFill>
                  </a:rPr>
                  <a:t> </a:t>
                </a:r>
                <a:r>
                  <a:rPr lang="en-US" b="1" spc="-10" dirty="0">
                    <a:solidFill>
                      <a:schemeClr val="tx1"/>
                    </a:solidFill>
                  </a:rPr>
                  <a:t>ne</a:t>
                </a:r>
                <a:r>
                  <a:rPr lang="en-US" b="1" spc="-5" dirty="0">
                    <a:solidFill>
                      <a:schemeClr val="tx1"/>
                    </a:solidFill>
                  </a:rPr>
                  <a:t>t</a:t>
                </a:r>
                <a:r>
                  <a:rPr lang="en-US" b="1" spc="-30" dirty="0">
                    <a:solidFill>
                      <a:schemeClr val="tx1"/>
                    </a:solidFill>
                  </a:rPr>
                  <a:t> </a:t>
                </a:r>
                <a:r>
                  <a:rPr lang="en-US" b="1" spc="-15" dirty="0">
                    <a:solidFill>
                      <a:schemeClr val="tx1"/>
                    </a:solidFill>
                  </a:rPr>
                  <a:t>chang</a:t>
                </a:r>
                <a:r>
                  <a:rPr lang="en-US" b="1" spc="-5" dirty="0">
                    <a:solidFill>
                      <a:schemeClr val="tx1"/>
                    </a:solidFill>
                  </a:rPr>
                  <a:t>e</a:t>
                </a:r>
                <a:r>
                  <a:rPr lang="en-US" b="1" spc="-25" dirty="0">
                    <a:solidFill>
                      <a:schemeClr val="tx1"/>
                    </a:solidFill>
                  </a:rPr>
                  <a:t> </a:t>
                </a:r>
                <a:r>
                  <a:rPr lang="en-US" spc="-5" dirty="0">
                    <a:solidFill>
                      <a:schemeClr val="tx1"/>
                    </a:solidFill>
                  </a:rPr>
                  <a:t>in</a:t>
                </a:r>
                <a:r>
                  <a:rPr lang="en-US" spc="-30" dirty="0">
                    <a:solidFill>
                      <a:schemeClr val="tx1"/>
                    </a:solidFill>
                  </a:rPr>
                  <a:t> </a:t>
                </a:r>
                <a:r>
                  <a:rPr lang="en-US" i="1" spc="50" dirty="0">
                    <a:solidFill>
                      <a:schemeClr val="tx1"/>
                    </a:solidFill>
                  </a:rPr>
                  <a:t>s</a:t>
                </a:r>
                <a:r>
                  <a:rPr lang="en-US" spc="-5" dirty="0">
                    <a:solidFill>
                      <a:schemeClr val="tx1"/>
                    </a:solidFill>
                  </a:rPr>
                  <a:t>(</a:t>
                </a:r>
                <a:r>
                  <a:rPr lang="en-US" i="1" spc="-5" dirty="0">
                    <a:solidFill>
                      <a:schemeClr val="tx1"/>
                    </a:solidFill>
                  </a:rPr>
                  <a:t>t</a:t>
                </a:r>
                <a:r>
                  <a:rPr lang="en-US" spc="-5" dirty="0">
                    <a:solidFill>
                      <a:schemeClr val="tx1"/>
                    </a:solidFill>
                  </a:rPr>
                  <a:t>)</a:t>
                </a:r>
                <a:r>
                  <a:rPr lang="en-US" spc="-30" dirty="0">
                    <a:solidFill>
                      <a:schemeClr val="tx1"/>
                    </a:solidFill>
                  </a:rPr>
                  <a:t> </a:t>
                </a:r>
                <a:r>
                  <a:rPr lang="en-US" spc="-10" dirty="0">
                    <a:solidFill>
                      <a:schemeClr val="tx1"/>
                    </a:solidFill>
                  </a:rPr>
                  <a:t>ove</a:t>
                </a:r>
                <a:r>
                  <a:rPr lang="en-US" spc="-5" dirty="0">
                    <a:solidFill>
                      <a:schemeClr val="tx1"/>
                    </a:solidFill>
                  </a:rPr>
                  <a:t>r</a:t>
                </a:r>
                <a:r>
                  <a:rPr lang="en-US" spc="-25"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5" dirty="0">
                    <a:solidFill>
                      <a:schemeClr val="tx1"/>
                    </a:solidFill>
                  </a:rPr>
                  <a:t>i</a:t>
                </a:r>
                <a:r>
                  <a:rPr lang="en-US" spc="-10" dirty="0">
                    <a:solidFill>
                      <a:schemeClr val="tx1"/>
                    </a:solidFill>
                  </a:rPr>
                  <a:t>nterva</a:t>
                </a:r>
                <a:r>
                  <a:rPr lang="en-US" spc="-5" dirty="0">
                    <a:solidFill>
                      <a:schemeClr val="tx1"/>
                    </a:solidFill>
                  </a:rPr>
                  <a:t>l</a:t>
                </a:r>
                <a:r>
                  <a:rPr lang="en-US" spc="-30" dirty="0">
                    <a:solidFill>
                      <a:schemeClr val="tx1"/>
                    </a:solidFill>
                  </a:rPr>
                  <a:t> </a:t>
                </a:r>
                <a:r>
                  <a:rPr lang="en-US" spc="-5" dirty="0">
                    <a:solidFill>
                      <a:schemeClr val="tx1"/>
                    </a:solidFill>
                  </a:rPr>
                  <a:t>[</a:t>
                </a:r>
                <a:r>
                  <a:rPr lang="en-US" i="1" spc="-10" dirty="0">
                    <a:solidFill>
                      <a:schemeClr val="tx1"/>
                    </a:solidFill>
                  </a:rPr>
                  <a:t>t</a:t>
                </a:r>
                <a:r>
                  <a:rPr lang="en-US" spc="67" baseline="-25000" dirty="0">
                    <a:solidFill>
                      <a:schemeClr val="tx1"/>
                    </a:solidFill>
                  </a:rPr>
                  <a:t>1</a:t>
                </a:r>
                <a:r>
                  <a:rPr lang="en-US" spc="-5" dirty="0">
                    <a:solidFill>
                      <a:schemeClr val="tx1"/>
                    </a:solidFill>
                  </a:rPr>
                  <a:t>,</a:t>
                </a:r>
                <a:r>
                  <a:rPr lang="en-US" spc="-85" dirty="0">
                    <a:solidFill>
                      <a:schemeClr val="tx1"/>
                    </a:solidFill>
                  </a:rPr>
                  <a:t> </a:t>
                </a:r>
                <a:r>
                  <a:rPr lang="en-US" i="1" spc="-5" dirty="0">
                    <a:solidFill>
                      <a:schemeClr val="tx1"/>
                    </a:solidFill>
                  </a:rPr>
                  <a:t>t</a:t>
                </a:r>
                <a:r>
                  <a:rPr lang="en-US" spc="67" baseline="-25000" dirty="0">
                    <a:solidFill>
                      <a:schemeClr val="tx1"/>
                    </a:solidFill>
                  </a:rPr>
                  <a:t>2</a:t>
                </a:r>
                <a:r>
                  <a:rPr lang="en-US" spc="-5" dirty="0">
                    <a:solidFill>
                      <a:schemeClr val="tx1"/>
                    </a:solidFill>
                  </a:rPr>
                  <a:t>].</a:t>
                </a:r>
                <a:r>
                  <a:rPr lang="en-US" spc="-30" dirty="0">
                    <a:solidFill>
                      <a:schemeClr val="tx1"/>
                    </a:solidFill>
                  </a:rPr>
                  <a:t> </a:t>
                </a:r>
                <a:r>
                  <a:rPr lang="en-US" spc="-15" dirty="0">
                    <a:solidFill>
                      <a:schemeClr val="tx1"/>
                    </a:solidFill>
                  </a:rPr>
                  <a:t>FT</a:t>
                </a:r>
                <a:r>
                  <a:rPr lang="en-US" spc="-10" dirty="0">
                    <a:solidFill>
                      <a:schemeClr val="tx1"/>
                    </a:solidFill>
                  </a:rPr>
                  <a:t>C</a:t>
                </a:r>
                <a:r>
                  <a:rPr lang="en-US" spc="-30" dirty="0">
                    <a:solidFill>
                      <a:schemeClr val="tx1"/>
                    </a:solidFill>
                  </a:rPr>
                  <a:t> </a:t>
                </a:r>
                <a:r>
                  <a:rPr lang="en-US" spc="-5" dirty="0">
                    <a:solidFill>
                      <a:schemeClr val="tx1"/>
                    </a:solidFill>
                  </a:rPr>
                  <a:t>I yields the following result:</a:t>
                </a:r>
              </a:p>
              <a:p>
                <a:pPr marL="36900" indent="0">
                  <a:lnSpc>
                    <a:spcPct val="100000"/>
                  </a:lnSpc>
                  <a:buNone/>
                </a:pPr>
                <a:endParaRPr lang="en-US" dirty="0">
                  <a:solidFill>
                    <a:schemeClr val="tx1"/>
                  </a:solidFill>
                </a:endParaRPr>
              </a:p>
              <a:p>
                <a:pPr marL="0" indent="0">
                  <a:lnSpc>
                    <a:spcPct val="100000"/>
                  </a:lnSpc>
                  <a:buNone/>
                </a:pPr>
                <a:r>
                  <a:rPr lang="en-US" b="1" u="sng" spc="25" dirty="0">
                    <a:solidFill>
                      <a:schemeClr val="tx1"/>
                    </a:solidFill>
                  </a:rPr>
                  <a:t>THEORE</a:t>
                </a:r>
                <a:r>
                  <a:rPr lang="en-US" b="1" u="sng" spc="-25" dirty="0">
                    <a:solidFill>
                      <a:schemeClr val="tx1"/>
                    </a:solidFill>
                  </a:rPr>
                  <a:t>M</a:t>
                </a:r>
                <a:r>
                  <a:rPr lang="en-US" b="1" spc="-85" dirty="0">
                    <a:solidFill>
                      <a:schemeClr val="tx1"/>
                    </a:solidFill>
                  </a:rPr>
                  <a:t>:</a:t>
                </a:r>
                <a:r>
                  <a:rPr lang="en-US" b="1" dirty="0">
                    <a:solidFill>
                      <a:schemeClr val="tx1"/>
                    </a:solidFill>
                  </a:rPr>
                  <a:t> </a:t>
                </a:r>
                <a:r>
                  <a:rPr lang="en-US" b="1" spc="15" dirty="0">
                    <a:solidFill>
                      <a:schemeClr val="tx1"/>
                    </a:solidFill>
                  </a:rPr>
                  <a:t>Ne</a:t>
                </a:r>
                <a:r>
                  <a:rPr lang="en-US" b="1" spc="10" dirty="0">
                    <a:solidFill>
                      <a:schemeClr val="tx1"/>
                    </a:solidFill>
                  </a:rPr>
                  <a:t>t</a:t>
                </a:r>
                <a:r>
                  <a:rPr lang="en-US" b="1" dirty="0">
                    <a:solidFill>
                      <a:schemeClr val="tx1"/>
                    </a:solidFill>
                  </a:rPr>
                  <a:t> Change </a:t>
                </a:r>
                <a:r>
                  <a:rPr lang="en-US" b="1" spc="5" dirty="0">
                    <a:solidFill>
                      <a:schemeClr val="tx1"/>
                    </a:solidFill>
                  </a:rPr>
                  <a:t>a</a:t>
                </a:r>
                <a:r>
                  <a:rPr lang="en-US" b="1" spc="10" dirty="0">
                    <a:solidFill>
                      <a:schemeClr val="tx1"/>
                    </a:solidFill>
                  </a:rPr>
                  <a:t>s</a:t>
                </a:r>
                <a:r>
                  <a:rPr lang="en-US" b="1" dirty="0">
                    <a:solidFill>
                      <a:schemeClr val="tx1"/>
                    </a:solidFill>
                  </a:rPr>
                  <a:t> </a:t>
                </a:r>
                <a:r>
                  <a:rPr lang="en-US" b="1" spc="5" dirty="0">
                    <a:solidFill>
                      <a:schemeClr val="tx1"/>
                    </a:solidFill>
                  </a:rPr>
                  <a:t>th</a:t>
                </a:r>
                <a:r>
                  <a:rPr lang="en-US" b="1" spc="10" dirty="0">
                    <a:solidFill>
                      <a:schemeClr val="tx1"/>
                    </a:solidFill>
                  </a:rPr>
                  <a:t>e</a:t>
                </a:r>
                <a:r>
                  <a:rPr lang="en-US" b="1" dirty="0">
                    <a:solidFill>
                      <a:schemeClr val="tx1"/>
                    </a:solidFill>
                  </a:rPr>
                  <a:t> </a:t>
                </a:r>
                <a:r>
                  <a:rPr lang="en-US" b="1" spc="45" dirty="0">
                    <a:solidFill>
                      <a:schemeClr val="tx1"/>
                    </a:solidFill>
                  </a:rPr>
                  <a:t>I</a:t>
                </a:r>
                <a:r>
                  <a:rPr lang="en-US" b="1" spc="15" dirty="0">
                    <a:solidFill>
                      <a:schemeClr val="tx1"/>
                    </a:solidFill>
                  </a:rPr>
                  <a:t>ntegra</a:t>
                </a:r>
                <a:r>
                  <a:rPr lang="en-US" b="1" spc="10" dirty="0">
                    <a:solidFill>
                      <a:schemeClr val="tx1"/>
                    </a:solidFill>
                  </a:rPr>
                  <a:t>l</a:t>
                </a:r>
                <a:r>
                  <a:rPr lang="en-US" b="1" dirty="0">
                    <a:solidFill>
                      <a:schemeClr val="tx1"/>
                    </a:solidFill>
                  </a:rPr>
                  <a:t> </a:t>
                </a:r>
                <a:r>
                  <a:rPr lang="en-US" b="1" spc="-5" dirty="0">
                    <a:solidFill>
                      <a:schemeClr val="tx1"/>
                    </a:solidFill>
                  </a:rPr>
                  <a:t>o</a:t>
                </a:r>
                <a:r>
                  <a:rPr lang="en-US" b="1" dirty="0">
                    <a:solidFill>
                      <a:schemeClr val="tx1"/>
                    </a:solidFill>
                  </a:rPr>
                  <a:t>f </a:t>
                </a:r>
                <a:r>
                  <a:rPr lang="en-US" b="1" spc="40" dirty="0">
                    <a:solidFill>
                      <a:schemeClr val="tx1"/>
                    </a:solidFill>
                  </a:rPr>
                  <a:t>a</a:t>
                </a:r>
                <a:r>
                  <a:rPr lang="en-US" b="1" dirty="0">
                    <a:solidFill>
                      <a:schemeClr val="tx1"/>
                    </a:solidFill>
                  </a:rPr>
                  <a:t> Rat</a:t>
                </a:r>
                <a:r>
                  <a:rPr lang="en-US" b="1" spc="5" dirty="0">
                    <a:solidFill>
                      <a:schemeClr val="tx1"/>
                    </a:solidFill>
                  </a:rPr>
                  <a:t>e</a:t>
                </a:r>
                <a:r>
                  <a:rPr lang="en-US" b="1" dirty="0">
                    <a:solidFill>
                      <a:schemeClr val="tx1"/>
                    </a:solidFill>
                  </a:rPr>
                  <a:t> </a:t>
                </a:r>
                <a:r>
                  <a:rPr lang="en-US" b="1" spc="-10" dirty="0">
                    <a:solidFill>
                      <a:schemeClr val="tx1"/>
                    </a:solidFill>
                  </a:rPr>
                  <a:t>o</a:t>
                </a:r>
                <a:r>
                  <a:rPr lang="en-US" b="1" dirty="0">
                    <a:solidFill>
                      <a:schemeClr val="tx1"/>
                    </a:solidFill>
                  </a:rPr>
                  <a:t>f Change </a:t>
                </a:r>
                <a:endParaRPr lang="en-US" b="1" spc="85" dirty="0">
                  <a:solidFill>
                    <a:schemeClr val="tx1"/>
                  </a:solidFill>
                </a:endParaRPr>
              </a:p>
              <a:p>
                <a:pPr marL="0" indent="0">
                  <a:lnSpc>
                    <a:spcPct val="100000"/>
                  </a:lnSpc>
                  <a:buNone/>
                </a:pPr>
                <a:r>
                  <a:rPr lang="en-US" spc="-15" dirty="0">
                    <a:solidFill>
                      <a:schemeClr val="tx1"/>
                    </a:solidFill>
                  </a:rPr>
                  <a:t>Th</a:t>
                </a:r>
                <a:r>
                  <a:rPr lang="en-US" spc="-5" dirty="0">
                    <a:solidFill>
                      <a:schemeClr val="tx1"/>
                    </a:solidFill>
                  </a:rPr>
                  <a:t>e</a:t>
                </a:r>
                <a:r>
                  <a:rPr lang="en-US" spc="85" dirty="0">
                    <a:solidFill>
                      <a:schemeClr val="tx1"/>
                    </a:solidFill>
                  </a:rPr>
                  <a:t> </a:t>
                </a:r>
                <a:r>
                  <a:rPr lang="en-US" spc="-10" dirty="0">
                    <a:solidFill>
                      <a:schemeClr val="tx1"/>
                    </a:solidFill>
                  </a:rPr>
                  <a:t>ne</a:t>
                </a:r>
                <a:r>
                  <a:rPr lang="en-US" spc="-5" dirty="0">
                    <a:solidFill>
                      <a:schemeClr val="tx1"/>
                    </a:solidFill>
                  </a:rPr>
                  <a:t>t</a:t>
                </a:r>
                <a:r>
                  <a:rPr lang="en-US" spc="80" dirty="0">
                    <a:solidFill>
                      <a:schemeClr val="tx1"/>
                    </a:solidFill>
                  </a:rPr>
                  <a:t> </a:t>
                </a:r>
                <a:r>
                  <a:rPr lang="en-US" spc="-10" dirty="0">
                    <a:solidFill>
                      <a:schemeClr val="tx1"/>
                    </a:solidFill>
                  </a:rPr>
                  <a:t>chang</a:t>
                </a:r>
                <a:r>
                  <a:rPr lang="en-US" spc="-5" dirty="0">
                    <a:solidFill>
                      <a:schemeClr val="tx1"/>
                    </a:solidFill>
                  </a:rPr>
                  <a:t>e</a:t>
                </a:r>
                <a:r>
                  <a:rPr lang="en-US" spc="85" dirty="0">
                    <a:solidFill>
                      <a:schemeClr val="tx1"/>
                    </a:solidFill>
                  </a:rPr>
                  <a:t> </a:t>
                </a:r>
                <a:r>
                  <a:rPr lang="en-US" spc="-10" dirty="0">
                    <a:solidFill>
                      <a:schemeClr val="tx1"/>
                    </a:solidFill>
                  </a:rPr>
                  <a:t>in </a:t>
                </a:r>
                <a:r>
                  <a:rPr lang="en-US" i="1" spc="50" dirty="0">
                    <a:solidFill>
                      <a:schemeClr val="tx1"/>
                    </a:solidFill>
                  </a:rPr>
                  <a:t>s</a:t>
                </a:r>
                <a:r>
                  <a:rPr lang="en-US" spc="-5" dirty="0">
                    <a:solidFill>
                      <a:schemeClr val="tx1"/>
                    </a:solidFill>
                  </a:rPr>
                  <a:t>(</a:t>
                </a:r>
                <a:r>
                  <a:rPr lang="en-US" i="1" spc="-5" dirty="0">
                    <a:solidFill>
                      <a:schemeClr val="tx1"/>
                    </a:solidFill>
                  </a:rPr>
                  <a:t>t</a:t>
                </a:r>
                <a:r>
                  <a:rPr lang="en-US" spc="-5"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a</a:t>
                </a:r>
                <a:r>
                  <a:rPr lang="en-US" spc="-5" dirty="0">
                    <a:solidFill>
                      <a:schemeClr val="tx1"/>
                    </a:solidFill>
                  </a:rPr>
                  <a:t>n </a:t>
                </a:r>
                <a:r>
                  <a:rPr lang="en-US" spc="-10" dirty="0">
                    <a:solidFill>
                      <a:schemeClr val="tx1"/>
                    </a:solidFill>
                  </a:rPr>
                  <a:t>interva</a:t>
                </a:r>
                <a:r>
                  <a:rPr lang="en-US" spc="-5" dirty="0">
                    <a:solidFill>
                      <a:schemeClr val="tx1"/>
                    </a:solidFill>
                  </a:rPr>
                  <a:t>l</a:t>
                </a:r>
                <a:r>
                  <a:rPr lang="en-US" dirty="0">
                    <a:solidFill>
                      <a:schemeClr val="tx1"/>
                    </a:solidFill>
                  </a:rPr>
                  <a:t> </a:t>
                </a:r>
                <a:r>
                  <a:rPr lang="en-US" spc="-5" dirty="0">
                    <a:solidFill>
                      <a:schemeClr val="tx1"/>
                    </a:solidFill>
                  </a:rPr>
                  <a:t>[</a:t>
                </a:r>
                <a:r>
                  <a:rPr lang="en-US" i="1" spc="-5" dirty="0">
                    <a:solidFill>
                      <a:schemeClr val="tx1"/>
                    </a:solidFill>
                  </a:rPr>
                  <a:t>t</a:t>
                </a:r>
                <a:r>
                  <a:rPr lang="en-US" spc="67" baseline="-25000" dirty="0">
                    <a:solidFill>
                      <a:schemeClr val="tx1"/>
                    </a:solidFill>
                  </a:rPr>
                  <a:t>1</a:t>
                </a:r>
                <a:r>
                  <a:rPr lang="en-US" spc="-5" dirty="0">
                    <a:solidFill>
                      <a:schemeClr val="tx1"/>
                    </a:solidFill>
                  </a:rPr>
                  <a:t>,</a:t>
                </a:r>
                <a:r>
                  <a:rPr lang="en-US" spc="-85" dirty="0">
                    <a:solidFill>
                      <a:schemeClr val="tx1"/>
                    </a:solidFill>
                  </a:rPr>
                  <a:t> </a:t>
                </a:r>
                <a:r>
                  <a:rPr lang="en-US" i="1" spc="-5" dirty="0">
                    <a:solidFill>
                      <a:schemeClr val="tx1"/>
                    </a:solidFill>
                  </a:rPr>
                  <a:t>t</a:t>
                </a:r>
                <a:r>
                  <a:rPr lang="en-US" spc="67" baseline="-25000" dirty="0">
                    <a:solidFill>
                      <a:schemeClr val="tx1"/>
                    </a:solidFill>
                  </a:rPr>
                  <a:t>2</a:t>
                </a:r>
                <a:r>
                  <a:rPr lang="en-US" spc="-5"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give</a:t>
                </a:r>
                <a:r>
                  <a:rPr lang="en-US" spc="-5" dirty="0">
                    <a:solidFill>
                      <a:schemeClr val="tx1"/>
                    </a:solidFill>
                  </a:rPr>
                  <a:t>n</a:t>
                </a:r>
                <a:r>
                  <a:rPr lang="en-US"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i</a:t>
                </a:r>
                <a:r>
                  <a:rPr lang="en-US" spc="-10" dirty="0">
                    <a:solidFill>
                      <a:schemeClr val="tx1"/>
                    </a:solidFill>
                  </a:rPr>
                  <a:t>ntegral</a:t>
                </a:r>
              </a:p>
              <a:p>
                <a:pPr marL="0" indent="0">
                  <a:lnSpc>
                    <a:spcPct val="100000"/>
                  </a:lnSpc>
                  <a:buNone/>
                </a:pPr>
                <a:endParaRPr lang="en-US" spc="-10" dirty="0">
                  <a:solidFill>
                    <a:schemeClr val="tx1"/>
                  </a:solidFill>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2</m:t>
                              </m:r>
                            </m:sub>
                          </m:sSub>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1</m:t>
                              </m:r>
                            </m:sub>
                          </m:sSub>
                        </m:e>
                      </m:d>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1</m:t>
                              </m:r>
                            </m:sub>
                          </m:sSub>
                        </m:sub>
                        <m:sup>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2</m:t>
                              </m:r>
                            </m:sub>
                          </m:sSub>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𝑠</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𝑡</m:t>
                              </m:r>
                            </m:e>
                          </m:d>
                        </m:e>
                      </m:nary>
                      <m:r>
                        <a:rPr lang="en-US" b="0" i="1" smtClean="0">
                          <a:solidFill>
                            <a:schemeClr val="tx1"/>
                          </a:solidFill>
                          <a:latin typeface="Cambria Math" panose="02040503050406030204" pitchFamily="18" charset="0"/>
                          <a:cs typeface="Times New Roman"/>
                        </a:rPr>
                        <m:t>𝑑𝑡</m:t>
                      </m:r>
                    </m:oMath>
                  </m:oMathPara>
                </a14:m>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spTree>
    <p:extLst>
      <p:ext uri="{BB962C8B-B14F-4D97-AF65-F5344CB8AC3E}">
        <p14:creationId xmlns:p14="http://schemas.microsoft.com/office/powerpoint/2010/main" val="7789410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(3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marR="5080" indent="0">
                  <a:lnSpc>
                    <a:spcPct val="100000"/>
                  </a:lnSpc>
                  <a:buNone/>
                </a:pPr>
                <a:r>
                  <a:rPr lang="en-US" b="1" u="sng" dirty="0">
                    <a:solidFill>
                      <a:schemeClr val="tx1"/>
                    </a:solidFill>
                  </a:rPr>
                  <a:t>EXAMPLE</a:t>
                </a:r>
                <a:r>
                  <a:rPr lang="en-US" b="1" dirty="0">
                    <a:solidFill>
                      <a:schemeClr val="tx1"/>
                    </a:solidFill>
                  </a:rPr>
                  <a:t>:</a:t>
                </a:r>
                <a:r>
                  <a:rPr lang="en-US" dirty="0">
                    <a:solidFill>
                      <a:schemeClr val="tx1"/>
                    </a:solidFill>
                  </a:rPr>
                  <a:t> </a:t>
                </a:r>
                <a:r>
                  <a:rPr lang="en-US" spc="-15" dirty="0">
                    <a:solidFill>
                      <a:schemeClr val="tx1"/>
                    </a:solidFill>
                    <a:latin typeface="Times New Roman"/>
                    <a:cs typeface="Times New Roman"/>
                  </a:rPr>
                  <a:t>Wate</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eak</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from</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tan</a:t>
                </a:r>
                <a:r>
                  <a:rPr lang="en-US" spc="-5" dirty="0">
                    <a:solidFill>
                      <a:schemeClr val="tx1"/>
                    </a:solidFill>
                    <a:latin typeface="Times New Roman"/>
                    <a:cs typeface="Times New Roman"/>
                  </a:rPr>
                  <a:t>k</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at</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5</a:t>
                </a:r>
                <a:r>
                  <a:rPr lang="en-US" i="1" spc="-5" dirty="0">
                    <a:solidFill>
                      <a:schemeClr val="tx1"/>
                    </a:solidFill>
                    <a:latin typeface="Times New Roman"/>
                    <a:cs typeface="Times New Roman"/>
                  </a:rPr>
                  <a:t>t</a:t>
                </a:r>
                <a:r>
                  <a:rPr lang="en-US" i="1" spc="100" dirty="0">
                    <a:solidFill>
                      <a:schemeClr val="tx1"/>
                    </a:solidFill>
                    <a:latin typeface="Times New Roman"/>
                    <a:cs typeface="Times New Roman"/>
                  </a:rPr>
                  <a:t> </a:t>
                </a:r>
                <a:r>
                  <a:rPr lang="en-US" spc="-5" dirty="0">
                    <a:solidFill>
                      <a:schemeClr val="tx1"/>
                    </a:solidFill>
                    <a:latin typeface="Times New Roman"/>
                    <a:cs typeface="Times New Roman"/>
                  </a:rPr>
                  <a:t>liters/hour,</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here</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0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number 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hour</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afte</a:t>
                </a:r>
                <a:r>
                  <a:rPr lang="en-US" spc="-5" dirty="0">
                    <a:solidFill>
                      <a:schemeClr val="tx1"/>
                    </a:solidFill>
                    <a:latin typeface="Times New Roman"/>
                    <a:cs typeface="Times New Roman"/>
                  </a:rPr>
                  <a:t>r 7</a:t>
                </a:r>
                <a:r>
                  <a:rPr lang="en-US" spc="25" dirty="0">
                    <a:solidFill>
                      <a:schemeClr val="tx1"/>
                    </a:solidFill>
                    <a:latin typeface="Times New Roman"/>
                    <a:cs typeface="Times New Roman"/>
                  </a:rPr>
                  <a:t> </a:t>
                </a:r>
                <a:r>
                  <a:rPr lang="en-US" cap="small" spc="40" dirty="0">
                    <a:solidFill>
                      <a:schemeClr val="tx1"/>
                    </a:solidFill>
                    <a:latin typeface="Times New Roman"/>
                    <a:cs typeface="Times New Roman"/>
                  </a:rPr>
                  <a:t>am</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Ho</a:t>
                </a:r>
                <a:r>
                  <a:rPr lang="en-US" spc="-10" dirty="0">
                    <a:solidFill>
                      <a:schemeClr val="tx1"/>
                    </a:solidFill>
                    <a:latin typeface="Times New Roman"/>
                    <a:cs typeface="Times New Roman"/>
                  </a:rPr>
                  <a:t>w</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muc</a:t>
                </a:r>
                <a:r>
                  <a:rPr lang="en-US" spc="-5" dirty="0">
                    <a:solidFill>
                      <a:schemeClr val="tx1"/>
                    </a:solidFill>
                    <a:latin typeface="Times New Roman"/>
                    <a:cs typeface="Times New Roman"/>
                  </a:rPr>
                  <a:t>h</a:t>
                </a:r>
                <a:r>
                  <a:rPr lang="en-US" dirty="0">
                    <a:solidFill>
                      <a:schemeClr val="tx1"/>
                    </a:solidFill>
                    <a:latin typeface="Times New Roman"/>
                    <a:cs typeface="Times New Roman"/>
                  </a:rPr>
                  <a:t> </a:t>
                </a:r>
                <a:r>
                  <a:rPr lang="en-US" spc="-10" dirty="0">
                    <a:solidFill>
                      <a:schemeClr val="tx1"/>
                    </a:solidFill>
                    <a:latin typeface="Times New Roman"/>
                    <a:cs typeface="Times New Roman"/>
                  </a:rPr>
                  <a:t>wate</a:t>
                </a:r>
                <a:r>
                  <a:rPr lang="en-US" spc="-5" dirty="0">
                    <a:solidFill>
                      <a:schemeClr val="tx1"/>
                    </a:solidFill>
                    <a:latin typeface="Times New Roman"/>
                    <a:cs typeface="Times New Roman"/>
                  </a:rPr>
                  <a:t>r is l</a:t>
                </a:r>
                <a:r>
                  <a:rPr lang="en-US" spc="-10" dirty="0">
                    <a:solidFill>
                      <a:schemeClr val="tx1"/>
                    </a:solidFill>
                    <a:latin typeface="Times New Roman"/>
                    <a:cs typeface="Times New Roman"/>
                  </a:rPr>
                  <a:t>os</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betwee</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5" dirty="0">
                    <a:solidFill>
                      <a:schemeClr val="tx1"/>
                    </a:solidFill>
                    <a:latin typeface="Times New Roman"/>
                    <a:cs typeface="Times New Roman"/>
                  </a:rPr>
                  <a:t>9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1</a:t>
                </a:r>
                <a:r>
                  <a:rPr lang="en-US" spc="25" dirty="0">
                    <a:solidFill>
                      <a:schemeClr val="tx1"/>
                    </a:solidFill>
                    <a:latin typeface="Times New Roman"/>
                    <a:cs typeface="Times New Roman"/>
                  </a:rPr>
                  <a:t> </a:t>
                </a:r>
                <a:r>
                  <a:rPr lang="en-US" cap="small" spc="40" dirty="0">
                    <a:solidFill>
                      <a:schemeClr val="tx1"/>
                    </a:solidFill>
                    <a:latin typeface="Times New Roman"/>
                    <a:cs typeface="Times New Roman"/>
                  </a:rPr>
                  <a:t>am</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spc="30" dirty="0">
                    <a:solidFill>
                      <a:schemeClr val="tx1"/>
                    </a:solidFill>
                    <a:latin typeface="Times New Roman"/>
                    <a:cs typeface="Times New Roman"/>
                  </a:rPr>
                  <a:t> </a:t>
                </a:r>
                <a:r>
                  <a:rPr lang="en-US" i="1" spc="50" dirty="0">
                    <a:solidFill>
                      <a:schemeClr val="tx1"/>
                    </a:solidFill>
                    <a:latin typeface="Times New Roman"/>
                    <a:cs typeface="Times New Roman"/>
                  </a:rPr>
                  <a:t>s</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160" dirty="0">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quantit</a:t>
                </a:r>
                <a:r>
                  <a:rPr lang="en-US" spc="-5" dirty="0">
                    <a:solidFill>
                      <a:schemeClr val="tx1"/>
                    </a:solidFill>
                    <a:latin typeface="Times New Roman"/>
                    <a:cs typeface="Times New Roman"/>
                  </a:rPr>
                  <a:t>y</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wate</a:t>
                </a:r>
                <a:r>
                  <a:rPr lang="en-US" spc="-5" dirty="0">
                    <a:solidFill>
                      <a:schemeClr val="tx1"/>
                    </a:solidFill>
                    <a:latin typeface="Times New Roman"/>
                    <a:cs typeface="Times New Roman"/>
                  </a:rPr>
                  <a:t>r</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tan</a:t>
                </a:r>
                <a:r>
                  <a:rPr lang="en-US" spc="-5" dirty="0">
                    <a:solidFill>
                      <a:schemeClr val="tx1"/>
                    </a:solidFill>
                    <a:latin typeface="Times New Roman"/>
                    <a:cs typeface="Times New Roman"/>
                  </a:rPr>
                  <a:t>k</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tim</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5</a:t>
                </a:r>
                <a:r>
                  <a:rPr lang="en-US" i="1" spc="-5" dirty="0">
                    <a:solidFill>
                      <a:schemeClr val="tx1"/>
                    </a:solidFill>
                    <a:latin typeface="Times New Roman"/>
                    <a:cs typeface="Times New Roman"/>
                  </a:rPr>
                  <a:t>t</a:t>
                </a:r>
                <a:r>
                  <a:rPr lang="en-US" i="1" spc="120" dirty="0">
                    <a:solidFill>
                      <a:schemeClr val="tx1"/>
                    </a:solidFill>
                    <a:latin typeface="Times New Roman"/>
                    <a:cs typeface="Times New Roman"/>
                  </a:rPr>
                  <a:t> </a:t>
                </a:r>
                <a:r>
                  <a:rPr lang="en-US" spc="-5" dirty="0">
                    <a:solidFill>
                      <a:schemeClr val="tx1"/>
                    </a:solidFill>
                    <a:latin typeface="Times New Roman"/>
                    <a:cs typeface="Times New Roman"/>
                  </a:rPr>
                  <a:t>represents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at</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wate</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is</a:t>
                </a:r>
                <a:r>
                  <a:rPr lang="en-US" spc="35" dirty="0">
                    <a:solidFill>
                      <a:schemeClr val="tx1"/>
                    </a:solidFill>
                    <a:latin typeface="Times New Roman"/>
                    <a:cs typeface="Times New Roman"/>
                  </a:rPr>
                  <a:t> </a:t>
                </a:r>
                <a:r>
                  <a:rPr lang="en-US" i="1" spc="-10" dirty="0">
                    <a:solidFill>
                      <a:schemeClr val="tx1"/>
                    </a:solidFill>
                    <a:latin typeface="Times New Roman"/>
                    <a:cs typeface="Times New Roman"/>
                  </a:rPr>
                  <a:t>leavin</a:t>
                </a:r>
                <a:r>
                  <a:rPr lang="en-US" i="1" spc="-5" dirty="0">
                    <a:solidFill>
                      <a:schemeClr val="tx1"/>
                    </a:solidFill>
                    <a:latin typeface="Times New Roman"/>
                    <a:cs typeface="Times New Roman"/>
                  </a:rPr>
                  <a:t>g</a:t>
                </a:r>
                <a:r>
                  <a:rPr lang="en-US" i="1" spc="3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tank</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at</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chang</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wate</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in</a:t>
                </a:r>
                <a:r>
                  <a:rPr lang="en-US" i="1" spc="3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tank</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is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5</a:t>
                </a:r>
                <a:r>
                  <a:rPr lang="en-US" i="1" spc="-5" dirty="0">
                    <a:solidFill>
                      <a:schemeClr val="tx1"/>
                    </a:solidFill>
                    <a:latin typeface="Times New Roman"/>
                    <a:cs typeface="Times New Roman"/>
                  </a:rPr>
                  <a:t>t</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S</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a:t>
                </a:r>
                <a:r>
                  <a:rPr lang="en-US" i="1" spc="50" dirty="0">
                    <a:solidFill>
                      <a:schemeClr val="tx1"/>
                    </a:solidFill>
                    <a:latin typeface="Times New Roman"/>
                    <a:cs typeface="Times New Roman"/>
                  </a:rPr>
                  <a:t>s</a:t>
                </a:r>
                <a14:m>
                  <m:oMath xmlns:m="http://schemas.openxmlformats.org/officeDocument/2006/math">
                    <m:r>
                      <a:rPr lang="en-US" i="1">
                        <a:latin typeface="Cambria Math" panose="02040503050406030204" pitchFamily="18" charset="0"/>
                      </a:rPr>
                      <m:t>′</m:t>
                    </m:r>
                  </m:oMath>
                </a14:m>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5</a:t>
                </a:r>
                <a:r>
                  <a:rPr lang="en-US" i="1" spc="-5" dirty="0">
                    <a:solidFill>
                      <a:schemeClr val="tx1"/>
                    </a:solidFill>
                    <a:latin typeface="Times New Roman"/>
                    <a:cs typeface="Times New Roman"/>
                  </a:rPr>
                  <a:t>t</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p>
              <a:p>
                <a:pPr marL="0" marR="5080" indent="0">
                  <a:lnSpc>
                    <a:spcPct val="100000"/>
                  </a:lnSpc>
                  <a:buNone/>
                </a:pP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9</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1</a:t>
                </a:r>
                <a:r>
                  <a:rPr lang="en-US" spc="35" dirty="0">
                    <a:solidFill>
                      <a:schemeClr val="tx1"/>
                    </a:solidFill>
                    <a:latin typeface="Times New Roman"/>
                    <a:cs typeface="Times New Roman"/>
                  </a:rPr>
                  <a:t> </a:t>
                </a:r>
                <a:r>
                  <a:rPr lang="en-US" cap="small" spc="40" dirty="0">
                    <a:latin typeface="Times New Roman"/>
                    <a:cs typeface="Times New Roman"/>
                  </a:rPr>
                  <a:t>am</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correspond</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2</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respectively</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ne</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chang</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i="1" spc="50" dirty="0">
                    <a:solidFill>
                      <a:schemeClr val="tx1"/>
                    </a:solidFill>
                    <a:latin typeface="Times New Roman"/>
                    <a:cs typeface="Times New Roman"/>
                  </a:rPr>
                  <a:t>s</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betwee</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5" dirty="0">
                    <a:solidFill>
                      <a:schemeClr val="tx1"/>
                    </a:solidFill>
                    <a:latin typeface="Times New Roman"/>
                    <a:cs typeface="Times New Roman"/>
                  </a:rPr>
                  <a:t>9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1</a:t>
                </a:r>
                <a:r>
                  <a:rPr lang="en-US" spc="20" dirty="0">
                    <a:solidFill>
                      <a:schemeClr val="tx1"/>
                    </a:solidFill>
                    <a:latin typeface="Times New Roman"/>
                    <a:cs typeface="Times New Roman"/>
                  </a:rPr>
                  <a:t> </a:t>
                </a:r>
                <a:r>
                  <a:rPr lang="en-US" cap="small" spc="40" dirty="0">
                    <a:latin typeface="Times New Roman"/>
                    <a:cs typeface="Times New Roman"/>
                  </a:rPr>
                  <a:t>am</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is</a:t>
                </a:r>
              </a:p>
              <a:p>
                <a:pPr marL="12065" marR="5080" indent="0">
                  <a:lnSpc>
                    <a:spcPct val="100000"/>
                  </a:lnSpc>
                  <a:spcBef>
                    <a:spcPts val="35"/>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4</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m:t>
                          </m:r>
                        </m:e>
                      </m:d>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2</m:t>
                          </m:r>
                        </m:sub>
                        <m:sup>
                          <m:r>
                            <a:rPr lang="en-US" b="0" i="1" smtClean="0">
                              <a:solidFill>
                                <a:schemeClr val="tx1"/>
                              </a:solidFill>
                              <a:latin typeface="Cambria Math" panose="02040503050406030204" pitchFamily="18" charset="0"/>
                              <a:cs typeface="Times New Roman"/>
                            </a:rPr>
                            <m:t>4</m:t>
                          </m:r>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𝑠</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𝑡</m:t>
                              </m:r>
                            </m:e>
                          </m:d>
                        </m:e>
                      </m:nary>
                      <m:r>
                        <a:rPr lang="en-US" b="0" i="1" smtClean="0">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2</m:t>
                          </m:r>
                        </m:sub>
                        <m:sup>
                          <m:r>
                            <a:rPr lang="en-US" b="0" i="1" smtClean="0">
                              <a:solidFill>
                                <a:schemeClr val="tx1"/>
                              </a:solidFill>
                              <a:latin typeface="Cambria Math" panose="02040503050406030204" pitchFamily="18" charset="0"/>
                              <a:cs typeface="Times New Roman"/>
                            </a:rPr>
                            <m:t>4</m:t>
                          </m:r>
                        </m:sup>
                        <m:e>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2+5</m:t>
                              </m:r>
                              <m:r>
                                <a:rPr lang="en-US" b="0" i="1" smtClean="0">
                                  <a:solidFill>
                                    <a:schemeClr val="tx1"/>
                                  </a:solidFill>
                                  <a:latin typeface="Cambria Math" panose="02040503050406030204" pitchFamily="18" charset="0"/>
                                  <a:cs typeface="Times New Roman"/>
                                </a:rPr>
                                <m:t>𝑡</m:t>
                              </m:r>
                            </m:e>
                          </m:d>
                        </m:e>
                      </m:nary>
                      <m:r>
                        <a:rPr lang="en-US" b="0" i="1" smtClean="0">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num>
                            <m:den>
                              <m:r>
                                <a:rPr lang="en-US" b="0" i="1" smtClean="0">
                                  <a:solidFill>
                                    <a:schemeClr val="tx1"/>
                                  </a:solidFill>
                                  <a:latin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𝑡</m:t>
                              </m:r>
                            </m:e>
                            <m:sup>
                              <m:r>
                                <a:rPr lang="en-US" b="0" i="1" smtClean="0">
                                  <a:solidFill>
                                    <a:schemeClr val="tx1"/>
                                  </a:solidFill>
                                  <a:latin typeface="Cambria Math" panose="02040503050406030204" pitchFamily="18" charset="0"/>
                                  <a:cs typeface="Times New Roman"/>
                                </a:rPr>
                                <m:t>2</m:t>
                              </m:r>
                            </m:sup>
                          </m:sSup>
                        </m:e>
                      </m:d>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2</m:t>
                          </m:r>
                        </m:sub>
                        <m:sup>
                          <m:r>
                            <a:rPr lang="en-US" b="0" i="1" smtClean="0">
                              <a:solidFill>
                                <a:schemeClr val="tx1"/>
                              </a:solidFill>
                              <a:latin typeface="Cambria Math" panose="02040503050406030204" pitchFamily="18" charset="0"/>
                              <a:cs typeface="Times New Roman"/>
                            </a:rPr>
                            <m:t>4</m:t>
                          </m:r>
                        </m:sup>
                      </m:sSubSup>
                      <m:r>
                        <a:rPr lang="en-US" b="0" i="1" smtClean="0">
                          <a:solidFill>
                            <a:schemeClr val="tx1"/>
                          </a:solidFill>
                          <a:latin typeface="Cambria Math" panose="02040503050406030204" pitchFamily="18" charset="0"/>
                          <a:cs typeface="Times New Roman"/>
                        </a:rPr>
                        <m:t>=</m:t>
                      </m:r>
                      <m:r>
                        <m:rPr>
                          <m:nor/>
                        </m:rPr>
                        <a:rPr lang="en-US" spc="-40" dirty="0">
                          <a:solidFill>
                            <a:schemeClr val="tx1"/>
                          </a:solidFill>
                          <a:latin typeface="Lucida Sans Unicode"/>
                          <a:cs typeface="Lucida Sans Unicode"/>
                        </a:rPr>
                        <m:t> </m:t>
                      </m:r>
                      <m:r>
                        <m:rPr>
                          <m:nor/>
                        </m:rPr>
                        <a:rPr lang="en-US" spc="-5" dirty="0">
                          <a:solidFill>
                            <a:schemeClr val="tx1"/>
                          </a:solidFill>
                          <a:latin typeface="Times New Roman"/>
                          <a:cs typeface="Times New Roman"/>
                        </a:rPr>
                        <m:t>(</m:t>
                      </m:r>
                      <m:r>
                        <m:rPr>
                          <m:nor/>
                        </m:rPr>
                        <a:rPr lang="en-US" spc="-190" dirty="0">
                          <a:solidFill>
                            <a:schemeClr val="tx1"/>
                          </a:solidFill>
                          <a:latin typeface="Lucida Sans Unicode"/>
                          <a:cs typeface="Lucida Sans Unicode"/>
                        </a:rPr>
                        <m:t>−</m:t>
                      </m:r>
                      <m:r>
                        <m:rPr>
                          <m:nor/>
                        </m:rPr>
                        <a:rPr lang="en-US" spc="-10" dirty="0">
                          <a:solidFill>
                            <a:schemeClr val="tx1"/>
                          </a:solidFill>
                          <a:latin typeface="Times New Roman"/>
                          <a:cs typeface="Times New Roman"/>
                        </a:rPr>
                        <m:t>48</m:t>
                      </m:r>
                      <m:r>
                        <m:rPr>
                          <m:nor/>
                        </m:rPr>
                        <a:rPr lang="en-US" spc="-5" dirty="0">
                          <a:solidFill>
                            <a:schemeClr val="tx1"/>
                          </a:solidFill>
                          <a:latin typeface="Times New Roman"/>
                          <a:cs typeface="Times New Roman"/>
                        </a:rPr>
                        <m:t>)</m:t>
                      </m:r>
                      <m:r>
                        <m:rPr>
                          <m:nor/>
                        </m:rPr>
                        <a:rPr lang="en-US" spc="-30" dirty="0">
                          <a:solidFill>
                            <a:schemeClr val="tx1"/>
                          </a:solidFill>
                          <a:latin typeface="Times New Roman"/>
                          <a:cs typeface="Times New Roman"/>
                        </a:rPr>
                        <m:t> </m:t>
                      </m:r>
                      <m:r>
                        <m:rPr>
                          <m:nor/>
                        </m:rPr>
                        <a:rPr lang="en-US" spc="-18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5" dirty="0">
                          <a:solidFill>
                            <a:schemeClr val="tx1"/>
                          </a:solidFill>
                          <a:latin typeface="Times New Roman"/>
                          <a:cs typeface="Times New Roman"/>
                        </a:rPr>
                        <m:t>(</m:t>
                      </m:r>
                      <m:r>
                        <m:rPr>
                          <m:nor/>
                        </m:rPr>
                        <a:rPr lang="en-US" spc="-190" dirty="0">
                          <a:solidFill>
                            <a:schemeClr val="tx1"/>
                          </a:solidFill>
                          <a:latin typeface="Lucida Sans Unicode"/>
                          <a:cs typeface="Lucida Sans Unicode"/>
                        </a:rPr>
                        <m:t>−</m:t>
                      </m:r>
                      <m:r>
                        <m:rPr>
                          <m:nor/>
                        </m:rPr>
                        <a:rPr lang="en-US" spc="-10" dirty="0">
                          <a:solidFill>
                            <a:schemeClr val="tx1"/>
                          </a:solidFill>
                          <a:latin typeface="Times New Roman"/>
                          <a:cs typeface="Times New Roman"/>
                        </a:rPr>
                        <m:t>14</m:t>
                      </m:r>
                      <m:r>
                        <m:rPr>
                          <m:nor/>
                        </m:rPr>
                        <a:rPr lang="en-US" spc="-5" dirty="0">
                          <a:solidFill>
                            <a:schemeClr val="tx1"/>
                          </a:solidFill>
                          <a:latin typeface="Times New Roman"/>
                          <a:cs typeface="Times New Roman"/>
                        </a:rPr>
                        <m:t>)</m:t>
                      </m:r>
                      <m:r>
                        <m:rPr>
                          <m:nor/>
                        </m:rPr>
                        <a:rPr lang="en-US" spc="25"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190" dirty="0">
                          <a:solidFill>
                            <a:schemeClr val="tx1"/>
                          </a:solidFill>
                          <a:latin typeface="Lucida Sans Unicode"/>
                          <a:cs typeface="Lucida Sans Unicode"/>
                        </a:rPr>
                        <m:t>−</m:t>
                      </m:r>
                      <m:r>
                        <m:rPr>
                          <m:nor/>
                        </m:rPr>
                        <a:rPr lang="en-US" spc="-10" dirty="0">
                          <a:solidFill>
                            <a:schemeClr val="tx1"/>
                          </a:solidFill>
                          <a:latin typeface="Times New Roman"/>
                          <a:cs typeface="Times New Roman"/>
                        </a:rPr>
                        <m:t>3</m:t>
                      </m:r>
                      <m:r>
                        <m:rPr>
                          <m:nor/>
                        </m:rPr>
                        <a:rPr lang="en-US" spc="-5" dirty="0">
                          <a:solidFill>
                            <a:schemeClr val="tx1"/>
                          </a:solidFill>
                          <a:latin typeface="Times New Roman"/>
                          <a:cs typeface="Times New Roman"/>
                        </a:rPr>
                        <m:t>4</m:t>
                      </m:r>
                    </m:oMath>
                  </m:oMathPara>
                </a14:m>
                <a:endParaRPr lang="en-US" dirty="0">
                  <a:solidFill>
                    <a:schemeClr val="tx1"/>
                  </a:solidFill>
                  <a:latin typeface="Times New Roman"/>
                  <a:cs typeface="Times New Roman"/>
                </a:endParaRPr>
              </a:p>
              <a:p>
                <a:pPr marL="0" indent="0" algn="just">
                  <a:lnSpc>
                    <a:spcPct val="100000"/>
                  </a:lnSpc>
                  <a:buNone/>
                </a:pPr>
                <a:r>
                  <a:rPr lang="en-US" spc="-10" dirty="0">
                    <a:latin typeface="Times New Roman"/>
                    <a:cs typeface="Times New Roman"/>
                  </a:rPr>
                  <a:t>The</a:t>
                </a:r>
                <a:r>
                  <a:rPr lang="en-US" spc="-5" dirty="0">
                    <a:latin typeface="Times New Roman"/>
                    <a:cs typeface="Times New Roman"/>
                  </a:rPr>
                  <a:t> tank lost </a:t>
                </a:r>
                <a:r>
                  <a:rPr lang="en-US" spc="-10" dirty="0">
                    <a:latin typeface="Times New Roman"/>
                    <a:cs typeface="Times New Roman"/>
                  </a:rPr>
                  <a:t>3</a:t>
                </a:r>
                <a:r>
                  <a:rPr lang="en-US" spc="-5" dirty="0">
                    <a:latin typeface="Times New Roman"/>
                    <a:cs typeface="Times New Roman"/>
                  </a:rPr>
                  <a:t>4 </a:t>
                </a:r>
                <a:r>
                  <a:rPr lang="en-US" spc="-10" dirty="0">
                    <a:latin typeface="Times New Roman"/>
                    <a:cs typeface="Times New Roman"/>
                  </a:rPr>
                  <a:t>L</a:t>
                </a:r>
                <a:r>
                  <a:rPr lang="en-US" spc="-5"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dirty="0">
                    <a:latin typeface="Times New Roman"/>
                    <a:cs typeface="Times New Roman"/>
                  </a:rPr>
                  <a:t> </a:t>
                </a:r>
                <a:r>
                  <a:rPr lang="en-US" spc="-5" dirty="0">
                    <a:latin typeface="Times New Roman"/>
                    <a:cs typeface="Times New Roman"/>
                  </a:rPr>
                  <a:t>9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1</a:t>
                </a:r>
                <a:r>
                  <a:rPr lang="en-US" spc="-5" dirty="0">
                    <a:latin typeface="Times New Roman"/>
                    <a:cs typeface="Times New Roman"/>
                  </a:rPr>
                  <a:t>1</a:t>
                </a:r>
                <a:r>
                  <a:rPr lang="en-US" spc="25" dirty="0">
                    <a:latin typeface="Times New Roman"/>
                    <a:cs typeface="Times New Roman"/>
                  </a:rPr>
                  <a:t> </a:t>
                </a:r>
                <a:r>
                  <a:rPr lang="en-US" cap="small" spc="40" dirty="0">
                    <a:latin typeface="Times New Roman"/>
                    <a:cs typeface="Times New Roman"/>
                  </a:rPr>
                  <a:t>am</a:t>
                </a:r>
                <a:r>
                  <a:rPr lang="en-US" spc="-5" dirty="0">
                    <a:latin typeface="Times New Roman"/>
                    <a:cs typeface="Times New Roman"/>
                  </a:rPr>
                  <a:t>.</a:t>
                </a:r>
                <a:endParaRPr lang="en-US" dirty="0">
                  <a:latin typeface="Times New Roman"/>
                  <a:cs typeface="Times New Roman"/>
                </a:endParaRPr>
              </a:p>
              <a:p>
                <a:pPr>
                  <a:lnSpc>
                    <a:spcPct val="100000"/>
                  </a:lnSpc>
                  <a:spcBef>
                    <a:spcPts val="11"/>
                  </a:spcBef>
                </a:pPr>
                <a:endParaRPr lang="en-US" sz="2400" dirty="0">
                  <a:latin typeface="Times New Roman"/>
                  <a:cs typeface="Times New Roman"/>
                </a:endParaRPr>
              </a:p>
              <a:p>
                <a:pPr marL="36900" indent="0">
                  <a:lnSpc>
                    <a:spcPct val="100000"/>
                  </a:lnSpc>
                  <a:buNone/>
                </a:pPr>
                <a:endParaRPr lang="en-US" b="1" u="sng"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1395" r="-391"/>
                </a:stretch>
              </a:blipFill>
            </p:spPr>
            <p:txBody>
              <a:bodyPr/>
              <a:lstStyle/>
              <a:p>
                <a:r>
                  <a:rPr lang="en-US">
                    <a:noFill/>
                  </a:rPr>
                  <a:t> </a:t>
                </a:r>
              </a:p>
            </p:txBody>
          </p:sp>
        </mc:Fallback>
      </mc:AlternateContent>
    </p:spTree>
    <p:extLst>
      <p:ext uri="{BB962C8B-B14F-4D97-AF65-F5344CB8AC3E}">
        <p14:creationId xmlns:p14="http://schemas.microsoft.com/office/powerpoint/2010/main" val="4552336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(4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12700" marR="5080" indent="0" algn="just">
                  <a:lnSpc>
                    <a:spcPct val="100000"/>
                  </a:lnSpc>
                  <a:buNone/>
                </a:pPr>
                <a:r>
                  <a:rPr lang="en-US" spc="-10" dirty="0"/>
                  <a:t>I</a:t>
                </a:r>
                <a:r>
                  <a:rPr lang="en-US" spc="-5" dirty="0"/>
                  <a:t>n</a:t>
                </a:r>
                <a:r>
                  <a:rPr lang="en-US" spc="75" dirty="0"/>
                  <a:t> </a:t>
                </a:r>
                <a:r>
                  <a:rPr lang="en-US" spc="-10" dirty="0"/>
                  <a:t>th</a:t>
                </a:r>
                <a:r>
                  <a:rPr lang="en-US" spc="-5" dirty="0"/>
                  <a:t>e</a:t>
                </a:r>
                <a:r>
                  <a:rPr lang="en-US" spc="75" dirty="0"/>
                  <a:t> </a:t>
                </a:r>
                <a:r>
                  <a:rPr lang="en-US" spc="-10" dirty="0"/>
                  <a:t>nex</a:t>
                </a:r>
                <a:r>
                  <a:rPr lang="en-US" spc="-5" dirty="0"/>
                  <a:t>t</a:t>
                </a:r>
                <a:r>
                  <a:rPr lang="en-US" spc="75" dirty="0"/>
                  <a:t> </a:t>
                </a:r>
                <a:r>
                  <a:rPr lang="en-US" spc="-10" dirty="0"/>
                  <a:t>example</a:t>
                </a:r>
                <a:r>
                  <a:rPr lang="en-US" spc="-5" dirty="0"/>
                  <a:t>,</a:t>
                </a:r>
                <a:r>
                  <a:rPr lang="en-US" spc="75" dirty="0"/>
                  <a:t> </a:t>
                </a:r>
                <a:r>
                  <a:rPr lang="en-US" spc="-15" dirty="0"/>
                  <a:t>w</a:t>
                </a:r>
                <a:r>
                  <a:rPr lang="en-US" spc="-5" dirty="0"/>
                  <a:t>e</a:t>
                </a:r>
                <a:r>
                  <a:rPr lang="en-US" spc="75" dirty="0"/>
                  <a:t> </a:t>
                </a:r>
                <a:r>
                  <a:rPr lang="en-US" spc="-10" dirty="0"/>
                  <a:t>estimat</a:t>
                </a:r>
                <a:r>
                  <a:rPr lang="en-US" spc="-5" dirty="0"/>
                  <a:t>e</a:t>
                </a:r>
                <a:r>
                  <a:rPr lang="en-US" spc="75" dirty="0"/>
                  <a:t> </a:t>
                </a:r>
                <a:r>
                  <a:rPr lang="en-US" spc="-10" dirty="0"/>
                  <a:t>a</a:t>
                </a:r>
                <a:r>
                  <a:rPr lang="en-US" spc="-5" dirty="0"/>
                  <a:t>n</a:t>
                </a:r>
                <a:r>
                  <a:rPr lang="en-US" spc="75" dirty="0"/>
                  <a:t> </a:t>
                </a:r>
                <a:r>
                  <a:rPr lang="en-US" spc="-5" dirty="0"/>
                  <a:t>i</a:t>
                </a:r>
                <a:r>
                  <a:rPr lang="en-US" spc="-10" dirty="0"/>
                  <a:t>ntegra</a:t>
                </a:r>
                <a:r>
                  <a:rPr lang="en-US" spc="-5" dirty="0"/>
                  <a:t>l</a:t>
                </a:r>
                <a:r>
                  <a:rPr lang="en-US" spc="75" dirty="0"/>
                  <a:t> </a:t>
                </a:r>
                <a:r>
                  <a:rPr lang="en-US" spc="-10" dirty="0"/>
                  <a:t>usin</a:t>
                </a:r>
                <a:r>
                  <a:rPr lang="en-US" spc="-5" dirty="0"/>
                  <a:t>g</a:t>
                </a:r>
                <a:r>
                  <a:rPr lang="en-US" spc="75" dirty="0"/>
                  <a:t> </a:t>
                </a:r>
                <a:r>
                  <a:rPr lang="en-US" spc="-10" dirty="0"/>
                  <a:t>numerica</a:t>
                </a:r>
                <a:r>
                  <a:rPr lang="en-US" spc="-5" dirty="0"/>
                  <a:t>l</a:t>
                </a:r>
                <a:r>
                  <a:rPr lang="en-US" spc="75" dirty="0"/>
                  <a:t> </a:t>
                </a:r>
                <a:r>
                  <a:rPr lang="en-US" spc="-10" dirty="0"/>
                  <a:t>data</a:t>
                </a:r>
                <a:r>
                  <a:rPr lang="en-US" spc="-5" dirty="0"/>
                  <a:t>.</a:t>
                </a:r>
                <a:r>
                  <a:rPr lang="en-US" spc="75" dirty="0"/>
                  <a:t> </a:t>
                </a:r>
                <a:r>
                  <a:rPr lang="en-US" spc="-15" dirty="0"/>
                  <a:t>W</a:t>
                </a:r>
                <a:r>
                  <a:rPr lang="en-US" spc="-5" dirty="0"/>
                  <a:t>e</a:t>
                </a:r>
                <a:r>
                  <a:rPr lang="en-US" spc="75" dirty="0"/>
                  <a:t> </a:t>
                </a:r>
                <a:r>
                  <a:rPr lang="en-US" spc="-10" dirty="0"/>
                  <a:t>shal</a:t>
                </a:r>
                <a:r>
                  <a:rPr lang="en-US" spc="-5" dirty="0"/>
                  <a:t>l</a:t>
                </a:r>
                <a:r>
                  <a:rPr lang="en-US" spc="75" dirty="0"/>
                  <a:t> </a:t>
                </a:r>
                <a:r>
                  <a:rPr lang="en-US" spc="-15" dirty="0"/>
                  <a:t>com</a:t>
                </a:r>
                <a:r>
                  <a:rPr lang="en-US" spc="-10" dirty="0"/>
                  <a:t>put</a:t>
                </a:r>
                <a:r>
                  <a:rPr lang="en-US" spc="-5" dirty="0"/>
                  <a:t>e</a:t>
                </a:r>
                <a:r>
                  <a:rPr lang="en-US" spc="65" dirty="0"/>
                  <a:t> </a:t>
                </a:r>
                <a:r>
                  <a:rPr lang="en-US" spc="-5" dirty="0"/>
                  <a:t>t</a:t>
                </a:r>
                <a:r>
                  <a:rPr lang="en-US" spc="-10" dirty="0"/>
                  <a:t>h</a:t>
                </a:r>
                <a:r>
                  <a:rPr lang="en-US" spc="-5" dirty="0"/>
                  <a:t>e</a:t>
                </a:r>
                <a:r>
                  <a:rPr lang="en-US" spc="65" dirty="0"/>
                  <a:t> </a:t>
                </a:r>
                <a:r>
                  <a:rPr lang="en-US" spc="-10" dirty="0"/>
                  <a:t>averag</a:t>
                </a:r>
                <a:r>
                  <a:rPr lang="en-US" spc="-5" dirty="0"/>
                  <a:t>e</a:t>
                </a:r>
                <a:r>
                  <a:rPr lang="en-US" spc="65" dirty="0"/>
                  <a:t> </a:t>
                </a:r>
                <a:r>
                  <a:rPr lang="en-US" spc="-10" dirty="0"/>
                  <a:t>o</a:t>
                </a:r>
                <a:r>
                  <a:rPr lang="en-US" spc="-5" dirty="0"/>
                  <a:t>f</a:t>
                </a:r>
                <a:r>
                  <a:rPr lang="en-US" spc="65" dirty="0"/>
                  <a:t> </a:t>
                </a:r>
                <a:r>
                  <a:rPr lang="en-US" spc="-10" dirty="0"/>
                  <a:t>th</a:t>
                </a:r>
                <a:r>
                  <a:rPr lang="en-US" spc="-5" dirty="0"/>
                  <a:t>e</a:t>
                </a:r>
                <a:r>
                  <a:rPr lang="en-US" spc="65" dirty="0"/>
                  <a:t> </a:t>
                </a:r>
                <a:r>
                  <a:rPr lang="en-US" spc="-5" dirty="0"/>
                  <a:t>l</a:t>
                </a:r>
                <a:r>
                  <a:rPr lang="en-US" spc="-10" dirty="0"/>
                  <a:t>eft</a:t>
                </a:r>
                <a:r>
                  <a:rPr lang="en-US" spc="-5" dirty="0"/>
                  <a:t>-</a:t>
                </a:r>
                <a:r>
                  <a:rPr lang="en-US" spc="65" dirty="0"/>
                  <a:t> </a:t>
                </a:r>
                <a:r>
                  <a:rPr lang="en-US" spc="-10" dirty="0"/>
                  <a:t>an</a:t>
                </a:r>
                <a:r>
                  <a:rPr lang="en-US" spc="-5" dirty="0"/>
                  <a:t>d</a:t>
                </a:r>
                <a:r>
                  <a:rPr lang="en-US" spc="65" dirty="0"/>
                  <a:t> </a:t>
                </a:r>
                <a:r>
                  <a:rPr lang="en-US" spc="-10" dirty="0"/>
                  <a:t>right-endpoin</a:t>
                </a:r>
                <a:r>
                  <a:rPr lang="en-US" spc="-5" dirty="0"/>
                  <a:t>t</a:t>
                </a:r>
                <a:r>
                  <a:rPr lang="en-US" spc="65" dirty="0"/>
                  <a:t> </a:t>
                </a:r>
                <a:r>
                  <a:rPr lang="en-US" spc="-10" dirty="0"/>
                  <a:t>approximations</a:t>
                </a:r>
                <a:r>
                  <a:rPr lang="en-US" spc="-5" dirty="0"/>
                  <a:t>,</a:t>
                </a:r>
                <a:r>
                  <a:rPr lang="en-US" spc="65" dirty="0"/>
                  <a:t> </a:t>
                </a:r>
                <a:r>
                  <a:rPr lang="en-US" spc="-10" dirty="0"/>
                  <a:t>becaus</a:t>
                </a:r>
                <a:r>
                  <a:rPr lang="en-US" spc="-5" dirty="0"/>
                  <a:t>e</a:t>
                </a:r>
                <a:r>
                  <a:rPr lang="en-US" spc="65" dirty="0"/>
                  <a:t> </a:t>
                </a:r>
                <a:r>
                  <a:rPr lang="en-US" spc="-5" dirty="0"/>
                  <a:t>t</a:t>
                </a:r>
                <a:r>
                  <a:rPr lang="en-US" spc="-10" dirty="0"/>
                  <a:t>hi</a:t>
                </a:r>
                <a:r>
                  <a:rPr lang="en-US" spc="-5" dirty="0"/>
                  <a:t>s</a:t>
                </a:r>
                <a:r>
                  <a:rPr lang="en-US" spc="65" dirty="0"/>
                  <a:t> </a:t>
                </a:r>
                <a:r>
                  <a:rPr lang="en-US" spc="-5" dirty="0"/>
                  <a:t>is</a:t>
                </a:r>
                <a:r>
                  <a:rPr lang="en-US" spc="65" dirty="0"/>
                  <a:t> </a:t>
                </a:r>
                <a:r>
                  <a:rPr lang="en-US" spc="-10" dirty="0"/>
                  <a:t>usually mor</a:t>
                </a:r>
                <a:r>
                  <a:rPr lang="en-US" spc="-5" dirty="0"/>
                  <a:t>e</a:t>
                </a:r>
                <a:r>
                  <a:rPr lang="en-US" spc="30" dirty="0"/>
                  <a:t> </a:t>
                </a:r>
                <a:r>
                  <a:rPr lang="en-US" spc="-10" dirty="0"/>
                  <a:t>accurat</a:t>
                </a:r>
                <a:r>
                  <a:rPr lang="en-US" spc="-5" dirty="0"/>
                  <a:t>e</a:t>
                </a:r>
                <a:r>
                  <a:rPr lang="en-US" spc="30" dirty="0"/>
                  <a:t> </a:t>
                </a:r>
                <a:r>
                  <a:rPr lang="en-US" spc="-5" dirty="0"/>
                  <a:t>t</a:t>
                </a:r>
                <a:r>
                  <a:rPr lang="en-US" spc="-10" dirty="0"/>
                  <a:t>ha</a:t>
                </a:r>
                <a:r>
                  <a:rPr lang="en-US" spc="-5" dirty="0"/>
                  <a:t>n</a:t>
                </a:r>
                <a:r>
                  <a:rPr lang="en-US" spc="30" dirty="0"/>
                  <a:t> </a:t>
                </a:r>
                <a:r>
                  <a:rPr lang="en-US" spc="-10" dirty="0"/>
                  <a:t>eithe</a:t>
                </a:r>
                <a:r>
                  <a:rPr lang="en-US" spc="-5" dirty="0"/>
                  <a:t>r</a:t>
                </a:r>
                <a:r>
                  <a:rPr lang="en-US" spc="30" dirty="0"/>
                  <a:t> </a:t>
                </a:r>
                <a:r>
                  <a:rPr lang="en-US" spc="-10" dirty="0"/>
                  <a:t>endpoin</a:t>
                </a:r>
                <a:r>
                  <a:rPr lang="en-US" spc="-5" dirty="0"/>
                  <a:t>t</a:t>
                </a:r>
                <a:r>
                  <a:rPr lang="en-US" spc="30" dirty="0"/>
                  <a:t> </a:t>
                </a:r>
                <a:r>
                  <a:rPr lang="en-US" spc="-10" dirty="0"/>
                  <a:t>approximatio</a:t>
                </a:r>
                <a:r>
                  <a:rPr lang="en-US" spc="-5" dirty="0"/>
                  <a:t>n</a:t>
                </a:r>
                <a:r>
                  <a:rPr lang="en-US" spc="30" dirty="0"/>
                  <a:t> </a:t>
                </a:r>
                <a:r>
                  <a:rPr lang="en-US" spc="-10" dirty="0"/>
                  <a:t>alone</a:t>
                </a:r>
                <a:r>
                  <a:rPr lang="en-US" spc="-5" dirty="0"/>
                  <a:t>.</a:t>
                </a:r>
                <a:r>
                  <a:rPr lang="en-US" spc="30" dirty="0"/>
                  <a:t> </a:t>
                </a:r>
              </a:p>
              <a:p>
                <a:pPr marL="12700" marR="5080" indent="0" algn="just">
                  <a:lnSpc>
                    <a:spcPct val="100000"/>
                  </a:lnSpc>
                  <a:buNone/>
                </a:pPr>
                <a:endParaRPr lang="en-US" b="1" u="sng" spc="30" dirty="0"/>
              </a:p>
              <a:p>
                <a:pPr marL="12700" marR="5080" indent="0" algn="just">
                  <a:lnSpc>
                    <a:spcPct val="100000"/>
                  </a:lnSpc>
                  <a:buNone/>
                </a:pPr>
                <a:r>
                  <a:rPr lang="en-US" b="1" u="sng" dirty="0"/>
                  <a:t>EXAMPLE</a:t>
                </a:r>
                <a:r>
                  <a:rPr lang="en-US" b="1" dirty="0"/>
                  <a:t>:</a:t>
                </a:r>
                <a:r>
                  <a:rPr lang="en-US" dirty="0"/>
                  <a:t> </a:t>
                </a:r>
                <a:r>
                  <a:rPr lang="en-US" b="1" spc="-65" dirty="0"/>
                  <a:t>T</a:t>
                </a:r>
                <a:r>
                  <a:rPr lang="en-US" b="1" spc="5" dirty="0"/>
                  <a:t>r</a:t>
                </a:r>
                <a:r>
                  <a:rPr lang="en-US" b="1" spc="10" dirty="0"/>
                  <a:t>affi</a:t>
                </a:r>
                <a:r>
                  <a:rPr lang="en-US" b="1" spc="20" dirty="0"/>
                  <a:t>c</a:t>
                </a:r>
                <a:r>
                  <a:rPr lang="en-US" b="1" spc="75" dirty="0"/>
                  <a:t> </a:t>
                </a:r>
                <a:r>
                  <a:rPr lang="en-US" b="1" spc="-5" dirty="0"/>
                  <a:t>Flo</a:t>
                </a:r>
                <a:r>
                  <a:rPr lang="en-US" b="1" dirty="0"/>
                  <a:t>w </a:t>
                </a:r>
                <a:r>
                  <a:rPr lang="en-US" spc="-15" dirty="0"/>
                  <a:t>Th</a:t>
                </a:r>
                <a:r>
                  <a:rPr lang="en-US" spc="-5" dirty="0"/>
                  <a:t>e</a:t>
                </a:r>
                <a:r>
                  <a:rPr lang="en-US" spc="20" dirty="0"/>
                  <a:t> </a:t>
                </a:r>
                <a:r>
                  <a:rPr lang="en-US" spc="-15" dirty="0"/>
                  <a:t>numbe</a:t>
                </a:r>
                <a:r>
                  <a:rPr lang="en-US" spc="-5" dirty="0"/>
                  <a:t>r</a:t>
                </a:r>
                <a:r>
                  <a:rPr lang="en-US" spc="20" dirty="0"/>
                  <a:t> </a:t>
                </a:r>
                <a:r>
                  <a:rPr lang="en-US" spc="-10" dirty="0"/>
                  <a:t>o</a:t>
                </a:r>
                <a:r>
                  <a:rPr lang="en-US" spc="-5" dirty="0"/>
                  <a:t>f</a:t>
                </a:r>
                <a:r>
                  <a:rPr lang="en-US" spc="20" dirty="0"/>
                  <a:t> </a:t>
                </a:r>
                <a:r>
                  <a:rPr lang="en-US" spc="-10" dirty="0"/>
                  <a:t>car</a:t>
                </a:r>
                <a:r>
                  <a:rPr lang="en-US" spc="-5" dirty="0"/>
                  <a:t>s</a:t>
                </a:r>
                <a:r>
                  <a:rPr lang="en-US" spc="20" dirty="0"/>
                  <a:t> </a:t>
                </a:r>
                <a:r>
                  <a:rPr lang="en-US" spc="-10" dirty="0"/>
                  <a:t>pe</a:t>
                </a:r>
                <a:r>
                  <a:rPr lang="en-US" spc="-5" dirty="0"/>
                  <a:t>r</a:t>
                </a:r>
                <a:r>
                  <a:rPr lang="en-US" spc="20" dirty="0"/>
                  <a:t> </a:t>
                </a:r>
                <a:r>
                  <a:rPr lang="en-US" spc="-10" dirty="0"/>
                  <a:t>hou</a:t>
                </a:r>
                <a:r>
                  <a:rPr lang="en-US" spc="-5" dirty="0"/>
                  <a:t>r</a:t>
                </a:r>
                <a:r>
                  <a:rPr lang="en-US" spc="20" dirty="0"/>
                  <a:t> </a:t>
                </a:r>
                <a:r>
                  <a:rPr lang="en-US" spc="-10" dirty="0"/>
                  <a:t>passin</a:t>
                </a:r>
                <a:r>
                  <a:rPr lang="en-US" spc="-5" dirty="0"/>
                  <a:t>g</a:t>
                </a:r>
                <a:r>
                  <a:rPr lang="en-US" spc="20" dirty="0"/>
                  <a:t> </a:t>
                </a:r>
                <a:r>
                  <a:rPr lang="en-US" spc="-10" dirty="0"/>
                  <a:t>a</a:t>
                </a:r>
                <a:r>
                  <a:rPr lang="en-US" spc="-5" dirty="0"/>
                  <a:t>n</a:t>
                </a:r>
                <a:r>
                  <a:rPr lang="en-US" spc="20" dirty="0"/>
                  <a:t> </a:t>
                </a:r>
                <a:r>
                  <a:rPr lang="en-US" spc="-10" dirty="0"/>
                  <a:t>observatio</a:t>
                </a:r>
                <a:r>
                  <a:rPr lang="en-US" spc="-5" dirty="0"/>
                  <a:t>n</a:t>
                </a:r>
                <a:r>
                  <a:rPr lang="en-US" spc="20" dirty="0"/>
                  <a:t> </a:t>
                </a:r>
                <a:r>
                  <a:rPr lang="en-US" spc="-10" dirty="0"/>
                  <a:t>point </a:t>
                </a:r>
                <a:r>
                  <a:rPr lang="en-US" spc="-5" dirty="0"/>
                  <a:t>along a </a:t>
                </a:r>
                <a:r>
                  <a:rPr lang="en-US" spc="-10" dirty="0"/>
                  <a:t>h</a:t>
                </a:r>
                <a:r>
                  <a:rPr lang="en-US" spc="-5" dirty="0"/>
                  <a:t>ighway</a:t>
                </a:r>
                <a:r>
                  <a:rPr lang="en-US" dirty="0"/>
                  <a:t> </a:t>
                </a:r>
                <a:r>
                  <a:rPr lang="en-US" spc="-5" dirty="0"/>
                  <a:t>is called the traffic flow rate</a:t>
                </a:r>
                <a:r>
                  <a:rPr lang="en-US" spc="-10" dirty="0"/>
                  <a:t> </a:t>
                </a:r>
                <a:r>
                  <a:rPr lang="en-US" i="1" spc="60" dirty="0"/>
                  <a:t>q</a:t>
                </a:r>
                <a:r>
                  <a:rPr lang="en-US" spc="-5" dirty="0"/>
                  <a:t>(</a:t>
                </a:r>
                <a:r>
                  <a:rPr lang="en-US" i="1" spc="-5" dirty="0"/>
                  <a:t>t</a:t>
                </a:r>
                <a:r>
                  <a:rPr lang="en-US" spc="-5" dirty="0"/>
                  <a:t>) (in cars per hour).</a:t>
                </a:r>
                <a:r>
                  <a:rPr lang="en-US" spc="-105" dirty="0"/>
                  <a:t> </a:t>
                </a:r>
                <a:endParaRPr lang="en-US" baseline="-37037" dirty="0"/>
              </a:p>
              <a:p>
                <a:pPr marL="457200" indent="-457200" algn="just">
                  <a:lnSpc>
                    <a:spcPct val="100000"/>
                  </a:lnSpc>
                  <a:spcBef>
                    <a:spcPts val="204"/>
                  </a:spcBef>
                  <a:buFont typeface="+mj-lt"/>
                  <a:buAutoNum type="alphaLcParenR"/>
                  <a:tabLst>
                    <a:tab pos="223520" algn="l"/>
                  </a:tabLst>
                </a:pPr>
                <a:r>
                  <a:rPr lang="en-US" spc="-10" dirty="0"/>
                  <a:t>Which</a:t>
                </a:r>
                <a:r>
                  <a:rPr lang="en-US" spc="-5" dirty="0"/>
                  <a:t> quantity is represented</a:t>
                </a:r>
                <a:r>
                  <a:rPr lang="en-US" dirty="0"/>
                  <a:t> </a:t>
                </a:r>
                <a:r>
                  <a:rPr lang="en-US" spc="-5" dirty="0"/>
                  <a:t>by the integral</a:t>
                </a:r>
                <a:r>
                  <a:rPr lang="en-US" dirty="0"/>
                  <a:t> </a:t>
                </a:r>
                <a14:m>
                  <m:oMath xmlns:m="http://schemas.openxmlformats.org/officeDocument/2006/math">
                    <m:nary>
                      <m:naryPr>
                        <m:ctrlPr>
                          <a:rPr lang="en-US" i="1" smtClean="0">
                            <a:latin typeface="Cambria Math" panose="02040503050406030204" pitchFamily="18" charset="0"/>
                          </a:rPr>
                        </m:ctrlPr>
                      </m:naryPr>
                      <m:sub>
                        <m:r>
                          <m:rPr>
                            <m:nor/>
                          </m:rPr>
                          <a:rPr lang="en-US" i="1" dirty="0"/>
                          <m:t>t</m:t>
                        </m:r>
                        <m:r>
                          <m:rPr>
                            <m:nor/>
                          </m:rPr>
                          <a:rPr lang="en-US" spc="-7" baseline="-13888" dirty="0"/>
                          <m:t>1</m:t>
                        </m:r>
                        <m:r>
                          <m:rPr>
                            <m:nor/>
                          </m:rPr>
                          <a:rPr lang="en-US" baseline="-13888" dirty="0"/>
                          <m:t> </m:t>
                        </m:r>
                      </m:sub>
                      <m:sup>
                        <m:r>
                          <m:rPr>
                            <m:nor/>
                          </m:rPr>
                          <a:rPr lang="en-US" i="1" baseline="-22222" dirty="0"/>
                          <m:t>t</m:t>
                        </m:r>
                        <m:r>
                          <m:rPr>
                            <m:nor/>
                          </m:rPr>
                          <a:rPr lang="en-US" spc="-7" baseline="-37037" dirty="0"/>
                          <m:t>2</m:t>
                        </m:r>
                      </m:sup>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nary>
                    <m:r>
                      <a:rPr lang="en-US" b="0" i="1" smtClean="0">
                        <a:latin typeface="Cambria Math" panose="02040503050406030204" pitchFamily="18" charset="0"/>
                      </a:rPr>
                      <m:t>𝑑𝑡</m:t>
                    </m:r>
                  </m:oMath>
                </a14:m>
                <a:r>
                  <a:rPr lang="en-US" dirty="0"/>
                  <a:t>? </a:t>
                </a:r>
              </a:p>
              <a:p>
                <a:pPr marL="457200" indent="-457200" algn="just">
                  <a:lnSpc>
                    <a:spcPct val="100000"/>
                  </a:lnSpc>
                  <a:spcBef>
                    <a:spcPts val="204"/>
                  </a:spcBef>
                  <a:buFont typeface="+mj-lt"/>
                  <a:buAutoNum type="alphaLcParenR"/>
                  <a:tabLst>
                    <a:tab pos="223520" algn="l"/>
                  </a:tabLst>
                </a:pPr>
                <a:r>
                  <a:rPr lang="en-US" spc="-15" dirty="0"/>
                  <a:t>Th</a:t>
                </a:r>
                <a:r>
                  <a:rPr lang="en-US" spc="-5" dirty="0"/>
                  <a:t>e</a:t>
                </a:r>
                <a:r>
                  <a:rPr lang="en-US" spc="15" dirty="0"/>
                  <a:t> </a:t>
                </a:r>
                <a:r>
                  <a:rPr lang="en-US" spc="-5" dirty="0"/>
                  <a:t>f</a:t>
                </a:r>
                <a:r>
                  <a:rPr lang="en-US" spc="-10" dirty="0"/>
                  <a:t>low</a:t>
                </a:r>
                <a:r>
                  <a:rPr lang="en-US" spc="15" dirty="0"/>
                  <a:t> </a:t>
                </a:r>
                <a:r>
                  <a:rPr lang="en-US" spc="-5" dirty="0"/>
                  <a:t>r</a:t>
                </a:r>
                <a:r>
                  <a:rPr lang="en-US" spc="-10" dirty="0"/>
                  <a:t>at</a:t>
                </a:r>
                <a:r>
                  <a:rPr lang="en-US" spc="-5" dirty="0"/>
                  <a:t>e</a:t>
                </a:r>
                <a:r>
                  <a:rPr lang="en-US" spc="15" dirty="0"/>
                  <a:t> </a:t>
                </a:r>
                <a:r>
                  <a:rPr lang="en-US" spc="-10" dirty="0"/>
                  <a:t>o</a:t>
                </a:r>
                <a:r>
                  <a:rPr lang="en-US" spc="-5" dirty="0"/>
                  <a:t>n</a:t>
                </a:r>
                <a:r>
                  <a:rPr lang="en-US" spc="15" dirty="0"/>
                  <a:t> </a:t>
                </a:r>
                <a:r>
                  <a:rPr lang="en-US" spc="-5" dirty="0"/>
                  <a:t>t</a:t>
                </a:r>
                <a:r>
                  <a:rPr lang="en-US" spc="-10" dirty="0"/>
                  <a:t>h</a:t>
                </a:r>
                <a:r>
                  <a:rPr lang="en-US" spc="-5" dirty="0"/>
                  <a:t>e</a:t>
                </a:r>
                <a:r>
                  <a:rPr lang="en-US" spc="15" dirty="0"/>
                  <a:t> </a:t>
                </a:r>
                <a:r>
                  <a:rPr lang="en-US" spc="-10" dirty="0" err="1"/>
                  <a:t>Jocor</a:t>
                </a:r>
                <a:r>
                  <a:rPr lang="en-US" spc="-5" dirty="0" err="1"/>
                  <a:t>o</a:t>
                </a:r>
                <a:r>
                  <a:rPr lang="en-US" spc="15" dirty="0"/>
                  <a:t> </a:t>
                </a:r>
                <a:r>
                  <a:rPr lang="en-US" spc="-15" dirty="0"/>
                  <a:t>Highwa</a:t>
                </a:r>
                <a:r>
                  <a:rPr lang="en-US" spc="-5" dirty="0"/>
                  <a:t>y</a:t>
                </a:r>
                <a:r>
                  <a:rPr lang="en-US" spc="15" dirty="0"/>
                  <a:t> </a:t>
                </a:r>
                <a:r>
                  <a:rPr lang="en-US" spc="-10" dirty="0"/>
                  <a:t>i</a:t>
                </a:r>
                <a:r>
                  <a:rPr lang="en-US" spc="-5" dirty="0"/>
                  <a:t>s</a:t>
                </a:r>
                <a:r>
                  <a:rPr lang="en-US" spc="15" dirty="0"/>
                  <a:t> </a:t>
                </a:r>
                <a:r>
                  <a:rPr lang="en-US" spc="-10" dirty="0"/>
                  <a:t>recorde</a:t>
                </a:r>
                <a:r>
                  <a:rPr lang="en-US" spc="-5" dirty="0"/>
                  <a:t>d</a:t>
                </a:r>
                <a:r>
                  <a:rPr lang="en-US" spc="15" dirty="0"/>
                  <a:t> </a:t>
                </a:r>
                <a:r>
                  <a:rPr lang="en-US" spc="-10" dirty="0"/>
                  <a:t>a</a:t>
                </a:r>
                <a:r>
                  <a:rPr lang="en-US" spc="-5" dirty="0"/>
                  <a:t>t</a:t>
                </a:r>
                <a:r>
                  <a:rPr lang="en-US" spc="15" dirty="0"/>
                  <a:t> </a:t>
                </a:r>
                <a:r>
                  <a:rPr lang="en-US" spc="-10" dirty="0"/>
                  <a:t>15-minut</a:t>
                </a:r>
                <a:r>
                  <a:rPr lang="en-US" spc="-5" dirty="0"/>
                  <a:t>e</a:t>
                </a:r>
                <a:r>
                  <a:rPr lang="en-US" spc="15" dirty="0"/>
                  <a:t> </a:t>
                </a:r>
                <a:r>
                  <a:rPr lang="en-US" spc="-5" dirty="0"/>
                  <a:t>i</a:t>
                </a:r>
                <a:r>
                  <a:rPr lang="en-US" spc="-10" dirty="0"/>
                  <a:t>nterval</a:t>
                </a:r>
                <a:r>
                  <a:rPr lang="en-US" spc="-5" dirty="0"/>
                  <a:t>s</a:t>
                </a:r>
                <a:r>
                  <a:rPr lang="en-US" spc="15" dirty="0"/>
                  <a:t> </a:t>
                </a:r>
                <a:r>
                  <a:rPr lang="en-US" spc="-10" dirty="0"/>
                  <a:t>o</a:t>
                </a:r>
                <a:r>
                  <a:rPr lang="en-US" spc="-5" dirty="0"/>
                  <a:t>n</a:t>
                </a:r>
                <a:r>
                  <a:rPr lang="en-US" spc="15" dirty="0"/>
                  <a:t> </a:t>
                </a:r>
                <a:r>
                  <a:rPr lang="en-US" spc="-10" dirty="0"/>
                  <a:t>Monday mornin</a:t>
                </a:r>
                <a:r>
                  <a:rPr lang="en-US" spc="-5" dirty="0"/>
                  <a:t>g</a:t>
                </a:r>
                <a:r>
                  <a:rPr lang="en-US" dirty="0"/>
                  <a:t> </a:t>
                </a:r>
                <a:r>
                  <a:rPr lang="en-US" spc="-10" dirty="0"/>
                  <a:t>betwee</a:t>
                </a:r>
                <a:r>
                  <a:rPr lang="en-US" spc="-5" dirty="0"/>
                  <a:t>n</a:t>
                </a:r>
                <a:r>
                  <a:rPr lang="en-US" dirty="0"/>
                  <a:t> </a:t>
                </a:r>
                <a:r>
                  <a:rPr lang="en-US" spc="-10" dirty="0"/>
                  <a:t>7:0</a:t>
                </a:r>
                <a:r>
                  <a:rPr lang="en-US" spc="-5" dirty="0"/>
                  <a:t>0</a:t>
                </a:r>
                <a:r>
                  <a:rPr lang="en-US" dirty="0"/>
                  <a:t> </a:t>
                </a:r>
                <a:r>
                  <a:rPr lang="en-US" spc="-10" dirty="0"/>
                  <a:t>an</a:t>
                </a:r>
                <a:r>
                  <a:rPr lang="en-US" spc="-5" dirty="0"/>
                  <a:t>d</a:t>
                </a:r>
                <a:r>
                  <a:rPr lang="en-US" dirty="0"/>
                  <a:t> </a:t>
                </a:r>
                <a:r>
                  <a:rPr lang="en-US" spc="-10" dirty="0"/>
                  <a:t>9:0</a:t>
                </a:r>
                <a:r>
                  <a:rPr lang="en-US" spc="-5" dirty="0"/>
                  <a:t>0</a:t>
                </a:r>
                <a:r>
                  <a:rPr lang="en-US" dirty="0"/>
                  <a:t> </a:t>
                </a:r>
                <a:r>
                  <a:rPr lang="en-US" cap="small" spc="40" dirty="0">
                    <a:latin typeface="Times New Roman"/>
                    <a:cs typeface="Times New Roman"/>
                  </a:rPr>
                  <a:t>am</a:t>
                </a:r>
                <a:r>
                  <a:rPr lang="en-US" spc="-5" dirty="0"/>
                  <a:t>.</a:t>
                </a:r>
                <a:r>
                  <a:rPr lang="en-US" dirty="0"/>
                  <a:t> </a:t>
                </a:r>
                <a:r>
                  <a:rPr lang="en-US" spc="-10" dirty="0"/>
                  <a:t>Estimat</a:t>
                </a:r>
                <a:r>
                  <a:rPr lang="en-US" spc="-5" dirty="0"/>
                  <a:t>e</a:t>
                </a:r>
                <a:r>
                  <a:rPr lang="en-US" dirty="0"/>
                  <a:t> </a:t>
                </a:r>
                <a:r>
                  <a:rPr lang="en-US" spc="-5" dirty="0"/>
                  <a:t>t</a:t>
                </a:r>
                <a:r>
                  <a:rPr lang="en-US" spc="-10" dirty="0"/>
                  <a:t>h</a:t>
                </a:r>
                <a:r>
                  <a:rPr lang="en-US" spc="-5" dirty="0"/>
                  <a:t>e</a:t>
                </a:r>
                <a:r>
                  <a:rPr lang="en-US" dirty="0"/>
                  <a:t> </a:t>
                </a:r>
                <a:r>
                  <a:rPr lang="en-US" spc="-15" dirty="0"/>
                  <a:t>numbe</a:t>
                </a:r>
                <a:r>
                  <a:rPr lang="en-US" spc="-5" dirty="0"/>
                  <a:t>r</a:t>
                </a:r>
                <a:r>
                  <a:rPr lang="en-US" dirty="0"/>
                  <a:t> </a:t>
                </a:r>
                <a:r>
                  <a:rPr lang="en-US" spc="-10" dirty="0"/>
                  <a:t>o</a:t>
                </a:r>
                <a:r>
                  <a:rPr lang="en-US" spc="-5" dirty="0"/>
                  <a:t>f</a:t>
                </a:r>
                <a:r>
                  <a:rPr lang="en-US" dirty="0"/>
                  <a:t> </a:t>
                </a:r>
                <a:r>
                  <a:rPr lang="en-US" spc="-10" dirty="0"/>
                  <a:t>car</a:t>
                </a:r>
                <a:r>
                  <a:rPr lang="en-US" spc="-5" dirty="0"/>
                  <a:t>s</a:t>
                </a:r>
                <a:r>
                  <a:rPr lang="en-US" dirty="0"/>
                  <a:t> </a:t>
                </a:r>
                <a:r>
                  <a:rPr lang="en-US" spc="-10" dirty="0"/>
                  <a:t>usin</a:t>
                </a:r>
                <a:r>
                  <a:rPr lang="en-US" spc="-5" dirty="0"/>
                  <a:t>g</a:t>
                </a:r>
                <a:r>
                  <a:rPr lang="en-US" dirty="0"/>
                  <a:t> </a:t>
                </a:r>
                <a:r>
                  <a:rPr lang="en-US" spc="-10" dirty="0"/>
                  <a:t>th</a:t>
                </a:r>
                <a:r>
                  <a:rPr lang="en-US" spc="-5" dirty="0"/>
                  <a:t>e</a:t>
                </a:r>
                <a:r>
                  <a:rPr lang="en-US" dirty="0"/>
                  <a:t> </a:t>
                </a:r>
                <a:r>
                  <a:rPr lang="en-US" spc="-10" dirty="0"/>
                  <a:t>highway durin</a:t>
                </a:r>
                <a:r>
                  <a:rPr lang="en-US" spc="-5" dirty="0"/>
                  <a:t>g t</a:t>
                </a:r>
                <a:r>
                  <a:rPr lang="en-US" spc="-10" dirty="0"/>
                  <a:t>hi</a:t>
                </a:r>
                <a:r>
                  <a:rPr lang="en-US" spc="-5" dirty="0"/>
                  <a:t>s </a:t>
                </a:r>
                <a:r>
                  <a:rPr lang="en-US" spc="-10" dirty="0"/>
                  <a:t>2-h</a:t>
                </a:r>
                <a:r>
                  <a:rPr lang="en-US" dirty="0"/>
                  <a:t> </a:t>
                </a:r>
                <a:r>
                  <a:rPr lang="en-US" spc="-10" dirty="0"/>
                  <a:t>period.</a:t>
                </a: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559" t="-976" r="-6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12973762"/>
                  </p:ext>
                </p:extLst>
              </p:nvPr>
            </p:nvGraphicFramePr>
            <p:xfrm>
              <a:off x="3027422" y="5371327"/>
              <a:ext cx="8128000" cy="741680"/>
            </p:xfrm>
            <a:graphic>
              <a:graphicData uri="http://schemas.openxmlformats.org/drawingml/2006/table">
                <a:tbl>
                  <a:tblPr firstRow="1" firstCol="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𝑡</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7:00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7:15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7:30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7:45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8:00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8:15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8:30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8:45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9:00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𝑞</m:t>
                                </m:r>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𝑡</m:t>
                                </m:r>
                                <m:r>
                                  <a:rPr lang="en-US" b="0" i="1" dirty="0"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1044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1297</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1478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1844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1451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1378</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1155</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802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542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12973762"/>
                  </p:ext>
                </p:extLst>
              </p:nvPr>
            </p:nvGraphicFramePr>
            <p:xfrm>
              <a:off x="3027422" y="5371327"/>
              <a:ext cx="8128000" cy="741680"/>
            </p:xfrm>
            <a:graphic>
              <a:graphicData uri="http://schemas.openxmlformats.org/drawingml/2006/table">
                <a:tbl>
                  <a:tblPr firstRow="1" firstCol="1" bandRow="1">
                    <a:tableStyleId>{5C22544A-7EE6-4342-B048-85BDC9FD1C3A}</a:tableStyleId>
                  </a:tblPr>
                  <a:tblGrid>
                    <a:gridCol w="812800"/>
                    <a:gridCol w="812800"/>
                    <a:gridCol w="812800"/>
                    <a:gridCol w="812800"/>
                    <a:gridCol w="812800"/>
                    <a:gridCol w="812800"/>
                    <a:gridCol w="812800"/>
                    <a:gridCol w="812800"/>
                    <a:gridCol w="812800"/>
                    <a:gridCol w="812800"/>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52" t="-1639" r="-905263"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000" t="-1639" r="-798507"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01504" t="-1639" r="-704511"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99254" t="-1639" r="-599254"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02256" t="-1639" r="-503759"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02256" t="-1639" r="-403759"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97761" t="-1639" r="-300746"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03008" t="-1639" r="-203008"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97015" t="-1639" r="-101493" b="-1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03759" t="-1639" r="-2256" b="-11147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52" t="-101639" r="-905263"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000" t="-101639" r="-798507"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01504" t="-101639" r="-704511"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99254" t="-101639" r="-599254"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02256" t="-101639" r="-50375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02256" t="-101639" r="-403759"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97761" t="-101639" r="-300746"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03008" t="-101639" r="-203008"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797015" t="-101639" r="-101493" b="-1147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03759" t="-101639" r="-2256" b="-11475"/>
                          </a:stretch>
                        </a:blipFill>
                      </a:tcPr>
                    </a:tc>
                  </a:tr>
                </a:tbl>
              </a:graphicData>
            </a:graphic>
          </p:graphicFrame>
        </mc:Fallback>
      </mc:AlternateContent>
    </p:spTree>
    <p:extLst>
      <p:ext uri="{BB962C8B-B14F-4D97-AF65-F5344CB8AC3E}">
        <p14:creationId xmlns:p14="http://schemas.microsoft.com/office/powerpoint/2010/main" val="674358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(5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5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55" dirty="0">
                    <a:solidFill>
                      <a:schemeClr val="tx1"/>
                    </a:solidFill>
                  </a:rPr>
                  <a:t> </a:t>
                </a:r>
                <a14:m>
                  <m:oMath xmlns:m="http://schemas.openxmlformats.org/officeDocument/2006/math">
                    <m:nary>
                      <m:naryPr>
                        <m:ctrlPr>
                          <a:rPr lang="en-US" i="1">
                            <a:solidFill>
                              <a:schemeClr val="tx1"/>
                            </a:solidFill>
                            <a:latin typeface="Cambria Math" panose="02040503050406030204" pitchFamily="18" charset="0"/>
                          </a:rPr>
                        </m:ctrlPr>
                      </m:naryPr>
                      <m:sub>
                        <m:r>
                          <m:rPr>
                            <m:nor/>
                          </m:rPr>
                          <a:rPr lang="en-US" i="1" dirty="0">
                            <a:solidFill>
                              <a:schemeClr val="tx1"/>
                            </a:solidFill>
                          </a:rPr>
                          <m:t>t</m:t>
                        </m:r>
                        <m:r>
                          <m:rPr>
                            <m:nor/>
                          </m:rPr>
                          <a:rPr lang="en-US" spc="-7" baseline="-13888" dirty="0">
                            <a:solidFill>
                              <a:schemeClr val="tx1"/>
                            </a:solidFill>
                          </a:rPr>
                          <m:t>1</m:t>
                        </m:r>
                        <m:r>
                          <m:rPr>
                            <m:nor/>
                          </m:rPr>
                          <a:rPr lang="en-US" baseline="-13888" dirty="0">
                            <a:solidFill>
                              <a:schemeClr val="tx1"/>
                            </a:solidFill>
                          </a:rPr>
                          <m:t> </m:t>
                        </m:r>
                      </m:sub>
                      <m:sup>
                        <m:r>
                          <m:rPr>
                            <m:nor/>
                          </m:rPr>
                          <a:rPr lang="en-US" i="1" baseline="-22222" dirty="0">
                            <a:solidFill>
                              <a:schemeClr val="tx1"/>
                            </a:solidFill>
                          </a:rPr>
                          <m:t>t</m:t>
                        </m:r>
                        <m:r>
                          <m:rPr>
                            <m:nor/>
                          </m:rPr>
                          <a:rPr lang="en-US" spc="-7" baseline="-37037" dirty="0">
                            <a:solidFill>
                              <a:schemeClr val="tx1"/>
                            </a:solidFill>
                          </a:rPr>
                          <m:t>2</m:t>
                        </m:r>
                      </m:sup>
                      <m:e>
                        <m:r>
                          <a:rPr lang="en-US" i="1">
                            <a:solidFill>
                              <a:schemeClr val="tx1"/>
                            </a:solidFill>
                            <a:latin typeface="Cambria Math" panose="02040503050406030204" pitchFamily="18" charset="0"/>
                          </a:rPr>
                          <m:t>𝑞</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e>
                    </m:nary>
                    <m:r>
                      <a:rPr lang="en-US" i="1">
                        <a:solidFill>
                          <a:schemeClr val="tx1"/>
                        </a:solidFill>
                        <a:latin typeface="Cambria Math" panose="02040503050406030204" pitchFamily="18" charset="0"/>
                      </a:rPr>
                      <m:t> </m:t>
                    </m:r>
                  </m:oMath>
                </a14:m>
                <a:r>
                  <a:rPr lang="en-US" spc="-10" dirty="0">
                    <a:solidFill>
                      <a:schemeClr val="tx1"/>
                    </a:solidFill>
                  </a:rPr>
                  <a:t>represent</a:t>
                </a:r>
                <a:r>
                  <a:rPr lang="en-US" spc="-5" dirty="0">
                    <a:solidFill>
                      <a:schemeClr val="tx1"/>
                    </a:solidFill>
                  </a:rPr>
                  <a:t>s</a:t>
                </a:r>
                <a:r>
                  <a:rPr lang="en-US" spc="-5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5" dirty="0">
                    <a:solidFill>
                      <a:schemeClr val="tx1"/>
                    </a:solidFill>
                  </a:rPr>
                  <a:t> </a:t>
                </a:r>
                <a:r>
                  <a:rPr lang="en-US" spc="-10" dirty="0">
                    <a:solidFill>
                      <a:schemeClr val="tx1"/>
                    </a:solidFill>
                  </a:rPr>
                  <a:t>tota</a:t>
                </a:r>
                <a:r>
                  <a:rPr lang="en-US" spc="-5" dirty="0">
                    <a:solidFill>
                      <a:schemeClr val="tx1"/>
                    </a:solidFill>
                  </a:rPr>
                  <a:t>l</a:t>
                </a:r>
                <a:r>
                  <a:rPr lang="en-US" spc="-55" dirty="0">
                    <a:solidFill>
                      <a:schemeClr val="tx1"/>
                    </a:solidFill>
                  </a:rPr>
                  <a:t> </a:t>
                </a:r>
                <a:r>
                  <a:rPr lang="en-US" spc="-15" dirty="0">
                    <a:solidFill>
                      <a:schemeClr val="tx1"/>
                    </a:solidFill>
                  </a:rPr>
                  <a:t>numbe</a:t>
                </a:r>
                <a:r>
                  <a:rPr lang="en-US" spc="-5" dirty="0">
                    <a:solidFill>
                      <a:schemeClr val="tx1"/>
                    </a:solidFill>
                  </a:rPr>
                  <a:t>r</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car</a:t>
                </a:r>
                <a:r>
                  <a:rPr lang="en-US" spc="-5" dirty="0">
                    <a:solidFill>
                      <a:schemeClr val="tx1"/>
                    </a:solidFill>
                  </a:rPr>
                  <a:t>s</a:t>
                </a:r>
                <a:r>
                  <a:rPr lang="en-US" spc="-5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55" dirty="0">
                    <a:solidFill>
                      <a:schemeClr val="tx1"/>
                    </a:solidFill>
                  </a:rPr>
                  <a:t> </a:t>
                </a:r>
                <a:r>
                  <a:rPr lang="en-US" spc="-10" dirty="0">
                    <a:solidFill>
                      <a:schemeClr val="tx1"/>
                    </a:solidFill>
                  </a:rPr>
                  <a:t>passe</a:t>
                </a:r>
                <a:r>
                  <a:rPr lang="en-US" spc="-5" dirty="0">
                    <a:solidFill>
                      <a:schemeClr val="tx1"/>
                    </a:solidFill>
                  </a:rPr>
                  <a:t>d</a:t>
                </a:r>
                <a:r>
                  <a:rPr lang="en-US" spc="-5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5" dirty="0">
                    <a:solidFill>
                      <a:schemeClr val="tx1"/>
                    </a:solidFill>
                  </a:rPr>
                  <a:t> </a:t>
                </a:r>
                <a:r>
                  <a:rPr lang="en-US" spc="-10" dirty="0">
                    <a:solidFill>
                      <a:schemeClr val="tx1"/>
                    </a:solidFill>
                  </a:rPr>
                  <a:t>observation poin</a:t>
                </a:r>
                <a:r>
                  <a:rPr lang="en-US" spc="-5" dirty="0">
                    <a:solidFill>
                      <a:schemeClr val="tx1"/>
                    </a:solidFill>
                  </a:rPr>
                  <a:t>t</a:t>
                </a:r>
                <a:r>
                  <a:rPr lang="en-US" dirty="0">
                    <a:solidFill>
                      <a:schemeClr val="tx1"/>
                    </a:solidFill>
                  </a:rPr>
                  <a:t> </a:t>
                </a:r>
                <a:r>
                  <a:rPr lang="en-US" spc="-10" dirty="0">
                    <a:solidFill>
                      <a:schemeClr val="tx1"/>
                    </a:solidFill>
                  </a:rPr>
                  <a:t>durin</a:t>
                </a:r>
                <a:r>
                  <a:rPr lang="en-US" spc="-5" dirty="0">
                    <a:solidFill>
                      <a:schemeClr val="tx1"/>
                    </a:solidFill>
                  </a:rPr>
                  <a:t>g t</a:t>
                </a:r>
                <a:r>
                  <a:rPr lang="en-US" spc="-10" dirty="0">
                    <a:solidFill>
                      <a:schemeClr val="tx1"/>
                    </a:solidFill>
                  </a:rPr>
                  <a:t>h</a:t>
                </a:r>
                <a:r>
                  <a:rPr lang="en-US" spc="-5" dirty="0">
                    <a:solidFill>
                      <a:schemeClr val="tx1"/>
                    </a:solidFill>
                  </a:rPr>
                  <a:t>e </a:t>
                </a:r>
                <a:r>
                  <a:rPr lang="en-US" spc="-10" dirty="0">
                    <a:solidFill>
                      <a:schemeClr val="tx1"/>
                    </a:solidFill>
                  </a:rPr>
                  <a:t>tim</a:t>
                </a:r>
                <a:r>
                  <a:rPr lang="en-US" spc="-5" dirty="0">
                    <a:solidFill>
                      <a:schemeClr val="tx1"/>
                    </a:solidFill>
                  </a:rPr>
                  <a:t>e i</a:t>
                </a:r>
                <a:r>
                  <a:rPr lang="en-US" spc="-10" dirty="0">
                    <a:solidFill>
                      <a:schemeClr val="tx1"/>
                    </a:solidFill>
                  </a:rPr>
                  <a:t>nterva</a:t>
                </a:r>
                <a:r>
                  <a:rPr lang="en-US" spc="-5" dirty="0">
                    <a:solidFill>
                      <a:schemeClr val="tx1"/>
                    </a:solidFill>
                  </a:rPr>
                  <a:t>l</a:t>
                </a:r>
                <a:r>
                  <a:rPr lang="en-US" dirty="0">
                    <a:solidFill>
                      <a:schemeClr val="tx1"/>
                    </a:solidFill>
                  </a:rPr>
                  <a:t> </a:t>
                </a:r>
                <a:r>
                  <a:rPr lang="en-US" spc="-5" dirty="0">
                    <a:solidFill>
                      <a:schemeClr val="tx1"/>
                    </a:solidFill>
                  </a:rPr>
                  <a:t>[</a:t>
                </a:r>
                <a:r>
                  <a:rPr lang="en-US" i="1" spc="-5" dirty="0">
                    <a:solidFill>
                      <a:schemeClr val="tx1"/>
                    </a:solidFill>
                  </a:rPr>
                  <a:t>t</a:t>
                </a:r>
                <a:r>
                  <a:rPr lang="en-US" spc="67" baseline="-11111" dirty="0">
                    <a:solidFill>
                      <a:schemeClr val="tx1"/>
                    </a:solidFill>
                  </a:rPr>
                  <a:t>1</a:t>
                </a:r>
                <a:r>
                  <a:rPr lang="en-US" spc="-5" dirty="0">
                    <a:solidFill>
                      <a:schemeClr val="tx1"/>
                    </a:solidFill>
                  </a:rPr>
                  <a:t>,</a:t>
                </a:r>
                <a:r>
                  <a:rPr lang="en-US" spc="-85" dirty="0">
                    <a:solidFill>
                      <a:schemeClr val="tx1"/>
                    </a:solidFill>
                  </a:rPr>
                  <a:t> </a:t>
                </a:r>
                <a:r>
                  <a:rPr lang="en-US" i="1" spc="-5" dirty="0">
                    <a:solidFill>
                      <a:schemeClr val="tx1"/>
                    </a:solidFill>
                  </a:rPr>
                  <a:t>t</a:t>
                </a:r>
                <a:r>
                  <a:rPr lang="en-US" spc="67" baseline="-11111" dirty="0">
                    <a:solidFill>
                      <a:schemeClr val="tx1"/>
                    </a:solidFill>
                  </a:rPr>
                  <a:t>2</a:t>
                </a:r>
                <a:r>
                  <a:rPr lang="en-US" spc="-5" dirty="0">
                    <a:solidFill>
                      <a:schemeClr val="tx1"/>
                    </a:solidFill>
                  </a:rPr>
                  <a:t>].</a:t>
                </a:r>
                <a:r>
                  <a:rPr lang="en-US" spc="-15" dirty="0">
                    <a:solidFill>
                      <a:schemeClr val="tx1"/>
                    </a:solidFill>
                  </a:rPr>
                  <a:t> Th</a:t>
                </a:r>
                <a:r>
                  <a:rPr lang="en-US" spc="-5" dirty="0">
                    <a:solidFill>
                      <a:schemeClr val="tx1"/>
                    </a:solidFill>
                  </a:rPr>
                  <a:t>e </a:t>
                </a:r>
                <a:r>
                  <a:rPr lang="en-US" spc="-10" dirty="0">
                    <a:solidFill>
                      <a:schemeClr val="tx1"/>
                    </a:solidFill>
                  </a:rPr>
                  <a:t>dat</a:t>
                </a:r>
                <a:r>
                  <a:rPr lang="en-US" spc="-5" dirty="0">
                    <a:solidFill>
                      <a:schemeClr val="tx1"/>
                    </a:solidFill>
                  </a:rPr>
                  <a:t>a </a:t>
                </a:r>
                <a:r>
                  <a:rPr lang="en-US" spc="-10" dirty="0">
                    <a:solidFill>
                      <a:schemeClr val="tx1"/>
                    </a:solidFill>
                  </a:rPr>
                  <a:t>value</a:t>
                </a:r>
                <a:r>
                  <a:rPr lang="en-US" spc="-5" dirty="0">
                    <a:solidFill>
                      <a:schemeClr val="tx1"/>
                    </a:solidFill>
                  </a:rPr>
                  <a:t>s</a:t>
                </a:r>
                <a:r>
                  <a:rPr lang="en-US" dirty="0">
                    <a:solidFill>
                      <a:schemeClr val="tx1"/>
                    </a:solidFill>
                  </a:rPr>
                  <a:t> </a:t>
                </a:r>
                <a:r>
                  <a:rPr lang="en-US" spc="-10" dirty="0">
                    <a:solidFill>
                      <a:schemeClr val="tx1"/>
                    </a:solidFill>
                  </a:rPr>
                  <a:t>ar</a:t>
                </a:r>
                <a:r>
                  <a:rPr lang="en-US" spc="-5" dirty="0">
                    <a:solidFill>
                      <a:schemeClr val="tx1"/>
                    </a:solidFill>
                  </a:rPr>
                  <a:t>e s</a:t>
                </a:r>
                <a:r>
                  <a:rPr lang="en-US" spc="-10" dirty="0">
                    <a:solidFill>
                      <a:schemeClr val="tx1"/>
                    </a:solidFill>
                  </a:rPr>
                  <a:t>pace</a:t>
                </a:r>
                <a:r>
                  <a:rPr lang="en-US" spc="-5" dirty="0">
                    <a:solidFill>
                      <a:schemeClr val="tx1"/>
                    </a:solidFill>
                  </a:rPr>
                  <a:t>d</a:t>
                </a:r>
                <a:r>
                  <a:rPr lang="en-US" dirty="0">
                    <a:solidFill>
                      <a:schemeClr val="tx1"/>
                    </a:solidFill>
                  </a:rPr>
                  <a:t> </a:t>
                </a:r>
                <a:r>
                  <a:rPr lang="en-US" spc="-10" dirty="0">
                    <a:solidFill>
                      <a:schemeClr val="tx1"/>
                    </a:solidFill>
                  </a:rPr>
                  <a:t>a</a:t>
                </a:r>
                <a:r>
                  <a:rPr lang="en-US" spc="-5" dirty="0">
                    <a:solidFill>
                      <a:schemeClr val="tx1"/>
                    </a:solidFill>
                  </a:rPr>
                  <a:t>t </a:t>
                </a:r>
                <a:r>
                  <a:rPr lang="en-US" spc="-10" dirty="0">
                    <a:solidFill>
                      <a:schemeClr val="tx1"/>
                    </a:solidFill>
                  </a:rPr>
                  <a:t>interval</a:t>
                </a:r>
                <a:r>
                  <a:rPr lang="en-US" spc="-5" dirty="0">
                    <a:solidFill>
                      <a:schemeClr val="tx1"/>
                    </a:solidFill>
                  </a:rPr>
                  <a:t>s </a:t>
                </a:r>
                <a:r>
                  <a:rPr lang="en-US" spc="-10" dirty="0">
                    <a:solidFill>
                      <a:schemeClr val="tx1"/>
                    </a:solidFill>
                  </a:rPr>
                  <a:t>o</a:t>
                </a:r>
                <a:r>
                  <a:rPr lang="en-US" spc="-5" dirty="0">
                    <a:solidFill>
                      <a:schemeClr val="tx1"/>
                    </a:solidFill>
                  </a:rPr>
                  <a:t>f </a:t>
                </a:r>
                <a:r>
                  <a:rPr lang="en-US" spc="-30" dirty="0" err="1">
                    <a:solidFill>
                      <a:schemeClr val="tx1"/>
                    </a:solidFill>
                  </a:rPr>
                  <a:t>Δ</a:t>
                </a:r>
                <a:r>
                  <a:rPr lang="en-US" i="1" spc="-5" dirty="0" err="1">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0.2</a:t>
                </a:r>
                <a:r>
                  <a:rPr lang="en-US" spc="-5" dirty="0">
                    <a:solidFill>
                      <a:schemeClr val="tx1"/>
                    </a:solidFill>
                  </a:rPr>
                  <a:t>5</a:t>
                </a:r>
                <a:r>
                  <a:rPr lang="en-US" dirty="0">
                    <a:solidFill>
                      <a:schemeClr val="tx1"/>
                    </a:solidFill>
                  </a:rPr>
                  <a:t> </a:t>
                </a:r>
                <a:r>
                  <a:rPr lang="en-US" spc="-10" dirty="0">
                    <a:solidFill>
                      <a:schemeClr val="tx1"/>
                    </a:solidFill>
                  </a:rPr>
                  <a:t>h</a:t>
                </a:r>
                <a:r>
                  <a:rPr lang="en-US" spc="-5" dirty="0">
                    <a:solidFill>
                      <a:schemeClr val="tx1"/>
                    </a:solidFill>
                  </a:rPr>
                  <a:t>. </a:t>
                </a:r>
                <a:r>
                  <a:rPr lang="en-US" spc="-10" dirty="0">
                    <a:solidFill>
                      <a:schemeClr val="tx1"/>
                    </a:solidFill>
                  </a:rPr>
                  <a:t>Thus,</a:t>
                </a:r>
              </a:p>
              <a:p>
                <a:pPr marL="379800" indent="-342900">
                  <a:lnSpc>
                    <a:spcPct val="100000"/>
                  </a:lnSpc>
                </a:pPr>
                <a:r>
                  <a:rPr lang="sv-SE" i="1" spc="114" dirty="0">
                    <a:solidFill>
                      <a:schemeClr val="tx1"/>
                    </a:solidFill>
                  </a:rPr>
                  <a:t>L</a:t>
                </a:r>
                <a:r>
                  <a:rPr lang="sv-SE" i="1" baseline="-11111" dirty="0">
                    <a:solidFill>
                      <a:schemeClr val="tx1"/>
                    </a:solidFill>
                  </a:rPr>
                  <a:t>N </a:t>
                </a:r>
                <a:r>
                  <a:rPr lang="sv-SE" spc="-25" dirty="0">
                    <a:solidFill>
                      <a:schemeClr val="tx1"/>
                    </a:solidFill>
                  </a:rPr>
                  <a:t>=</a:t>
                </a:r>
                <a:r>
                  <a:rPr lang="sv-SE" spc="-40" dirty="0">
                    <a:solidFill>
                      <a:schemeClr val="tx1"/>
                    </a:solidFill>
                  </a:rPr>
                  <a:t> </a:t>
                </a:r>
                <a:r>
                  <a:rPr lang="sv-SE" spc="-10" dirty="0">
                    <a:solidFill>
                      <a:schemeClr val="tx1"/>
                    </a:solidFill>
                  </a:rPr>
                  <a:t>0.25(104</a:t>
                </a:r>
                <a:r>
                  <a:rPr lang="sv-SE" spc="-5" dirty="0">
                    <a:solidFill>
                      <a:schemeClr val="tx1"/>
                    </a:solidFill>
                  </a:rPr>
                  <a:t>4</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129</a:t>
                </a:r>
                <a:r>
                  <a:rPr lang="sv-SE" spc="-5" dirty="0">
                    <a:solidFill>
                      <a:schemeClr val="tx1"/>
                    </a:solidFill>
                  </a:rPr>
                  <a:t>7</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147</a:t>
                </a:r>
                <a:r>
                  <a:rPr lang="sv-SE" spc="-5" dirty="0">
                    <a:solidFill>
                      <a:schemeClr val="tx1"/>
                    </a:solidFill>
                  </a:rPr>
                  <a:t>8</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184</a:t>
                </a:r>
                <a:r>
                  <a:rPr lang="sv-SE" spc="-5" dirty="0">
                    <a:solidFill>
                      <a:schemeClr val="tx1"/>
                    </a:solidFill>
                  </a:rPr>
                  <a:t>4</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145</a:t>
                </a:r>
                <a:r>
                  <a:rPr lang="sv-SE" spc="-5" dirty="0">
                    <a:solidFill>
                      <a:schemeClr val="tx1"/>
                    </a:solidFill>
                  </a:rPr>
                  <a:t>1</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137</a:t>
                </a:r>
                <a:r>
                  <a:rPr lang="sv-SE" spc="-5" dirty="0">
                    <a:solidFill>
                      <a:schemeClr val="tx1"/>
                    </a:solidFill>
                  </a:rPr>
                  <a:t>8</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115</a:t>
                </a:r>
                <a:r>
                  <a:rPr lang="sv-SE" spc="-5" dirty="0">
                    <a:solidFill>
                      <a:schemeClr val="tx1"/>
                    </a:solidFill>
                  </a:rPr>
                  <a:t>5</a:t>
                </a:r>
                <a:r>
                  <a:rPr lang="sv-SE" spc="-30" dirty="0">
                    <a:solidFill>
                      <a:schemeClr val="tx1"/>
                    </a:solidFill>
                  </a:rPr>
                  <a:t> </a:t>
                </a:r>
                <a:r>
                  <a:rPr lang="sv-SE" spc="-25" dirty="0">
                    <a:solidFill>
                      <a:schemeClr val="tx1"/>
                    </a:solidFill>
                  </a:rPr>
                  <a:t>+</a:t>
                </a:r>
                <a:r>
                  <a:rPr lang="sv-SE" spc="-95" dirty="0">
                    <a:solidFill>
                      <a:schemeClr val="tx1"/>
                    </a:solidFill>
                  </a:rPr>
                  <a:t> </a:t>
                </a:r>
                <a:r>
                  <a:rPr lang="sv-SE" spc="-10" dirty="0">
                    <a:solidFill>
                      <a:schemeClr val="tx1"/>
                    </a:solidFill>
                  </a:rPr>
                  <a:t>802) </a:t>
                </a:r>
                <a:r>
                  <a:rPr lang="en-US" spc="-25" dirty="0">
                    <a:solidFill>
                      <a:schemeClr val="tx1"/>
                    </a:solidFill>
                  </a:rPr>
                  <a:t>≈</a:t>
                </a:r>
                <a:r>
                  <a:rPr lang="en-US" spc="-40" dirty="0">
                    <a:solidFill>
                      <a:schemeClr val="tx1"/>
                    </a:solidFill>
                  </a:rPr>
                  <a:t> </a:t>
                </a:r>
                <a:r>
                  <a:rPr lang="en-US" spc="-10" dirty="0">
                    <a:solidFill>
                      <a:schemeClr val="tx1"/>
                    </a:solidFill>
                  </a:rPr>
                  <a:t>2612</a:t>
                </a:r>
                <a:endParaRPr lang="en-US" dirty="0">
                  <a:solidFill>
                    <a:schemeClr val="tx1"/>
                  </a:solidFill>
                </a:endParaRPr>
              </a:p>
              <a:p>
                <a:pPr marL="12700">
                  <a:lnSpc>
                    <a:spcPct val="100000"/>
                  </a:lnSpc>
                </a:pPr>
                <a:r>
                  <a:rPr lang="en-US" i="1" spc="50" dirty="0">
                    <a:solidFill>
                      <a:schemeClr val="tx1"/>
                    </a:solidFill>
                  </a:rPr>
                  <a:t> R</a:t>
                </a:r>
                <a:r>
                  <a:rPr lang="en-US" i="1" baseline="-11111" dirty="0">
                    <a:solidFill>
                      <a:schemeClr val="tx1"/>
                    </a:solidFill>
                  </a:rPr>
                  <a:t>N </a:t>
                </a:r>
                <a:r>
                  <a:rPr lang="en-US" spc="-25" dirty="0">
                    <a:solidFill>
                      <a:schemeClr val="tx1"/>
                    </a:solidFill>
                  </a:rPr>
                  <a:t>=</a:t>
                </a:r>
                <a:r>
                  <a:rPr lang="en-US" spc="-40" dirty="0">
                    <a:solidFill>
                      <a:schemeClr val="tx1"/>
                    </a:solidFill>
                  </a:rPr>
                  <a:t> </a:t>
                </a:r>
                <a:r>
                  <a:rPr lang="en-US" spc="-10" dirty="0">
                    <a:solidFill>
                      <a:schemeClr val="tx1"/>
                    </a:solidFill>
                  </a:rPr>
                  <a:t>0.25(129</a:t>
                </a:r>
                <a:r>
                  <a:rPr lang="en-US" spc="-5" dirty="0">
                    <a:solidFill>
                      <a:schemeClr val="tx1"/>
                    </a:solidFill>
                  </a:rPr>
                  <a:t>7</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147</a:t>
                </a:r>
                <a:r>
                  <a:rPr lang="en-US" spc="-5" dirty="0">
                    <a:solidFill>
                      <a:schemeClr val="tx1"/>
                    </a:solidFill>
                  </a:rPr>
                  <a:t>8</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184</a:t>
                </a:r>
                <a:r>
                  <a:rPr lang="en-US" spc="-5" dirty="0">
                    <a:solidFill>
                      <a:schemeClr val="tx1"/>
                    </a:solidFill>
                  </a:rPr>
                  <a:t>4</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145</a:t>
                </a:r>
                <a:r>
                  <a:rPr lang="en-US" spc="-5" dirty="0">
                    <a:solidFill>
                      <a:schemeClr val="tx1"/>
                    </a:solidFill>
                  </a:rPr>
                  <a:t>1</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137</a:t>
                </a:r>
                <a:r>
                  <a:rPr lang="en-US" spc="-5" dirty="0">
                    <a:solidFill>
                      <a:schemeClr val="tx1"/>
                    </a:solidFill>
                  </a:rPr>
                  <a:t>8</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115</a:t>
                </a:r>
                <a:r>
                  <a:rPr lang="en-US" spc="-5" dirty="0">
                    <a:solidFill>
                      <a:schemeClr val="tx1"/>
                    </a:solidFill>
                  </a:rPr>
                  <a:t>5</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80</a:t>
                </a:r>
                <a:r>
                  <a:rPr lang="en-US" spc="-5" dirty="0">
                    <a:solidFill>
                      <a:schemeClr val="tx1"/>
                    </a:solidFill>
                  </a:rPr>
                  <a:t>2</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542) </a:t>
                </a:r>
                <a:r>
                  <a:rPr lang="en-US" spc="-25" dirty="0">
                    <a:solidFill>
                      <a:schemeClr val="tx1"/>
                    </a:solidFill>
                  </a:rPr>
                  <a:t>≈</a:t>
                </a:r>
                <a:r>
                  <a:rPr lang="en-US" spc="-40" dirty="0">
                    <a:solidFill>
                      <a:schemeClr val="tx1"/>
                    </a:solidFill>
                  </a:rPr>
                  <a:t> </a:t>
                </a:r>
                <a:r>
                  <a:rPr lang="en-US" spc="-10" dirty="0">
                    <a:solidFill>
                      <a:schemeClr val="tx1"/>
                    </a:solidFill>
                  </a:rPr>
                  <a:t>2487</a:t>
                </a:r>
                <a:endParaRPr lang="en-US" dirty="0">
                  <a:solidFill>
                    <a:schemeClr val="tx1"/>
                  </a:solidFill>
                </a:endParaRPr>
              </a:p>
              <a:p>
                <a:pPr marL="36900" indent="0">
                  <a:lnSpc>
                    <a:spcPct val="100000"/>
                  </a:lnSpc>
                  <a:buNone/>
                </a:pP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estimat</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5" dirty="0">
                    <a:solidFill>
                      <a:schemeClr val="tx1"/>
                    </a:solidFill>
                  </a:rPr>
                  <a:t>numbe</a:t>
                </a:r>
                <a:r>
                  <a:rPr lang="en-US" spc="-5" dirty="0">
                    <a:solidFill>
                      <a:schemeClr val="tx1"/>
                    </a:solidFill>
                  </a:rPr>
                  <a:t>r</a:t>
                </a:r>
                <a:r>
                  <a:rPr lang="en-US" spc="-20"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car</a:t>
                </a:r>
                <a:r>
                  <a:rPr lang="en-US" spc="-5" dirty="0">
                    <a:solidFill>
                      <a:schemeClr val="tx1"/>
                    </a:solidFill>
                  </a:rPr>
                  <a:t>s</a:t>
                </a:r>
                <a:r>
                  <a:rPr lang="en-US" spc="-2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5" dirty="0">
                    <a:solidFill>
                      <a:schemeClr val="tx1"/>
                    </a:solidFill>
                  </a:rPr>
                  <a:t> </a:t>
                </a:r>
                <a:r>
                  <a:rPr lang="en-US" spc="-10" dirty="0">
                    <a:solidFill>
                      <a:schemeClr val="tx1"/>
                    </a:solidFill>
                  </a:rPr>
                  <a:t>passe</a:t>
                </a:r>
                <a:r>
                  <a:rPr lang="en-US" spc="-5" dirty="0">
                    <a:solidFill>
                      <a:schemeClr val="tx1"/>
                    </a:solidFill>
                  </a:rPr>
                  <a:t>d</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0" dirty="0">
                    <a:solidFill>
                      <a:schemeClr val="tx1"/>
                    </a:solidFill>
                  </a:rPr>
                  <a:t> </a:t>
                </a:r>
                <a:r>
                  <a:rPr lang="en-US" spc="-10" dirty="0">
                    <a:solidFill>
                      <a:schemeClr val="tx1"/>
                    </a:solidFill>
                  </a:rPr>
                  <a:t>observatio</a:t>
                </a:r>
                <a:r>
                  <a:rPr lang="en-US" spc="-5" dirty="0">
                    <a:solidFill>
                      <a:schemeClr val="tx1"/>
                    </a:solidFill>
                  </a:rPr>
                  <a:t>n</a:t>
                </a:r>
                <a:r>
                  <a:rPr lang="en-US" spc="-20" dirty="0">
                    <a:solidFill>
                      <a:schemeClr val="tx1"/>
                    </a:solidFill>
                  </a:rPr>
                  <a:t> </a:t>
                </a:r>
                <a:r>
                  <a:rPr lang="en-US" spc="-10" dirty="0">
                    <a:solidFill>
                      <a:schemeClr val="tx1"/>
                    </a:solidFill>
                  </a:rPr>
                  <a:t>poin</a:t>
                </a:r>
                <a:r>
                  <a:rPr lang="en-US" spc="-5" dirty="0">
                    <a:solidFill>
                      <a:schemeClr val="tx1"/>
                    </a:solidFill>
                  </a:rPr>
                  <a:t>t</a:t>
                </a:r>
                <a:r>
                  <a:rPr lang="en-US" spc="-20" dirty="0">
                    <a:solidFill>
                      <a:schemeClr val="tx1"/>
                    </a:solidFill>
                  </a:rPr>
                  <a:t> </a:t>
                </a:r>
                <a:r>
                  <a:rPr lang="en-US" spc="-10" dirty="0">
                    <a:solidFill>
                      <a:schemeClr val="tx1"/>
                    </a:solidFill>
                  </a:rPr>
                  <a:t>betwee</a:t>
                </a:r>
                <a:r>
                  <a:rPr lang="en-US" spc="-5" dirty="0">
                    <a:solidFill>
                      <a:schemeClr val="tx1"/>
                    </a:solidFill>
                  </a:rPr>
                  <a:t>n</a:t>
                </a:r>
                <a:r>
                  <a:rPr lang="en-US" spc="-20" dirty="0">
                    <a:solidFill>
                      <a:schemeClr val="tx1"/>
                    </a:solidFill>
                  </a:rPr>
                  <a:t> </a:t>
                </a:r>
                <a:r>
                  <a:rPr lang="en-US" spc="-5" dirty="0">
                    <a:solidFill>
                      <a:schemeClr val="tx1"/>
                    </a:solidFill>
                  </a:rPr>
                  <a:t>7</a:t>
                </a:r>
                <a:r>
                  <a:rPr lang="en-US" spc="-25"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spc="-5" dirty="0">
                    <a:solidFill>
                      <a:schemeClr val="tx1"/>
                    </a:solidFill>
                  </a:rPr>
                  <a:t>9</a:t>
                </a:r>
                <a:r>
                  <a:rPr lang="en-US" spc="5" dirty="0">
                    <a:solidFill>
                      <a:schemeClr val="tx1"/>
                    </a:solidFill>
                  </a:rPr>
                  <a:t> </a:t>
                </a:r>
                <a:r>
                  <a:rPr lang="en-US" cap="small" spc="40" dirty="0">
                    <a:latin typeface="Times New Roman"/>
                    <a:cs typeface="Times New Roman"/>
                  </a:rPr>
                  <a:t>am</a:t>
                </a:r>
                <a:r>
                  <a:rPr lang="en-US" spc="50" dirty="0">
                    <a:solidFill>
                      <a:schemeClr val="tx1"/>
                    </a:solidFill>
                  </a:rPr>
                  <a:t> </a:t>
                </a:r>
                <a:r>
                  <a:rPr lang="en-US" spc="-10" dirty="0">
                    <a:solidFill>
                      <a:schemeClr val="tx1"/>
                    </a:solidFill>
                  </a:rPr>
                  <a:t>by takin</a:t>
                </a:r>
                <a:r>
                  <a:rPr lang="en-US" spc="-5" dirty="0">
                    <a:solidFill>
                      <a:schemeClr val="tx1"/>
                    </a:solidFill>
                  </a:rPr>
                  <a:t>g </a:t>
                </a:r>
                <a:r>
                  <a:rPr lang="en-US" spc="-10" dirty="0">
                    <a:solidFill>
                      <a:schemeClr val="tx1"/>
                    </a:solidFill>
                  </a:rPr>
                  <a:t>th</a:t>
                </a:r>
                <a:r>
                  <a:rPr lang="en-US" spc="-5" dirty="0">
                    <a:solidFill>
                      <a:schemeClr val="tx1"/>
                    </a:solidFill>
                  </a:rPr>
                  <a:t>e </a:t>
                </a:r>
                <a:r>
                  <a:rPr lang="en-US" spc="-10" dirty="0">
                    <a:solidFill>
                      <a:schemeClr val="tx1"/>
                    </a:solidFill>
                  </a:rPr>
                  <a:t>averag</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i="1" spc="45" dirty="0">
                    <a:solidFill>
                      <a:schemeClr val="tx1"/>
                    </a:solidFill>
                  </a:rPr>
                  <a:t>R</a:t>
                </a:r>
                <a:r>
                  <a:rPr lang="en-US" i="1" baseline="-11111" dirty="0">
                    <a:solidFill>
                      <a:schemeClr val="tx1"/>
                    </a:solidFill>
                  </a:rPr>
                  <a:t>N </a:t>
                </a:r>
                <a:r>
                  <a:rPr lang="en-US" spc="-10" dirty="0">
                    <a:solidFill>
                      <a:schemeClr val="tx1"/>
                    </a:solidFill>
                  </a:rPr>
                  <a:t>an</a:t>
                </a:r>
                <a:r>
                  <a:rPr lang="en-US" spc="-5" dirty="0">
                    <a:solidFill>
                      <a:schemeClr val="tx1"/>
                    </a:solidFill>
                  </a:rPr>
                  <a:t>d</a:t>
                </a:r>
                <a:r>
                  <a:rPr lang="en-US" spc="55" dirty="0">
                    <a:solidFill>
                      <a:schemeClr val="tx1"/>
                    </a:solidFill>
                  </a:rPr>
                  <a:t> </a:t>
                </a:r>
                <a:r>
                  <a:rPr lang="en-US" i="1" spc="114" dirty="0">
                    <a:solidFill>
                      <a:schemeClr val="tx1"/>
                    </a:solidFill>
                  </a:rPr>
                  <a:t>L</a:t>
                </a:r>
                <a:r>
                  <a:rPr lang="en-US" i="1" baseline="-11111" dirty="0">
                    <a:solidFill>
                      <a:schemeClr val="tx1"/>
                    </a:solidFill>
                  </a:rPr>
                  <a:t>N</a:t>
                </a:r>
                <a:r>
                  <a:rPr lang="en-US" i="1" spc="-75" baseline="-11111" dirty="0">
                    <a:solidFill>
                      <a:schemeClr val="tx1"/>
                    </a:solidFill>
                  </a:rPr>
                  <a:t> </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solidFill>
                                <a:schemeClr val="tx1"/>
                              </a:solidFill>
                              <a:latin typeface="Cambria Math" panose="02040503050406030204" pitchFamily="18" charset="0"/>
                            </a:rPr>
                          </m:ctrlPr>
                        </m:naryPr>
                        <m:sub>
                          <m:r>
                            <m:rPr>
                              <m:nor/>
                            </m:rPr>
                            <a:rPr lang="en-US" i="1" dirty="0">
                              <a:solidFill>
                                <a:schemeClr val="tx1"/>
                              </a:solidFill>
                            </a:rPr>
                            <m:t>t</m:t>
                          </m:r>
                          <m:r>
                            <m:rPr>
                              <m:nor/>
                            </m:rPr>
                            <a:rPr lang="en-US" spc="-7" baseline="-13888" dirty="0">
                              <a:solidFill>
                                <a:schemeClr val="tx1"/>
                              </a:solidFill>
                            </a:rPr>
                            <m:t>1</m:t>
                          </m:r>
                          <m:r>
                            <m:rPr>
                              <m:nor/>
                            </m:rPr>
                            <a:rPr lang="en-US" baseline="-13888" dirty="0">
                              <a:solidFill>
                                <a:schemeClr val="tx1"/>
                              </a:solidFill>
                            </a:rPr>
                            <m:t> </m:t>
                          </m:r>
                        </m:sub>
                        <m:sup>
                          <m:r>
                            <m:rPr>
                              <m:nor/>
                            </m:rPr>
                            <a:rPr lang="en-US" i="1" baseline="-22222" dirty="0">
                              <a:solidFill>
                                <a:schemeClr val="tx1"/>
                              </a:solidFill>
                            </a:rPr>
                            <m:t>t</m:t>
                          </m:r>
                          <m:r>
                            <m:rPr>
                              <m:nor/>
                            </m:rPr>
                            <a:rPr lang="en-US" spc="-7" baseline="-37037" dirty="0">
                              <a:solidFill>
                                <a:schemeClr val="tx1"/>
                              </a:solidFill>
                            </a:rPr>
                            <m:t>2</m:t>
                          </m:r>
                        </m:sup>
                        <m:e>
                          <m:r>
                            <a:rPr lang="en-US" i="1">
                              <a:solidFill>
                                <a:schemeClr val="tx1"/>
                              </a:solidFill>
                              <a:latin typeface="Cambria Math" panose="02040503050406030204" pitchFamily="18" charset="0"/>
                            </a:rPr>
                            <m:t>𝑞</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e>
                            <m:sub>
                              <m:r>
                                <a:rPr lang="en-US" b="0" i="1" smtClean="0">
                                  <a:solidFill>
                                    <a:schemeClr val="tx1"/>
                                  </a:solidFill>
                                  <a:latin typeface="Cambria Math" panose="02040503050406030204" pitchFamily="18" charset="0"/>
                                </a:rPr>
                                <m:t>𝑁</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𝑁</m:t>
                              </m:r>
                            </m:sub>
                          </m:sSub>
                        </m:e>
                      </m:d>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2550</m:t>
                      </m:r>
                    </m:oMath>
                  </m:oMathPara>
                </a14:m>
                <a:endParaRPr lang="sv-SE" dirty="0">
                  <a:solidFill>
                    <a:schemeClr val="tx1"/>
                  </a:solidFill>
                </a:endParaRPr>
              </a:p>
              <a:p>
                <a:pPr marL="36900" indent="0">
                  <a:lnSpc>
                    <a:spcPct val="100000"/>
                  </a:lnSpc>
                  <a:buNone/>
                </a:pPr>
                <a:r>
                  <a:rPr lang="en-US" spc="-10" dirty="0">
                    <a:latin typeface="Times New Roman"/>
                    <a:cs typeface="Times New Roman"/>
                  </a:rPr>
                  <a:t>Approximatel</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255</a:t>
                </a:r>
                <a:r>
                  <a:rPr lang="en-US" spc="-5" dirty="0">
                    <a:latin typeface="Times New Roman"/>
                    <a:cs typeface="Times New Roman"/>
                  </a:rPr>
                  <a:t>0</a:t>
                </a:r>
                <a:r>
                  <a:rPr lang="en-US" dirty="0">
                    <a:latin typeface="Times New Roman"/>
                    <a:cs typeface="Times New Roman"/>
                  </a:rPr>
                  <a:t> </a:t>
                </a:r>
                <a:r>
                  <a:rPr lang="en-US" spc="-10" dirty="0">
                    <a:latin typeface="Times New Roman"/>
                    <a:cs typeface="Times New Roman"/>
                  </a:rPr>
                  <a:t>car</a:t>
                </a:r>
                <a:r>
                  <a:rPr lang="en-US" spc="-5" dirty="0">
                    <a:latin typeface="Times New Roman"/>
                    <a:cs typeface="Times New Roman"/>
                  </a:rPr>
                  <a:t>s </a:t>
                </a:r>
                <a:r>
                  <a:rPr lang="en-US" spc="-10" dirty="0">
                    <a:latin typeface="Times New Roman"/>
                    <a:cs typeface="Times New Roman"/>
                  </a:rPr>
                  <a:t>use</a:t>
                </a:r>
                <a:r>
                  <a:rPr lang="en-US" spc="-5" dirty="0">
                    <a:latin typeface="Times New Roman"/>
                    <a:cs typeface="Times New Roman"/>
                  </a:rPr>
                  <a:t>d t</a:t>
                </a:r>
                <a:r>
                  <a:rPr lang="en-US" spc="-10" dirty="0">
                    <a:latin typeface="Times New Roman"/>
                    <a:cs typeface="Times New Roman"/>
                  </a:rPr>
                  <a:t>h</a:t>
                </a:r>
                <a:r>
                  <a:rPr lang="en-US" spc="-5" dirty="0">
                    <a:latin typeface="Times New Roman"/>
                    <a:cs typeface="Times New Roman"/>
                  </a:rPr>
                  <a:t>e </a:t>
                </a:r>
                <a:r>
                  <a:rPr lang="en-US" spc="-10" dirty="0" err="1">
                    <a:latin typeface="Times New Roman"/>
                    <a:cs typeface="Times New Roman"/>
                  </a:rPr>
                  <a:t>Jocor</a:t>
                </a:r>
                <a:r>
                  <a:rPr lang="en-US" spc="-5" dirty="0" err="1">
                    <a:latin typeface="Times New Roman"/>
                    <a:cs typeface="Times New Roman"/>
                  </a:rPr>
                  <a:t>o</a:t>
                </a:r>
                <a:r>
                  <a:rPr lang="en-US" spc="-5" dirty="0">
                    <a:latin typeface="Times New Roman"/>
                    <a:cs typeface="Times New Roman"/>
                  </a:rPr>
                  <a:t> </a:t>
                </a:r>
                <a:r>
                  <a:rPr lang="en-US" spc="-15" dirty="0">
                    <a:latin typeface="Times New Roman"/>
                    <a:cs typeface="Times New Roman"/>
                  </a:rPr>
                  <a:t>Highwa</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durin</a:t>
                </a:r>
                <a:r>
                  <a:rPr lang="en-US" spc="-5" dirty="0">
                    <a:latin typeface="Times New Roman"/>
                    <a:cs typeface="Times New Roman"/>
                  </a:rPr>
                  <a:t>g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tim</a:t>
                </a:r>
                <a:r>
                  <a:rPr lang="en-US" spc="-5" dirty="0">
                    <a:latin typeface="Times New Roman"/>
                    <a:cs typeface="Times New Roman"/>
                  </a:rPr>
                  <a:t>e </a:t>
                </a:r>
                <a:r>
                  <a:rPr lang="en-US" spc="-10" dirty="0">
                    <a:latin typeface="Times New Roman"/>
                    <a:cs typeface="Times New Roman"/>
                  </a:rPr>
                  <a:t>period.</a:t>
                </a:r>
                <a:endParaRPr lang="en-US" dirty="0">
                  <a:latin typeface="Times New Roman"/>
                  <a:cs typeface="Times New Roman"/>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15" r="-503"/>
                </a:stretch>
              </a:blipFill>
            </p:spPr>
            <p:txBody>
              <a:bodyPr/>
              <a:lstStyle/>
              <a:p>
                <a:r>
                  <a:rPr lang="en-US">
                    <a:noFill/>
                  </a:rPr>
                  <a:t> </a:t>
                </a:r>
              </a:p>
            </p:txBody>
          </p:sp>
        </mc:Fallback>
      </mc:AlternateContent>
    </p:spTree>
    <p:extLst>
      <p:ext uri="{BB962C8B-B14F-4D97-AF65-F5344CB8AC3E}">
        <p14:creationId xmlns:p14="http://schemas.microsoft.com/office/powerpoint/2010/main" val="559077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(6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36900" indent="0">
                  <a:lnSpc>
                    <a:spcPct val="100000"/>
                  </a:lnSpc>
                  <a:buNone/>
                </a:pPr>
                <a:r>
                  <a:rPr lang="en-US" spc="-15" dirty="0">
                    <a:solidFill>
                      <a:schemeClr val="tx1"/>
                    </a:solidFill>
                  </a:rPr>
                  <a:t>Le</a:t>
                </a:r>
                <a:r>
                  <a:rPr lang="en-US" spc="-5" dirty="0">
                    <a:solidFill>
                      <a:schemeClr val="tx1"/>
                    </a:solidFill>
                  </a:rPr>
                  <a:t>t</a:t>
                </a:r>
                <a:r>
                  <a:rPr lang="en-US" dirty="0">
                    <a:solidFill>
                      <a:schemeClr val="tx1"/>
                    </a:solidFill>
                  </a:rPr>
                  <a:t> </a:t>
                </a:r>
                <a:r>
                  <a:rPr lang="en-US" i="1" spc="50" dirty="0">
                    <a:solidFill>
                      <a:schemeClr val="tx1"/>
                    </a:solidFill>
                  </a:rPr>
                  <a:t>s</a:t>
                </a:r>
                <a:r>
                  <a:rPr lang="en-US" spc="-5" dirty="0">
                    <a:solidFill>
                      <a:schemeClr val="tx1"/>
                    </a:solidFill>
                  </a:rPr>
                  <a:t>(</a:t>
                </a:r>
                <a:r>
                  <a:rPr lang="en-US" i="1" spc="-5" dirty="0">
                    <a:solidFill>
                      <a:schemeClr val="tx1"/>
                    </a:solidFill>
                  </a:rPr>
                  <a:t>t</a:t>
                </a:r>
                <a:r>
                  <a:rPr lang="en-US" spc="-5" dirty="0">
                    <a:solidFill>
                      <a:schemeClr val="tx1"/>
                    </a:solidFill>
                  </a:rPr>
                  <a:t>)</a:t>
                </a:r>
                <a:r>
                  <a:rPr lang="en-US" dirty="0">
                    <a:solidFill>
                      <a:schemeClr val="tx1"/>
                    </a:solidFill>
                  </a:rPr>
                  <a:t> </a:t>
                </a:r>
                <a:r>
                  <a:rPr lang="en-US" spc="-5" dirty="0">
                    <a:solidFill>
                      <a:schemeClr val="tx1"/>
                    </a:solidFill>
                  </a:rPr>
                  <a:t>be</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position</a:t>
                </a:r>
                <a:r>
                  <a:rPr lang="en-US" dirty="0">
                    <a:solidFill>
                      <a:schemeClr val="tx1"/>
                    </a:solidFill>
                  </a:rPr>
                  <a:t> </a:t>
                </a:r>
                <a:r>
                  <a:rPr lang="en-US" spc="-10" dirty="0">
                    <a:solidFill>
                      <a:schemeClr val="tx1"/>
                    </a:solidFill>
                  </a:rPr>
                  <a:t>a</a:t>
                </a:r>
                <a:r>
                  <a:rPr lang="en-US" spc="-5" dirty="0">
                    <a:solidFill>
                      <a:schemeClr val="tx1"/>
                    </a:solidFill>
                  </a:rPr>
                  <a:t>t</a:t>
                </a:r>
                <a:r>
                  <a:rPr lang="en-US" dirty="0">
                    <a:solidFill>
                      <a:schemeClr val="tx1"/>
                    </a:solidFill>
                  </a:rPr>
                  <a:t> </a:t>
                </a:r>
                <a:r>
                  <a:rPr lang="en-US" spc="-5" dirty="0">
                    <a:solidFill>
                      <a:schemeClr val="tx1"/>
                    </a:solidFill>
                  </a:rPr>
                  <a:t>time </a:t>
                </a:r>
                <a:r>
                  <a:rPr lang="en-US" i="1" spc="-5" dirty="0">
                    <a:solidFill>
                      <a:schemeClr val="tx1"/>
                    </a:solidFill>
                  </a:rPr>
                  <a:t>t</a:t>
                </a:r>
                <a:r>
                  <a:rPr lang="en-US" i="1" spc="9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0" dirty="0">
                    <a:solidFill>
                      <a:schemeClr val="tx1"/>
                    </a:solidFill>
                  </a:rPr>
                  <a:t>a</a:t>
                </a:r>
                <a:r>
                  <a:rPr lang="en-US" spc="-5" dirty="0">
                    <a:solidFill>
                      <a:schemeClr val="tx1"/>
                    </a:solidFill>
                  </a:rPr>
                  <a:t>n</a:t>
                </a:r>
                <a:r>
                  <a:rPr lang="en-US" dirty="0">
                    <a:solidFill>
                      <a:schemeClr val="tx1"/>
                    </a:solidFill>
                  </a:rPr>
                  <a:t> </a:t>
                </a:r>
                <a:r>
                  <a:rPr lang="en-US" spc="-10" dirty="0">
                    <a:solidFill>
                      <a:schemeClr val="tx1"/>
                    </a:solidFill>
                  </a:rPr>
                  <a:t>objec</a:t>
                </a:r>
                <a:r>
                  <a:rPr lang="en-US" spc="-5" dirty="0">
                    <a:solidFill>
                      <a:schemeClr val="tx1"/>
                    </a:solidFill>
                  </a:rPr>
                  <a:t>t</a:t>
                </a:r>
                <a:r>
                  <a:rPr lang="en-US" dirty="0">
                    <a:solidFill>
                      <a:schemeClr val="tx1"/>
                    </a:solidFill>
                  </a:rPr>
                  <a:t> </a:t>
                </a:r>
                <a:r>
                  <a:rPr lang="en-US" spc="-10" dirty="0">
                    <a:solidFill>
                      <a:schemeClr val="tx1"/>
                    </a:solidFill>
                  </a:rPr>
                  <a:t>i</a:t>
                </a:r>
                <a:r>
                  <a:rPr lang="en-US" spc="-5" dirty="0">
                    <a:solidFill>
                      <a:schemeClr val="tx1"/>
                    </a:solidFill>
                  </a:rPr>
                  <a:t>n</a:t>
                </a:r>
                <a:r>
                  <a:rPr lang="en-US" dirty="0">
                    <a:solidFill>
                      <a:schemeClr val="tx1"/>
                    </a:solidFill>
                  </a:rPr>
                  <a:t> </a:t>
                </a:r>
                <a:r>
                  <a:rPr lang="en-US" spc="-10" dirty="0">
                    <a:solidFill>
                      <a:schemeClr val="tx1"/>
                    </a:solidFill>
                  </a:rPr>
                  <a:t>linea</a:t>
                </a:r>
                <a:r>
                  <a:rPr lang="en-US" spc="-5" dirty="0">
                    <a:solidFill>
                      <a:schemeClr val="tx1"/>
                    </a:solidFill>
                  </a:rPr>
                  <a:t>r</a:t>
                </a:r>
                <a:r>
                  <a:rPr lang="en-US" dirty="0">
                    <a:solidFill>
                      <a:schemeClr val="tx1"/>
                    </a:solidFill>
                  </a:rPr>
                  <a:t> </a:t>
                </a:r>
                <a:r>
                  <a:rPr lang="en-US" spc="-10" dirty="0">
                    <a:solidFill>
                      <a:schemeClr val="tx1"/>
                    </a:solidFill>
                  </a:rPr>
                  <a:t>motion</a:t>
                </a:r>
                <a:r>
                  <a:rPr lang="en-US" spc="-5" dirty="0">
                    <a:solidFill>
                      <a:schemeClr val="tx1"/>
                    </a:solidFill>
                  </a:rPr>
                  <a:t>.</a:t>
                </a:r>
                <a:r>
                  <a:rPr lang="en-US" dirty="0">
                    <a:solidFill>
                      <a:schemeClr val="tx1"/>
                    </a:solidFill>
                  </a:rPr>
                  <a:t> </a:t>
                </a:r>
                <a:r>
                  <a:rPr lang="en-US" spc="-15" dirty="0">
                    <a:solidFill>
                      <a:schemeClr val="tx1"/>
                    </a:solidFill>
                  </a:rPr>
                  <a:t>The</a:t>
                </a:r>
                <a:r>
                  <a:rPr lang="en-US" spc="-5" dirty="0">
                    <a:solidFill>
                      <a:schemeClr val="tx1"/>
                    </a:solidFill>
                  </a:rPr>
                  <a:t>n</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object’</a:t>
                </a:r>
                <a:r>
                  <a:rPr lang="en-US" spc="-5" dirty="0">
                    <a:solidFill>
                      <a:schemeClr val="tx1"/>
                    </a:solidFill>
                  </a:rPr>
                  <a:t>s</a:t>
                </a:r>
                <a:r>
                  <a:rPr lang="en-US" dirty="0">
                    <a:solidFill>
                      <a:schemeClr val="tx1"/>
                    </a:solidFill>
                  </a:rPr>
                  <a:t> </a:t>
                </a:r>
                <a:r>
                  <a:rPr lang="en-US" spc="-10" dirty="0">
                    <a:solidFill>
                      <a:schemeClr val="tx1"/>
                    </a:solidFill>
                  </a:rPr>
                  <a:t>velocity </a:t>
                </a:r>
                <a:r>
                  <a:rPr lang="en-US" spc="-5" dirty="0">
                    <a:solidFill>
                      <a:schemeClr val="tx1"/>
                    </a:solidFill>
                  </a:rPr>
                  <a:t>is</a:t>
                </a:r>
                <a:r>
                  <a:rPr lang="en-US" spc="-20" dirty="0">
                    <a:solidFill>
                      <a:schemeClr val="tx1"/>
                    </a:solidFill>
                  </a:rPr>
                  <a:t> </a:t>
                </a:r>
                <a:r>
                  <a:rPr lang="en-US" i="1" spc="20"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50" dirty="0">
                    <a:solidFill>
                      <a:schemeClr val="tx1"/>
                    </a:solidFill>
                  </a:rPr>
                  <a:t>s</a:t>
                </a:r>
                <a14:m>
                  <m:oMath xmlns:m="http://schemas.openxmlformats.org/officeDocument/2006/math">
                    <m:r>
                      <a:rPr lang="en-US" i="1">
                        <a:latin typeface="Cambria Math" panose="02040503050406030204" pitchFamily="18" charset="0"/>
                      </a:rPr>
                      <m:t>′</m:t>
                    </m:r>
                  </m:oMath>
                </a14:m>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25"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20"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i="1" spc="-15" dirty="0">
                    <a:solidFill>
                      <a:schemeClr val="tx1"/>
                    </a:solidFill>
                  </a:rPr>
                  <a:t>v </a:t>
                </a:r>
                <a:r>
                  <a:rPr lang="en-US" spc="-5" dirty="0">
                    <a:solidFill>
                      <a:schemeClr val="tx1"/>
                    </a:solidFill>
                  </a:rPr>
                  <a:t>is</a:t>
                </a:r>
                <a:r>
                  <a:rPr lang="en-US" spc="-20" dirty="0">
                    <a:solidFill>
                      <a:schemeClr val="tx1"/>
                    </a:solidFill>
                  </a:rPr>
                  <a:t> </a:t>
                </a:r>
                <a:r>
                  <a:rPr lang="en-US" spc="-5" dirty="0">
                    <a:solidFill>
                      <a:schemeClr val="tx1"/>
                    </a:solidFill>
                  </a:rPr>
                  <a:t>equal</a:t>
                </a:r>
                <a:r>
                  <a:rPr lang="en-US" spc="-20" dirty="0">
                    <a:solidFill>
                      <a:schemeClr val="tx1"/>
                    </a:solidFill>
                  </a:rPr>
                  <a:t> </a:t>
                </a:r>
                <a:r>
                  <a:rPr lang="en-US" spc="-5" dirty="0">
                    <a:solidFill>
                      <a:schemeClr val="tx1"/>
                    </a:solidFill>
                  </a:rPr>
                  <a:t>to</a:t>
                </a:r>
                <a:r>
                  <a:rPr lang="en-US" spc="-20" dirty="0">
                    <a:solidFill>
                      <a:schemeClr val="tx1"/>
                    </a:solidFill>
                  </a:rPr>
                  <a:t> </a:t>
                </a:r>
                <a:r>
                  <a:rPr lang="en-US" spc="-5" dirty="0">
                    <a:solidFill>
                      <a:schemeClr val="tx1"/>
                    </a:solidFill>
                  </a:rPr>
                  <a:t>the</a:t>
                </a:r>
                <a:r>
                  <a:rPr lang="en-US" spc="-20" dirty="0">
                    <a:solidFill>
                      <a:schemeClr val="tx1"/>
                    </a:solidFill>
                  </a:rPr>
                  <a:t> </a:t>
                </a:r>
                <a:r>
                  <a:rPr lang="en-US" i="1" spc="-10" dirty="0">
                    <a:solidFill>
                      <a:schemeClr val="tx1"/>
                    </a:solidFill>
                  </a:rPr>
                  <a:t>ne</a:t>
                </a:r>
                <a:r>
                  <a:rPr lang="en-US" i="1" spc="-5" dirty="0">
                    <a:solidFill>
                      <a:schemeClr val="tx1"/>
                    </a:solidFill>
                  </a:rPr>
                  <a:t>t</a:t>
                </a:r>
                <a:r>
                  <a:rPr lang="en-US" i="1" spc="-20" dirty="0">
                    <a:solidFill>
                      <a:schemeClr val="tx1"/>
                    </a:solidFill>
                  </a:rPr>
                  <a:t> </a:t>
                </a:r>
                <a:r>
                  <a:rPr lang="en-US" i="1" spc="-10" dirty="0">
                    <a:solidFill>
                      <a:schemeClr val="tx1"/>
                    </a:solidFill>
                  </a:rPr>
                  <a:t>chang</a:t>
                </a:r>
                <a:r>
                  <a:rPr lang="en-US" i="1" spc="-5" dirty="0">
                    <a:solidFill>
                      <a:schemeClr val="tx1"/>
                    </a:solidFill>
                  </a:rPr>
                  <a:t>e</a:t>
                </a:r>
                <a:r>
                  <a:rPr lang="en-US" i="1" spc="-20" dirty="0">
                    <a:solidFill>
                      <a:schemeClr val="tx1"/>
                    </a:solidFill>
                  </a:rPr>
                  <a:t> </a:t>
                </a:r>
                <a:r>
                  <a:rPr lang="en-US" i="1" spc="-10" dirty="0">
                    <a:solidFill>
                      <a:schemeClr val="tx1"/>
                    </a:solidFill>
                  </a:rPr>
                  <a:t>i</a:t>
                </a:r>
                <a:r>
                  <a:rPr lang="en-US" i="1" spc="-5" dirty="0">
                    <a:solidFill>
                      <a:schemeClr val="tx1"/>
                    </a:solidFill>
                  </a:rPr>
                  <a:t>n</a:t>
                </a:r>
                <a:r>
                  <a:rPr lang="en-US" i="1" spc="-20" dirty="0">
                    <a:solidFill>
                      <a:schemeClr val="tx1"/>
                    </a:solidFill>
                  </a:rPr>
                  <a:t> </a:t>
                </a:r>
                <a:r>
                  <a:rPr lang="en-US" i="1" spc="-10" dirty="0">
                    <a:solidFill>
                      <a:schemeClr val="tx1"/>
                    </a:solidFill>
                  </a:rPr>
                  <a:t>positio</a:t>
                </a:r>
                <a:r>
                  <a:rPr lang="en-US" i="1" spc="-5" dirty="0">
                    <a:solidFill>
                      <a:schemeClr val="tx1"/>
                    </a:solidFill>
                  </a:rPr>
                  <a:t>n</a:t>
                </a:r>
                <a:r>
                  <a:rPr lang="en-US" i="1" spc="-20" dirty="0">
                    <a:solidFill>
                      <a:schemeClr val="tx1"/>
                    </a:solidFill>
                  </a:rPr>
                  <a:t> </a:t>
                </a:r>
                <a:r>
                  <a:rPr lang="en-US" spc="-10" dirty="0">
                    <a:solidFill>
                      <a:schemeClr val="tx1"/>
                    </a:solidFill>
                  </a:rPr>
                  <a:t>o</a:t>
                </a:r>
                <a:r>
                  <a:rPr lang="en-US" spc="-5" dirty="0">
                    <a:solidFill>
                      <a:schemeClr val="tx1"/>
                    </a:solidFill>
                  </a:rPr>
                  <a:t>r</a:t>
                </a:r>
                <a:r>
                  <a:rPr lang="en-US" spc="-20" dirty="0">
                    <a:solidFill>
                      <a:schemeClr val="tx1"/>
                    </a:solidFill>
                  </a:rPr>
                  <a:t> </a:t>
                </a:r>
                <a:r>
                  <a:rPr lang="en-US" i="1" spc="-10" dirty="0">
                    <a:solidFill>
                      <a:schemeClr val="tx1"/>
                    </a:solidFill>
                  </a:rPr>
                  <a:t>displacement </a:t>
                </a:r>
                <a:r>
                  <a:rPr lang="en-US" spc="-10" dirty="0">
                    <a:solidFill>
                      <a:schemeClr val="tx1"/>
                    </a:solidFill>
                  </a:rPr>
                  <a:t>ove</a:t>
                </a:r>
                <a:r>
                  <a:rPr lang="en-US" spc="-5" dirty="0">
                    <a:solidFill>
                      <a:schemeClr val="tx1"/>
                    </a:solidFill>
                  </a:rPr>
                  <a:t>r</a:t>
                </a:r>
                <a:r>
                  <a:rPr lang="en-US" dirty="0">
                    <a:solidFill>
                      <a:schemeClr val="tx1"/>
                    </a:solidFill>
                  </a:rPr>
                  <a:t> </a:t>
                </a:r>
                <a:r>
                  <a:rPr lang="en-US" spc="-5" dirty="0">
                    <a:solidFill>
                      <a:schemeClr val="tx1"/>
                    </a:solidFill>
                  </a:rPr>
                  <a:t>a </a:t>
                </a:r>
                <a:r>
                  <a:rPr lang="en-US" spc="-10" dirty="0">
                    <a:solidFill>
                      <a:schemeClr val="tx1"/>
                    </a:solidFill>
                  </a:rPr>
                  <a:t>tim</a:t>
                </a:r>
                <a:r>
                  <a:rPr lang="en-US" spc="-5" dirty="0">
                    <a:solidFill>
                      <a:schemeClr val="tx1"/>
                    </a:solidFill>
                  </a:rPr>
                  <a:t>e i</a:t>
                </a:r>
                <a:r>
                  <a:rPr lang="en-US" spc="-10" dirty="0">
                    <a:solidFill>
                      <a:schemeClr val="tx1"/>
                    </a:solidFill>
                  </a:rPr>
                  <a:t>nterva</a:t>
                </a:r>
                <a:r>
                  <a:rPr lang="en-US" spc="-5" dirty="0">
                    <a:solidFill>
                      <a:schemeClr val="tx1"/>
                    </a:solidFill>
                  </a:rPr>
                  <a:t>l [</a:t>
                </a:r>
                <a:r>
                  <a:rPr lang="en-US" i="1" spc="-5" dirty="0">
                    <a:solidFill>
                      <a:schemeClr val="tx1"/>
                    </a:solidFill>
                  </a:rPr>
                  <a:t>t</a:t>
                </a:r>
                <a:r>
                  <a:rPr lang="en-US" spc="67" baseline="-25000" dirty="0">
                    <a:solidFill>
                      <a:schemeClr val="tx1"/>
                    </a:solidFill>
                  </a:rPr>
                  <a:t>1</a:t>
                </a:r>
                <a:r>
                  <a:rPr lang="en-US" spc="-5" dirty="0">
                    <a:solidFill>
                      <a:schemeClr val="tx1"/>
                    </a:solidFill>
                  </a:rPr>
                  <a:t>,</a:t>
                </a:r>
                <a:r>
                  <a:rPr lang="en-US" spc="-85" dirty="0">
                    <a:solidFill>
                      <a:schemeClr val="tx1"/>
                    </a:solidFill>
                  </a:rPr>
                  <a:t> </a:t>
                </a:r>
                <a:r>
                  <a:rPr lang="en-US" i="1" spc="-5" dirty="0">
                    <a:solidFill>
                      <a:schemeClr val="tx1"/>
                    </a:solidFill>
                  </a:rPr>
                  <a:t>t</a:t>
                </a:r>
                <a:r>
                  <a:rPr lang="en-US" spc="67" baseline="-25000" dirty="0">
                    <a:solidFill>
                      <a:schemeClr val="tx1"/>
                    </a:solidFill>
                  </a:rPr>
                  <a:t>2</a:t>
                </a:r>
                <a:r>
                  <a:rPr lang="en-US" spc="-5" dirty="0">
                    <a:solidFill>
                      <a:schemeClr val="tx1"/>
                    </a:solidFill>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1</m:t>
                              </m:r>
                            </m:sub>
                          </m:sSub>
                        </m:sub>
                        <m:sup>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2</m:t>
                              </m:r>
                            </m:sub>
                          </m:sSub>
                        </m:sup>
                        <m:e>
                          <m:r>
                            <a:rPr lang="en-US" b="0" i="1" smtClean="0">
                              <a:solidFill>
                                <a:schemeClr val="tx1"/>
                              </a:solidFill>
                              <a:latin typeface="Cambria Math" panose="02040503050406030204" pitchFamily="18" charset="0"/>
                              <a:cs typeface="Times New Roman"/>
                            </a:rPr>
                            <m:t>𝑣</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𝑡</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m:t>
                      </m:r>
                      <m:nary>
                        <m:naryPr>
                          <m:ctrlPr>
                            <a:rPr lang="en-US" i="1">
                              <a:solidFill>
                                <a:schemeClr val="tx1"/>
                              </a:solidFill>
                              <a:latin typeface="Cambria Math" panose="02040503050406030204" pitchFamily="18" charset="0"/>
                              <a:cs typeface="Times New Roman"/>
                            </a:rPr>
                          </m:ctrlPr>
                        </m:naryPr>
                        <m:sub>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𝑡</m:t>
                              </m:r>
                            </m:e>
                            <m:sub>
                              <m:r>
                                <a:rPr lang="en-US" i="1">
                                  <a:solidFill>
                                    <a:schemeClr val="tx1"/>
                                  </a:solidFill>
                                  <a:latin typeface="Cambria Math" panose="02040503050406030204" pitchFamily="18" charset="0"/>
                                  <a:cs typeface="Times New Roman"/>
                                </a:rPr>
                                <m:t>1</m:t>
                              </m:r>
                            </m:sub>
                          </m:sSub>
                        </m:sub>
                        <m:sup>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𝑡</m:t>
                              </m:r>
                            </m:e>
                            <m:sub>
                              <m:r>
                                <a:rPr lang="en-US" i="1">
                                  <a:solidFill>
                                    <a:schemeClr val="tx1"/>
                                  </a:solidFill>
                                  <a:latin typeface="Cambria Math" panose="02040503050406030204" pitchFamily="18" charset="0"/>
                                  <a:cs typeface="Times New Roman"/>
                                </a:rPr>
                                <m:t>2</m:t>
                              </m:r>
                            </m:sub>
                          </m:sSub>
                        </m:sup>
                        <m:e>
                          <m:r>
                            <a:rPr lang="en-US" b="0" i="1" smtClean="0">
                              <a:solidFill>
                                <a:schemeClr val="tx1"/>
                              </a:solidFill>
                              <a:latin typeface="Cambria Math" panose="02040503050406030204" pitchFamily="18" charset="0"/>
                              <a:cs typeface="Times New Roman"/>
                            </a:rPr>
                            <m:t>𝑠</m:t>
                          </m:r>
                          <m:r>
                            <a:rPr lang="en-US" b="0" i="1" smtClean="0">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𝑡</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𝑑𝑡</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2</m:t>
                              </m:r>
                            </m:sub>
                          </m:sSub>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𝑠</m:t>
                      </m:r>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a:rPr lang="en-US" b="0" i="1" smtClean="0">
                                  <a:solidFill>
                                    <a:schemeClr val="tx1"/>
                                  </a:solidFill>
                                  <a:latin typeface="Cambria Math" panose="02040503050406030204" pitchFamily="18" charset="0"/>
                                  <a:cs typeface="Times New Roman"/>
                                </a:rPr>
                                <m:t>1</m:t>
                              </m:r>
                            </m:sub>
                          </m:sSub>
                        </m:e>
                      </m:d>
                    </m:oMath>
                  </m:oMathPara>
                </a14:m>
                <a:endParaRPr lang="en-US" dirty="0">
                  <a:solidFill>
                    <a:schemeClr val="tx1"/>
                  </a:solidFill>
                </a:endParaRPr>
              </a:p>
              <a:p>
                <a:pPr marL="36900" indent="0">
                  <a:lnSpc>
                    <a:spcPct val="100000"/>
                  </a:lnSpc>
                  <a:buNone/>
                </a:pPr>
                <a:r>
                  <a:rPr lang="en-US" spc="-10" dirty="0">
                    <a:solidFill>
                      <a:schemeClr val="tx1"/>
                    </a:solidFill>
                  </a:rPr>
                  <a:t>We</a:t>
                </a:r>
                <a:r>
                  <a:rPr lang="en-US" spc="85" dirty="0">
                    <a:solidFill>
                      <a:schemeClr val="tx1"/>
                    </a:solidFill>
                  </a:rPr>
                  <a:t> </a:t>
                </a:r>
                <a:r>
                  <a:rPr lang="en-US" spc="-5" dirty="0">
                    <a:solidFill>
                      <a:schemeClr val="tx1"/>
                    </a:solidFill>
                  </a:rPr>
                  <a:t>must</a:t>
                </a:r>
                <a:r>
                  <a:rPr lang="en-US" spc="85" dirty="0">
                    <a:solidFill>
                      <a:schemeClr val="tx1"/>
                    </a:solidFill>
                  </a:rPr>
                  <a:t> </a:t>
                </a:r>
                <a:r>
                  <a:rPr lang="en-US" spc="-5" dirty="0">
                    <a:solidFill>
                      <a:schemeClr val="tx1"/>
                    </a:solidFill>
                  </a:rPr>
                  <a:t>distinguish</a:t>
                </a:r>
                <a:r>
                  <a:rPr lang="en-US" spc="85" dirty="0">
                    <a:solidFill>
                      <a:schemeClr val="tx1"/>
                    </a:solidFill>
                  </a:rPr>
                  <a:t> </a:t>
                </a:r>
                <a:r>
                  <a:rPr lang="en-US" spc="-5" dirty="0">
                    <a:solidFill>
                      <a:schemeClr val="tx1"/>
                    </a:solidFill>
                  </a:rPr>
                  <a:t>between</a:t>
                </a:r>
                <a:r>
                  <a:rPr lang="en-US" spc="85" dirty="0">
                    <a:solidFill>
                      <a:schemeClr val="tx1"/>
                    </a:solidFill>
                  </a:rPr>
                  <a:t> </a:t>
                </a:r>
                <a:r>
                  <a:rPr lang="en-US" spc="-5" dirty="0">
                    <a:solidFill>
                      <a:schemeClr val="tx1"/>
                    </a:solidFill>
                  </a:rPr>
                  <a:t>displacement</a:t>
                </a:r>
                <a:r>
                  <a:rPr lang="en-US" spc="85" dirty="0">
                    <a:solidFill>
                      <a:schemeClr val="tx1"/>
                    </a:solidFill>
                  </a:rPr>
                  <a:t> </a:t>
                </a:r>
                <a:r>
                  <a:rPr lang="en-US" spc="-5" dirty="0">
                    <a:solidFill>
                      <a:schemeClr val="tx1"/>
                    </a:solidFill>
                  </a:rPr>
                  <a:t>and</a:t>
                </a:r>
                <a:r>
                  <a:rPr lang="en-US" spc="80" dirty="0">
                    <a:solidFill>
                      <a:schemeClr val="tx1"/>
                    </a:solidFill>
                  </a:rPr>
                  <a:t> </a:t>
                </a:r>
                <a:r>
                  <a:rPr lang="en-US" i="1" spc="-10" dirty="0">
                    <a:solidFill>
                      <a:schemeClr val="tx1"/>
                    </a:solidFill>
                  </a:rPr>
                  <a:t>distanc</a:t>
                </a:r>
                <a:r>
                  <a:rPr lang="en-US" i="1" spc="-5" dirty="0">
                    <a:solidFill>
                      <a:schemeClr val="tx1"/>
                    </a:solidFill>
                  </a:rPr>
                  <a:t>e</a:t>
                </a:r>
                <a:r>
                  <a:rPr lang="en-US" i="1" spc="85" dirty="0">
                    <a:solidFill>
                      <a:schemeClr val="tx1"/>
                    </a:solidFill>
                  </a:rPr>
                  <a:t> </a:t>
                </a:r>
                <a:r>
                  <a:rPr lang="en-US" i="1" spc="-10" dirty="0">
                    <a:solidFill>
                      <a:schemeClr val="tx1"/>
                    </a:solidFill>
                  </a:rPr>
                  <a:t>travele</a:t>
                </a:r>
                <a:r>
                  <a:rPr lang="en-US" i="1" spc="-5" dirty="0">
                    <a:solidFill>
                      <a:schemeClr val="tx1"/>
                    </a:solidFill>
                  </a:rPr>
                  <a:t>d</a:t>
                </a:r>
                <a:r>
                  <a:rPr lang="en-US" spc="-5" dirty="0">
                    <a:solidFill>
                      <a:schemeClr val="tx1"/>
                    </a:solidFill>
                  </a:rPr>
                  <a:t>.</a:t>
                </a:r>
                <a:r>
                  <a:rPr lang="en-US" spc="85" dirty="0">
                    <a:solidFill>
                      <a:schemeClr val="tx1"/>
                    </a:solidFill>
                  </a:rPr>
                  <a:t> </a:t>
                </a:r>
                <a:r>
                  <a:rPr lang="en-US" spc="-5" dirty="0">
                    <a:solidFill>
                      <a:schemeClr val="tx1"/>
                    </a:solidFill>
                  </a:rPr>
                  <a:t>If</a:t>
                </a:r>
                <a:r>
                  <a:rPr lang="en-US" spc="85" dirty="0">
                    <a:solidFill>
                      <a:schemeClr val="tx1"/>
                    </a:solidFill>
                  </a:rPr>
                  <a:t> </a:t>
                </a:r>
                <a:r>
                  <a:rPr lang="en-US" spc="-10" dirty="0">
                    <a:solidFill>
                      <a:schemeClr val="tx1"/>
                    </a:solidFill>
                  </a:rPr>
                  <a:t>yo</a:t>
                </a:r>
                <a:r>
                  <a:rPr lang="en-US" spc="-5" dirty="0">
                    <a:solidFill>
                      <a:schemeClr val="tx1"/>
                    </a:solidFill>
                  </a:rPr>
                  <a:t>u</a:t>
                </a:r>
                <a:r>
                  <a:rPr lang="en-US" spc="85" dirty="0">
                    <a:solidFill>
                      <a:schemeClr val="tx1"/>
                    </a:solidFill>
                  </a:rPr>
                  <a:t> </a:t>
                </a:r>
                <a:r>
                  <a:rPr lang="en-US" spc="-10" dirty="0">
                    <a:solidFill>
                      <a:schemeClr val="tx1"/>
                    </a:solidFill>
                  </a:rPr>
                  <a:t>trave</a:t>
                </a:r>
                <a:r>
                  <a:rPr lang="en-US" spc="-5" dirty="0">
                    <a:solidFill>
                      <a:schemeClr val="tx1"/>
                    </a:solidFill>
                  </a:rPr>
                  <a:t>l</a:t>
                </a:r>
                <a:r>
                  <a:rPr lang="en-US" spc="85" dirty="0">
                    <a:solidFill>
                      <a:schemeClr val="tx1"/>
                    </a:solidFill>
                  </a:rPr>
                  <a:t> </a:t>
                </a:r>
                <a:r>
                  <a:rPr lang="en-US" spc="-10" dirty="0">
                    <a:solidFill>
                      <a:schemeClr val="tx1"/>
                    </a:solidFill>
                  </a:rPr>
                  <a:t>1</a:t>
                </a:r>
                <a:r>
                  <a:rPr lang="en-US" spc="-5" dirty="0">
                    <a:solidFill>
                      <a:schemeClr val="tx1"/>
                    </a:solidFill>
                  </a:rPr>
                  <a:t>0</a:t>
                </a:r>
                <a:r>
                  <a:rPr lang="en-US" spc="85" dirty="0">
                    <a:solidFill>
                      <a:schemeClr val="tx1"/>
                    </a:solidFill>
                  </a:rPr>
                  <a:t> </a:t>
                </a:r>
                <a:r>
                  <a:rPr lang="en-US" spc="-15" dirty="0">
                    <a:solidFill>
                      <a:schemeClr val="tx1"/>
                    </a:solidFill>
                  </a:rPr>
                  <a:t>km</a:t>
                </a:r>
                <a:r>
                  <a:rPr lang="en-US" spc="-10" dirty="0">
                    <a:solidFill>
                      <a:schemeClr val="tx1"/>
                    </a:solidFill>
                  </a:rPr>
                  <a:t> an</a:t>
                </a:r>
                <a:r>
                  <a:rPr lang="en-US" spc="-5" dirty="0">
                    <a:solidFill>
                      <a:schemeClr val="tx1"/>
                    </a:solidFill>
                  </a:rPr>
                  <a:t>d</a:t>
                </a:r>
                <a:r>
                  <a:rPr lang="en-US" spc="45" dirty="0">
                    <a:solidFill>
                      <a:schemeClr val="tx1"/>
                    </a:solidFill>
                  </a:rPr>
                  <a:t> </a:t>
                </a:r>
                <a:r>
                  <a:rPr lang="en-US" spc="-10" dirty="0">
                    <a:solidFill>
                      <a:schemeClr val="tx1"/>
                    </a:solidFill>
                  </a:rPr>
                  <a:t>the</a:t>
                </a:r>
                <a:r>
                  <a:rPr lang="en-US" spc="-5" dirty="0">
                    <a:solidFill>
                      <a:schemeClr val="tx1"/>
                    </a:solidFill>
                  </a:rPr>
                  <a:t>n</a:t>
                </a:r>
                <a:r>
                  <a:rPr lang="en-US" spc="45" dirty="0">
                    <a:solidFill>
                      <a:schemeClr val="tx1"/>
                    </a:solidFill>
                  </a:rPr>
                  <a:t> </a:t>
                </a:r>
                <a:r>
                  <a:rPr lang="en-US" spc="-10" dirty="0">
                    <a:solidFill>
                      <a:schemeClr val="tx1"/>
                    </a:solidFill>
                  </a:rPr>
                  <a:t>retur</a:t>
                </a:r>
                <a:r>
                  <a:rPr lang="en-US" spc="-5" dirty="0">
                    <a:solidFill>
                      <a:schemeClr val="tx1"/>
                    </a:solidFill>
                  </a:rPr>
                  <a:t>n</a:t>
                </a:r>
                <a:r>
                  <a:rPr lang="en-US" spc="45" dirty="0">
                    <a:solidFill>
                      <a:schemeClr val="tx1"/>
                    </a:solidFill>
                  </a:rPr>
                  <a:t> </a:t>
                </a:r>
                <a:r>
                  <a:rPr lang="en-US" spc="-10" dirty="0">
                    <a:solidFill>
                      <a:schemeClr val="tx1"/>
                    </a:solidFill>
                  </a:rPr>
                  <a:t>t</a:t>
                </a:r>
                <a:r>
                  <a:rPr lang="en-US" spc="-5" dirty="0">
                    <a:solidFill>
                      <a:schemeClr val="tx1"/>
                    </a:solidFill>
                  </a:rPr>
                  <a:t>o</a:t>
                </a:r>
                <a:r>
                  <a:rPr lang="en-US" spc="45" dirty="0">
                    <a:solidFill>
                      <a:schemeClr val="tx1"/>
                    </a:solidFill>
                  </a:rPr>
                  <a:t> </a:t>
                </a:r>
                <a:r>
                  <a:rPr lang="en-US" spc="-10" dirty="0">
                    <a:solidFill>
                      <a:schemeClr val="tx1"/>
                    </a:solidFill>
                  </a:rPr>
                  <a:t>you</a:t>
                </a:r>
                <a:r>
                  <a:rPr lang="en-US" spc="-5" dirty="0">
                    <a:solidFill>
                      <a:schemeClr val="tx1"/>
                    </a:solidFill>
                  </a:rPr>
                  <a:t>r</a:t>
                </a:r>
                <a:r>
                  <a:rPr lang="en-US" spc="45" dirty="0">
                    <a:solidFill>
                      <a:schemeClr val="tx1"/>
                    </a:solidFill>
                  </a:rPr>
                  <a:t> </a:t>
                </a:r>
                <a:r>
                  <a:rPr lang="en-US" spc="-10" dirty="0">
                    <a:solidFill>
                      <a:schemeClr val="tx1"/>
                    </a:solidFill>
                  </a:rPr>
                  <a:t>startin</a:t>
                </a:r>
                <a:r>
                  <a:rPr lang="en-US" spc="-5" dirty="0">
                    <a:solidFill>
                      <a:schemeClr val="tx1"/>
                    </a:solidFill>
                  </a:rPr>
                  <a:t>g</a:t>
                </a:r>
                <a:r>
                  <a:rPr lang="en-US" spc="45" dirty="0">
                    <a:solidFill>
                      <a:schemeClr val="tx1"/>
                    </a:solidFill>
                  </a:rPr>
                  <a:t> </a:t>
                </a:r>
                <a:r>
                  <a:rPr lang="en-US" spc="-10" dirty="0">
                    <a:solidFill>
                      <a:schemeClr val="tx1"/>
                    </a:solidFill>
                  </a:rPr>
                  <a:t>point</a:t>
                </a:r>
                <a:r>
                  <a:rPr lang="en-US" spc="-5" dirty="0">
                    <a:solidFill>
                      <a:schemeClr val="tx1"/>
                    </a:solidFill>
                  </a:rPr>
                  <a:t>,</a:t>
                </a:r>
                <a:r>
                  <a:rPr lang="en-US" spc="45" dirty="0">
                    <a:solidFill>
                      <a:schemeClr val="tx1"/>
                    </a:solidFill>
                  </a:rPr>
                  <a:t> </a:t>
                </a:r>
                <a:r>
                  <a:rPr lang="en-US" spc="-10" dirty="0">
                    <a:solidFill>
                      <a:schemeClr val="tx1"/>
                    </a:solidFill>
                  </a:rPr>
                  <a:t>you</a:t>
                </a:r>
                <a:r>
                  <a:rPr lang="en-US" spc="-5" dirty="0">
                    <a:solidFill>
                      <a:schemeClr val="tx1"/>
                    </a:solidFill>
                  </a:rPr>
                  <a:t>r</a:t>
                </a:r>
                <a:r>
                  <a:rPr lang="en-US" spc="45" dirty="0">
                    <a:solidFill>
                      <a:schemeClr val="tx1"/>
                    </a:solidFill>
                  </a:rPr>
                  <a:t> </a:t>
                </a:r>
                <a:r>
                  <a:rPr lang="en-US" spc="-10" dirty="0">
                    <a:solidFill>
                      <a:schemeClr val="tx1"/>
                    </a:solidFill>
                  </a:rPr>
                  <a:t>displacemen</a:t>
                </a:r>
                <a:r>
                  <a:rPr lang="en-US" spc="-5" dirty="0">
                    <a:solidFill>
                      <a:schemeClr val="tx1"/>
                    </a:solidFill>
                  </a:rPr>
                  <a:t>t</a:t>
                </a:r>
                <a:r>
                  <a:rPr lang="en-US" spc="45" dirty="0">
                    <a:solidFill>
                      <a:schemeClr val="tx1"/>
                    </a:solidFill>
                  </a:rPr>
                  <a:t> </a:t>
                </a:r>
                <a:r>
                  <a:rPr lang="en-US" spc="-10" dirty="0">
                    <a:solidFill>
                      <a:schemeClr val="tx1"/>
                    </a:solidFill>
                  </a:rPr>
                  <a:t>i</a:t>
                </a:r>
                <a:r>
                  <a:rPr lang="en-US" spc="-5" dirty="0">
                    <a:solidFill>
                      <a:schemeClr val="tx1"/>
                    </a:solidFill>
                  </a:rPr>
                  <a:t>s</a:t>
                </a:r>
                <a:r>
                  <a:rPr lang="en-US" spc="45" dirty="0">
                    <a:solidFill>
                      <a:schemeClr val="tx1"/>
                    </a:solidFill>
                  </a:rPr>
                  <a:t> </a:t>
                </a:r>
                <a:r>
                  <a:rPr lang="en-US" spc="-10" dirty="0">
                    <a:solidFill>
                      <a:schemeClr val="tx1"/>
                    </a:solidFill>
                  </a:rPr>
                  <a:t>zer</a:t>
                </a:r>
                <a:r>
                  <a:rPr lang="en-US" spc="-5" dirty="0">
                    <a:solidFill>
                      <a:schemeClr val="tx1"/>
                    </a:solidFill>
                  </a:rPr>
                  <a:t>o</a:t>
                </a:r>
                <a:r>
                  <a:rPr lang="en-US" spc="45" dirty="0">
                    <a:solidFill>
                      <a:schemeClr val="tx1"/>
                    </a:solidFill>
                  </a:rPr>
                  <a:t> </a:t>
                </a:r>
                <a:r>
                  <a:rPr lang="en-US" spc="-10" dirty="0">
                    <a:solidFill>
                      <a:schemeClr val="tx1"/>
                    </a:solidFill>
                  </a:rPr>
                  <a:t>bu</a:t>
                </a:r>
                <a:r>
                  <a:rPr lang="en-US" spc="-5" dirty="0">
                    <a:solidFill>
                      <a:schemeClr val="tx1"/>
                    </a:solidFill>
                  </a:rPr>
                  <a:t>t</a:t>
                </a:r>
                <a:r>
                  <a:rPr lang="en-US" spc="45" dirty="0">
                    <a:solidFill>
                      <a:schemeClr val="tx1"/>
                    </a:solidFill>
                  </a:rPr>
                  <a:t> </a:t>
                </a:r>
                <a:r>
                  <a:rPr lang="en-US" spc="-10" dirty="0">
                    <a:solidFill>
                      <a:schemeClr val="tx1"/>
                    </a:solidFill>
                  </a:rPr>
                  <a:t>you</a:t>
                </a:r>
                <a:r>
                  <a:rPr lang="en-US" spc="-5" dirty="0">
                    <a:solidFill>
                      <a:schemeClr val="tx1"/>
                    </a:solidFill>
                  </a:rPr>
                  <a:t>r</a:t>
                </a:r>
                <a:r>
                  <a:rPr lang="en-US" spc="45" dirty="0">
                    <a:solidFill>
                      <a:schemeClr val="tx1"/>
                    </a:solidFill>
                  </a:rPr>
                  <a:t> </a:t>
                </a:r>
                <a:r>
                  <a:rPr lang="en-US" spc="-10" dirty="0">
                    <a:solidFill>
                      <a:schemeClr val="tx1"/>
                    </a:solidFill>
                  </a:rPr>
                  <a:t>distanc</a:t>
                </a:r>
                <a:r>
                  <a:rPr lang="en-US" spc="-5" dirty="0">
                    <a:solidFill>
                      <a:schemeClr val="tx1"/>
                    </a:solidFill>
                  </a:rPr>
                  <a:t>e</a:t>
                </a:r>
                <a:r>
                  <a:rPr lang="en-US" spc="45" dirty="0">
                    <a:solidFill>
                      <a:schemeClr val="tx1"/>
                    </a:solidFill>
                  </a:rPr>
                  <a:t> </a:t>
                </a:r>
                <a:r>
                  <a:rPr lang="en-US" spc="-10" dirty="0">
                    <a:solidFill>
                      <a:schemeClr val="tx1"/>
                    </a:solidFill>
                  </a:rPr>
                  <a:t>travele</a:t>
                </a:r>
                <a:r>
                  <a:rPr lang="en-US" spc="-5" dirty="0">
                    <a:solidFill>
                      <a:schemeClr val="tx1"/>
                    </a:solidFill>
                  </a:rPr>
                  <a:t>d</a:t>
                </a:r>
                <a:r>
                  <a:rPr lang="en-US" spc="55" dirty="0">
                    <a:solidFill>
                      <a:schemeClr val="tx1"/>
                    </a:solidFill>
                  </a:rPr>
                  <a:t> </a:t>
                </a:r>
                <a:r>
                  <a:rPr lang="en-US" spc="-10" dirty="0">
                    <a:solidFill>
                      <a:schemeClr val="tx1"/>
                    </a:solidFill>
                  </a:rPr>
                  <a:t>i</a:t>
                </a:r>
                <a:r>
                  <a:rPr lang="en-US" spc="-5" dirty="0">
                    <a:solidFill>
                      <a:schemeClr val="tx1"/>
                    </a:solidFill>
                  </a:rPr>
                  <a:t>s</a:t>
                </a:r>
                <a:r>
                  <a:rPr lang="en-US" spc="55" dirty="0">
                    <a:solidFill>
                      <a:schemeClr val="tx1"/>
                    </a:solidFill>
                  </a:rPr>
                  <a:t> </a:t>
                </a:r>
                <a:r>
                  <a:rPr lang="en-US" spc="-10" dirty="0">
                    <a:solidFill>
                      <a:schemeClr val="tx1"/>
                    </a:solidFill>
                  </a:rPr>
                  <a:t>2</a:t>
                </a:r>
                <a:r>
                  <a:rPr lang="en-US" spc="-5" dirty="0">
                    <a:solidFill>
                      <a:schemeClr val="tx1"/>
                    </a:solidFill>
                  </a:rPr>
                  <a:t>0</a:t>
                </a:r>
                <a:r>
                  <a:rPr lang="en-US" spc="55" dirty="0">
                    <a:solidFill>
                      <a:schemeClr val="tx1"/>
                    </a:solidFill>
                  </a:rPr>
                  <a:t> </a:t>
                </a:r>
                <a:r>
                  <a:rPr lang="en-US" spc="-15" dirty="0">
                    <a:solidFill>
                      <a:schemeClr val="tx1"/>
                    </a:solidFill>
                  </a:rPr>
                  <a:t>km</a:t>
                </a:r>
                <a:r>
                  <a:rPr lang="en-US" spc="-5" dirty="0">
                    <a:solidFill>
                      <a:schemeClr val="tx1"/>
                    </a:solidFill>
                  </a:rPr>
                  <a:t>.</a:t>
                </a:r>
                <a:r>
                  <a:rPr lang="en-US" spc="55" dirty="0">
                    <a:solidFill>
                      <a:schemeClr val="tx1"/>
                    </a:solidFill>
                  </a:rPr>
                  <a:t> </a:t>
                </a:r>
                <a:r>
                  <a:rPr lang="en-US" spc="-15" dirty="0">
                    <a:solidFill>
                      <a:schemeClr val="tx1"/>
                    </a:solidFill>
                  </a:rPr>
                  <a:t>T</a:t>
                </a:r>
                <a:r>
                  <a:rPr lang="en-US" spc="-5" dirty="0">
                    <a:solidFill>
                      <a:schemeClr val="tx1"/>
                    </a:solidFill>
                  </a:rPr>
                  <a:t>o</a:t>
                </a:r>
                <a:r>
                  <a:rPr lang="en-US" spc="55" dirty="0">
                    <a:solidFill>
                      <a:schemeClr val="tx1"/>
                    </a:solidFill>
                  </a:rPr>
                  <a:t> </a:t>
                </a:r>
                <a:r>
                  <a:rPr lang="en-US" spc="-10" dirty="0">
                    <a:solidFill>
                      <a:schemeClr val="tx1"/>
                    </a:solidFill>
                  </a:rPr>
                  <a:t>comput</a:t>
                </a:r>
                <a:r>
                  <a:rPr lang="en-US" spc="-5" dirty="0">
                    <a:solidFill>
                      <a:schemeClr val="tx1"/>
                    </a:solidFill>
                  </a:rPr>
                  <a:t>e</a:t>
                </a:r>
                <a:r>
                  <a:rPr lang="en-US" spc="60" dirty="0">
                    <a:solidFill>
                      <a:schemeClr val="tx1"/>
                    </a:solidFill>
                  </a:rPr>
                  <a:t> </a:t>
                </a:r>
                <a:r>
                  <a:rPr lang="en-US" spc="-10" dirty="0">
                    <a:solidFill>
                      <a:schemeClr val="tx1"/>
                    </a:solidFill>
                  </a:rPr>
                  <a:t>distanc</a:t>
                </a:r>
                <a:r>
                  <a:rPr lang="en-US" spc="-5" dirty="0">
                    <a:solidFill>
                      <a:schemeClr val="tx1"/>
                    </a:solidFill>
                  </a:rPr>
                  <a:t>e</a:t>
                </a:r>
                <a:r>
                  <a:rPr lang="en-US" spc="55" dirty="0">
                    <a:solidFill>
                      <a:schemeClr val="tx1"/>
                    </a:solidFill>
                  </a:rPr>
                  <a:t> </a:t>
                </a:r>
                <a:r>
                  <a:rPr lang="en-US" spc="-10" dirty="0">
                    <a:solidFill>
                      <a:schemeClr val="tx1"/>
                    </a:solidFill>
                  </a:rPr>
                  <a:t>travele</a:t>
                </a:r>
                <a:r>
                  <a:rPr lang="en-US" spc="-5" dirty="0">
                    <a:solidFill>
                      <a:schemeClr val="tx1"/>
                    </a:solidFill>
                  </a:rPr>
                  <a:t>d</a:t>
                </a:r>
                <a:r>
                  <a:rPr lang="en-US" spc="55" dirty="0">
                    <a:solidFill>
                      <a:schemeClr val="tx1"/>
                    </a:solidFill>
                  </a:rPr>
                  <a:t> </a:t>
                </a:r>
                <a:r>
                  <a:rPr lang="en-US" spc="-10" dirty="0">
                    <a:solidFill>
                      <a:schemeClr val="tx1"/>
                    </a:solidFill>
                  </a:rPr>
                  <a:t>rathe</a:t>
                </a:r>
                <a:r>
                  <a:rPr lang="en-US" spc="-5" dirty="0">
                    <a:solidFill>
                      <a:schemeClr val="tx1"/>
                    </a:solidFill>
                  </a:rPr>
                  <a:t>r</a:t>
                </a:r>
                <a:r>
                  <a:rPr lang="en-US" spc="55" dirty="0">
                    <a:solidFill>
                      <a:schemeClr val="tx1"/>
                    </a:solidFill>
                  </a:rPr>
                  <a:t> </a:t>
                </a:r>
                <a:r>
                  <a:rPr lang="en-US" spc="-10" dirty="0">
                    <a:solidFill>
                      <a:schemeClr val="tx1"/>
                    </a:solidFill>
                  </a:rPr>
                  <a:t>tha</a:t>
                </a:r>
                <a:r>
                  <a:rPr lang="en-US" spc="-5" dirty="0">
                    <a:solidFill>
                      <a:schemeClr val="tx1"/>
                    </a:solidFill>
                  </a:rPr>
                  <a:t>n</a:t>
                </a:r>
                <a:r>
                  <a:rPr lang="en-US" spc="55" dirty="0">
                    <a:solidFill>
                      <a:schemeClr val="tx1"/>
                    </a:solidFill>
                  </a:rPr>
                  <a:t> </a:t>
                </a:r>
                <a:r>
                  <a:rPr lang="en-US" spc="-10" dirty="0">
                    <a:solidFill>
                      <a:schemeClr val="tx1"/>
                    </a:solidFill>
                  </a:rPr>
                  <a:t>displacement</a:t>
                </a:r>
                <a:r>
                  <a:rPr lang="en-US" spc="-5" dirty="0">
                    <a:solidFill>
                      <a:schemeClr val="tx1"/>
                    </a:solidFill>
                  </a:rPr>
                  <a:t>,</a:t>
                </a:r>
                <a:r>
                  <a:rPr lang="en-US" spc="55" dirty="0">
                    <a:solidFill>
                      <a:schemeClr val="tx1"/>
                    </a:solidFill>
                  </a:rPr>
                  <a:t> </a:t>
                </a:r>
                <a:r>
                  <a:rPr lang="en-US" spc="-15" dirty="0">
                    <a:solidFill>
                      <a:schemeClr val="tx1"/>
                    </a:solidFill>
                  </a:rPr>
                  <a:t>w</a:t>
                </a:r>
                <a:r>
                  <a:rPr lang="en-US" spc="-5" dirty="0">
                    <a:solidFill>
                      <a:schemeClr val="tx1"/>
                    </a:solidFill>
                  </a:rPr>
                  <a:t>e</a:t>
                </a:r>
                <a:r>
                  <a:rPr lang="en-US" spc="55" dirty="0">
                    <a:solidFill>
                      <a:schemeClr val="tx1"/>
                    </a:solidFill>
                  </a:rPr>
                  <a:t> </a:t>
                </a:r>
                <a:r>
                  <a:rPr lang="en-US" spc="-5" dirty="0">
                    <a:solidFill>
                      <a:schemeClr val="tx1"/>
                    </a:solidFill>
                  </a:rPr>
                  <a:t>i</a:t>
                </a:r>
                <a:r>
                  <a:rPr lang="en-US" spc="-10" dirty="0">
                    <a:solidFill>
                      <a:schemeClr val="tx1"/>
                    </a:solidFill>
                  </a:rPr>
                  <a:t>ntegrat</a:t>
                </a:r>
                <a:r>
                  <a:rPr lang="en-US" spc="-5" dirty="0">
                    <a:solidFill>
                      <a:schemeClr val="tx1"/>
                    </a:solidFill>
                  </a:rPr>
                  <a:t>e</a:t>
                </a:r>
                <a:r>
                  <a:rPr lang="en-US" spc="55" dirty="0">
                    <a:solidFill>
                      <a:schemeClr val="tx1"/>
                    </a:solidFill>
                  </a:rPr>
                  <a:t> </a:t>
                </a:r>
                <a:r>
                  <a:rPr lang="en-US" spc="-5" dirty="0">
                    <a:solidFill>
                      <a:schemeClr val="tx1"/>
                    </a:solidFill>
                  </a:rPr>
                  <a:t>t</a:t>
                </a:r>
                <a:r>
                  <a:rPr lang="en-US" spc="-10" dirty="0">
                    <a:solidFill>
                      <a:schemeClr val="tx1"/>
                    </a:solidFill>
                  </a:rPr>
                  <a:t>he </a:t>
                </a:r>
                <a:r>
                  <a:rPr lang="en-US" i="1" spc="-10" dirty="0">
                    <a:solidFill>
                      <a:schemeClr val="tx1"/>
                    </a:solidFill>
                  </a:rPr>
                  <a:t>spee</a:t>
                </a:r>
                <a:r>
                  <a:rPr lang="en-US" i="1" spc="-5" dirty="0">
                    <a:solidFill>
                      <a:schemeClr val="tx1"/>
                    </a:solidFill>
                  </a:rPr>
                  <a:t>d</a:t>
                </a:r>
                <a:r>
                  <a:rPr lang="en-US" i="1" spc="25" dirty="0">
                    <a:solidFill>
                      <a:schemeClr val="tx1"/>
                    </a:solidFill>
                  </a:rPr>
                  <a:t> </a:t>
                </a:r>
                <a:r>
                  <a:rPr lang="en-US" spc="-90" dirty="0">
                    <a:solidFill>
                      <a:schemeClr val="tx1"/>
                    </a:solidFill>
                  </a:rPr>
                  <a:t>|</a:t>
                </a:r>
                <a:r>
                  <a:rPr lang="en-US" i="1" spc="20"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90" dirty="0">
                    <a:solidFill>
                      <a:schemeClr val="tx1"/>
                    </a:solidFill>
                  </a:rPr>
                  <a:t>|</a:t>
                </a:r>
                <a:r>
                  <a:rPr lang="en-US" spc="-5" dirty="0">
                    <a:solidFill>
                      <a:schemeClr val="tx1"/>
                    </a:solidFill>
                  </a:rPr>
                  <a:t>.</a:t>
                </a:r>
                <a:endParaRPr lang="en-US" dirty="0">
                  <a:solidFill>
                    <a:schemeClr val="tx1"/>
                  </a:solidFill>
                </a:endParaRPr>
              </a:p>
              <a:p>
                <a:pPr marL="369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336" t="-976" r="-615"/>
                </a:stretch>
              </a:blipFill>
            </p:spPr>
            <p:txBody>
              <a:bodyPr/>
              <a:lstStyle/>
              <a:p>
                <a:r>
                  <a:rPr lang="en-US">
                    <a:noFill/>
                  </a:rPr>
                  <a:t> </a:t>
                </a:r>
              </a:p>
            </p:txBody>
          </p:sp>
        </mc:Fallback>
      </mc:AlternateContent>
    </p:spTree>
    <p:extLst>
      <p:ext uri="{BB962C8B-B14F-4D97-AF65-F5344CB8AC3E}">
        <p14:creationId xmlns:p14="http://schemas.microsoft.com/office/powerpoint/2010/main" val="24128392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(7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u="sng" spc="25" dirty="0">
                    <a:solidFill>
                      <a:schemeClr val="tx1"/>
                    </a:solidFill>
                  </a:rPr>
                  <a:t>THEORE</a:t>
                </a:r>
                <a:r>
                  <a:rPr lang="en-US" b="1" u="sng" spc="-25" dirty="0">
                    <a:solidFill>
                      <a:schemeClr val="tx1"/>
                    </a:solidFill>
                  </a:rPr>
                  <a:t>M</a:t>
                </a:r>
                <a:r>
                  <a:rPr lang="en-US" b="1" spc="110" dirty="0"/>
                  <a:t>:</a:t>
                </a:r>
                <a:r>
                  <a:rPr lang="en-US" b="1" dirty="0">
                    <a:solidFill>
                      <a:schemeClr val="tx1"/>
                    </a:solidFill>
                  </a:rPr>
                  <a:t> </a:t>
                </a:r>
                <a:r>
                  <a:rPr lang="en-US" b="1" spc="5" dirty="0">
                    <a:solidFill>
                      <a:schemeClr val="tx1"/>
                    </a:solidFill>
                  </a:rPr>
                  <a:t>The</a:t>
                </a:r>
                <a:r>
                  <a:rPr lang="en-US" b="1" spc="110" dirty="0">
                    <a:solidFill>
                      <a:schemeClr val="tx1"/>
                    </a:solidFill>
                  </a:rPr>
                  <a:t> </a:t>
                </a:r>
                <a:r>
                  <a:rPr lang="en-US" b="1" spc="15" dirty="0">
                    <a:solidFill>
                      <a:schemeClr val="tx1"/>
                    </a:solidFill>
                  </a:rPr>
                  <a:t>Integra</a:t>
                </a:r>
                <a:r>
                  <a:rPr lang="en-US" b="1" spc="10" dirty="0">
                    <a:solidFill>
                      <a:schemeClr val="tx1"/>
                    </a:solidFill>
                  </a:rPr>
                  <a:t>l</a:t>
                </a:r>
                <a:r>
                  <a:rPr lang="en-US" b="1" spc="110" dirty="0">
                    <a:solidFill>
                      <a:schemeClr val="tx1"/>
                    </a:solidFill>
                  </a:rPr>
                  <a:t> </a:t>
                </a:r>
                <a:r>
                  <a:rPr lang="en-US" b="1" spc="-5" dirty="0">
                    <a:solidFill>
                      <a:schemeClr val="tx1"/>
                    </a:solidFill>
                  </a:rPr>
                  <a:t>o</a:t>
                </a:r>
                <a:r>
                  <a:rPr lang="en-US" b="1" dirty="0">
                    <a:solidFill>
                      <a:schemeClr val="tx1"/>
                    </a:solidFill>
                  </a:rPr>
                  <a:t>f</a:t>
                </a:r>
                <a:r>
                  <a:rPr lang="en-US" b="1" spc="105" dirty="0">
                    <a:solidFill>
                      <a:schemeClr val="tx1"/>
                    </a:solidFill>
                  </a:rPr>
                  <a:t> </a:t>
                </a:r>
                <a:r>
                  <a:rPr lang="en-US" b="1" spc="-35" dirty="0">
                    <a:solidFill>
                      <a:schemeClr val="tx1"/>
                    </a:solidFill>
                  </a:rPr>
                  <a:t>V</a:t>
                </a:r>
                <a:r>
                  <a:rPr lang="en-US" b="1" spc="35" dirty="0">
                    <a:solidFill>
                      <a:schemeClr val="tx1"/>
                    </a:solidFill>
                  </a:rPr>
                  <a:t>e</a:t>
                </a:r>
                <a:r>
                  <a:rPr lang="en-US" b="1" spc="10" dirty="0">
                    <a:solidFill>
                      <a:schemeClr val="tx1"/>
                    </a:solidFill>
                  </a:rPr>
                  <a:t>locit</a:t>
                </a:r>
                <a:r>
                  <a:rPr lang="en-US" b="1" spc="20" dirty="0">
                    <a:solidFill>
                      <a:schemeClr val="tx1"/>
                    </a:solidFill>
                  </a:rPr>
                  <a:t>y</a:t>
                </a:r>
                <a:r>
                  <a:rPr lang="en-US" b="1" dirty="0">
                    <a:solidFill>
                      <a:schemeClr val="tx1"/>
                    </a:solidFill>
                  </a:rPr>
                  <a:t> </a:t>
                </a:r>
                <a:endParaRPr lang="en-US" b="1" spc="85" dirty="0">
                  <a:solidFill>
                    <a:schemeClr val="tx1"/>
                  </a:solidFill>
                </a:endParaRPr>
              </a:p>
              <a:p>
                <a:pPr marL="0" indent="0">
                  <a:lnSpc>
                    <a:spcPct val="100000"/>
                  </a:lnSpc>
                  <a:buNone/>
                </a:pPr>
                <a:r>
                  <a:rPr lang="en-US" spc="-15" dirty="0">
                    <a:solidFill>
                      <a:schemeClr val="tx1"/>
                    </a:solidFill>
                  </a:rPr>
                  <a:t>Fo</a:t>
                </a:r>
                <a:r>
                  <a:rPr lang="en-US" spc="-5" dirty="0">
                    <a:solidFill>
                      <a:schemeClr val="tx1"/>
                    </a:solidFill>
                  </a:rPr>
                  <a:t>r</a:t>
                </a:r>
                <a:r>
                  <a:rPr lang="en-US" spc="50" dirty="0">
                    <a:solidFill>
                      <a:schemeClr val="tx1"/>
                    </a:solidFill>
                  </a:rPr>
                  <a:t> </a:t>
                </a:r>
                <a:r>
                  <a:rPr lang="en-US" spc="-10" dirty="0">
                    <a:solidFill>
                      <a:schemeClr val="tx1"/>
                    </a:solidFill>
                  </a:rPr>
                  <a:t>a</a:t>
                </a:r>
                <a:r>
                  <a:rPr lang="en-US" spc="-5" dirty="0">
                    <a:solidFill>
                      <a:schemeClr val="tx1"/>
                    </a:solidFill>
                  </a:rPr>
                  <a:t>n</a:t>
                </a:r>
                <a:r>
                  <a:rPr lang="en-US" spc="50" dirty="0">
                    <a:solidFill>
                      <a:schemeClr val="tx1"/>
                    </a:solidFill>
                  </a:rPr>
                  <a:t> </a:t>
                </a:r>
                <a:r>
                  <a:rPr lang="en-US" spc="-10" dirty="0">
                    <a:solidFill>
                      <a:schemeClr val="tx1"/>
                    </a:solidFill>
                  </a:rPr>
                  <a:t>objec</a:t>
                </a:r>
                <a:r>
                  <a:rPr lang="en-US" spc="-5" dirty="0">
                    <a:solidFill>
                      <a:schemeClr val="tx1"/>
                    </a:solidFill>
                  </a:rPr>
                  <a:t>t</a:t>
                </a:r>
                <a:r>
                  <a:rPr lang="en-US" spc="55" dirty="0">
                    <a:solidFill>
                      <a:schemeClr val="tx1"/>
                    </a:solidFill>
                  </a:rPr>
                  <a:t> </a:t>
                </a:r>
                <a:r>
                  <a:rPr lang="en-US" spc="-10" dirty="0">
                    <a:solidFill>
                      <a:schemeClr val="tx1"/>
                    </a:solidFill>
                  </a:rPr>
                  <a:t>i</a:t>
                </a:r>
                <a:r>
                  <a:rPr lang="en-US" spc="-5" dirty="0">
                    <a:solidFill>
                      <a:schemeClr val="tx1"/>
                    </a:solidFill>
                  </a:rPr>
                  <a:t>n</a:t>
                </a:r>
                <a:r>
                  <a:rPr lang="en-US" spc="50" dirty="0">
                    <a:solidFill>
                      <a:schemeClr val="tx1"/>
                    </a:solidFill>
                  </a:rPr>
                  <a:t> </a:t>
                </a:r>
                <a:r>
                  <a:rPr lang="en-US" spc="-10" dirty="0">
                    <a:solidFill>
                      <a:schemeClr val="tx1"/>
                    </a:solidFill>
                  </a:rPr>
                  <a:t>linea</a:t>
                </a:r>
                <a:r>
                  <a:rPr lang="en-US" spc="-5" dirty="0">
                    <a:solidFill>
                      <a:schemeClr val="tx1"/>
                    </a:solidFill>
                  </a:rPr>
                  <a:t>r</a:t>
                </a:r>
                <a:r>
                  <a:rPr lang="en-US" spc="50" dirty="0">
                    <a:solidFill>
                      <a:schemeClr val="tx1"/>
                    </a:solidFill>
                  </a:rPr>
                  <a:t> </a:t>
                </a:r>
                <a:r>
                  <a:rPr lang="en-US" spc="-10" dirty="0">
                    <a:solidFill>
                      <a:schemeClr val="tx1"/>
                    </a:solidFill>
                  </a:rPr>
                  <a:t>motio</a:t>
                </a:r>
                <a:r>
                  <a:rPr lang="en-US" spc="-5" dirty="0">
                    <a:solidFill>
                      <a:schemeClr val="tx1"/>
                    </a:solidFill>
                  </a:rPr>
                  <a:t>n</a:t>
                </a:r>
                <a:r>
                  <a:rPr lang="en-US" spc="50" dirty="0">
                    <a:solidFill>
                      <a:schemeClr val="tx1"/>
                    </a:solidFill>
                  </a:rPr>
                  <a:t> </a:t>
                </a:r>
                <a:r>
                  <a:rPr lang="en-US" spc="-10" dirty="0">
                    <a:solidFill>
                      <a:schemeClr val="tx1"/>
                    </a:solidFill>
                  </a:rPr>
                  <a:t>wit</a:t>
                </a:r>
                <a:r>
                  <a:rPr lang="en-US" spc="-5" dirty="0">
                    <a:solidFill>
                      <a:schemeClr val="tx1"/>
                    </a:solidFill>
                  </a:rPr>
                  <a:t>h</a:t>
                </a:r>
                <a:r>
                  <a:rPr lang="en-US" spc="50" dirty="0">
                    <a:solidFill>
                      <a:schemeClr val="tx1"/>
                    </a:solidFill>
                  </a:rPr>
                  <a:t> </a:t>
                </a:r>
                <a:r>
                  <a:rPr lang="en-US" spc="-10" dirty="0">
                    <a:solidFill>
                      <a:schemeClr val="tx1"/>
                    </a:solidFill>
                  </a:rPr>
                  <a:t>velocity </a:t>
                </a:r>
                <a:r>
                  <a:rPr lang="en-US" i="1" spc="20"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 t</a:t>
                </a:r>
                <a:r>
                  <a:rPr lang="en-US" spc="-10" dirty="0">
                    <a:solidFill>
                      <a:schemeClr val="tx1"/>
                    </a:solidFill>
                  </a:rPr>
                  <a:t>hen</a:t>
                </a:r>
                <a:endParaRPr lang="en-US" dirty="0">
                  <a:solidFill>
                    <a:schemeClr val="tx1"/>
                  </a:solidFill>
                </a:endParaRPr>
              </a:p>
              <a:p>
                <a:pPr marL="379800" indent="-342900">
                  <a:lnSpc>
                    <a:spcPct val="100000"/>
                  </a:lnSpc>
                </a:pPr>
                <a14:m>
                  <m:oMath xmlns:m="http://schemas.openxmlformats.org/officeDocument/2006/math">
                    <m:r>
                      <m:rPr>
                        <m:nor/>
                      </m:rPr>
                      <a:rPr lang="en-US" spc="-10" dirty="0">
                        <a:solidFill>
                          <a:schemeClr val="tx1"/>
                        </a:solidFill>
                      </a:rPr>
                      <m:t>displacemen</m:t>
                    </m:r>
                    <m:r>
                      <m:rPr>
                        <m:nor/>
                      </m:rPr>
                      <a:rPr lang="en-US" spc="-5" dirty="0">
                        <a:solidFill>
                          <a:schemeClr val="tx1"/>
                        </a:solidFill>
                      </a:rPr>
                      <m:t>t</m:t>
                    </m:r>
                    <m:r>
                      <m:rPr>
                        <m:nor/>
                      </m:rPr>
                      <a:rPr lang="en-US" dirty="0">
                        <a:solidFill>
                          <a:schemeClr val="tx1"/>
                        </a:solidFill>
                      </a:rPr>
                      <m:t> </m:t>
                    </m:r>
                    <m:r>
                      <m:rPr>
                        <m:nor/>
                      </m:rPr>
                      <a:rPr lang="en-US" spc="-10" dirty="0">
                        <a:solidFill>
                          <a:schemeClr val="tx1"/>
                        </a:solidFill>
                      </a:rPr>
                      <m:t>durin</m:t>
                    </m:r>
                    <m:r>
                      <m:rPr>
                        <m:nor/>
                      </m:rPr>
                      <a:rPr lang="en-US" spc="-5" dirty="0">
                        <a:solidFill>
                          <a:schemeClr val="tx1"/>
                        </a:solidFill>
                      </a:rPr>
                      <m:t>g</m:t>
                    </m:r>
                    <m:r>
                      <m:rPr>
                        <m:nor/>
                      </m:rPr>
                      <a:rPr lang="en-US" spc="-5" dirty="0">
                        <a:solidFill>
                          <a:schemeClr val="tx1"/>
                        </a:solidFill>
                      </a:rPr>
                      <m:t> [</m:t>
                    </m:r>
                    <m:r>
                      <m:rPr>
                        <m:nor/>
                      </m:rPr>
                      <a:rPr lang="en-US" i="1" spc="-5" dirty="0">
                        <a:solidFill>
                          <a:schemeClr val="tx1"/>
                        </a:solidFill>
                      </a:rPr>
                      <m:t>t</m:t>
                    </m:r>
                    <m:r>
                      <m:rPr>
                        <m:nor/>
                      </m:rPr>
                      <a:rPr lang="en-US" spc="67" baseline="-25000" dirty="0">
                        <a:solidFill>
                          <a:schemeClr val="tx1"/>
                        </a:solidFill>
                      </a:rPr>
                      <m:t>1</m:t>
                    </m:r>
                    <m:r>
                      <m:rPr>
                        <m:nor/>
                      </m:rPr>
                      <a:rPr lang="en-US" spc="-5" dirty="0">
                        <a:solidFill>
                          <a:schemeClr val="tx1"/>
                        </a:solidFill>
                      </a:rPr>
                      <m:t>,</m:t>
                    </m:r>
                    <m:r>
                      <m:rPr>
                        <m:nor/>
                      </m:rPr>
                      <a:rPr lang="en-US" spc="-85" dirty="0">
                        <a:solidFill>
                          <a:schemeClr val="tx1"/>
                        </a:solidFill>
                      </a:rPr>
                      <m:t> </m:t>
                    </m:r>
                    <m:r>
                      <m:rPr>
                        <m:nor/>
                      </m:rPr>
                      <a:rPr lang="en-US" i="1" spc="-5" dirty="0">
                        <a:solidFill>
                          <a:schemeClr val="tx1"/>
                        </a:solidFill>
                      </a:rPr>
                      <m:t>t</m:t>
                    </m:r>
                    <m:r>
                      <m:rPr>
                        <m:nor/>
                      </m:rPr>
                      <a:rPr lang="en-US" spc="67" baseline="-25000" dirty="0">
                        <a:solidFill>
                          <a:schemeClr val="tx1"/>
                        </a:solidFill>
                      </a:rPr>
                      <m:t>2</m:t>
                    </m:r>
                    <m:r>
                      <m:rPr>
                        <m:nor/>
                      </m:rPr>
                      <a:rPr lang="en-US" spc="-5" dirty="0">
                        <a:solidFill>
                          <a:schemeClr val="tx1"/>
                        </a:solidFill>
                      </a:rPr>
                      <m:t>]</m:t>
                    </m:r>
                    <m:r>
                      <m:rPr>
                        <m:nor/>
                      </m:rPr>
                      <a:rPr lang="en-US" spc="25" dirty="0">
                        <a:solidFill>
                          <a:schemeClr val="tx1"/>
                        </a:solidFill>
                      </a:rPr>
                      <m:t> </m:t>
                    </m:r>
                    <m:r>
                      <m:rPr>
                        <m:nor/>
                      </m:rPr>
                      <a:rPr lang="en-US" spc="-25" dirty="0">
                        <a:solidFill>
                          <a:schemeClr val="tx1"/>
                        </a:solidFill>
                      </a:rPr>
                      <m:t>=</m:t>
                    </m:r>
                    <m:nary>
                      <m:naryPr>
                        <m:ctrlPr>
                          <a:rPr lang="en-US" i="1" spc="-25" dirty="0" smtClean="0">
                            <a:solidFill>
                              <a:schemeClr val="tx1"/>
                            </a:solidFill>
                            <a:latin typeface="Cambria Math" panose="02040503050406030204" pitchFamily="18" charset="0"/>
                            <a:cs typeface="Lucida Sans Unicode"/>
                          </a:rPr>
                        </m:ctrlPr>
                      </m:naryPr>
                      <m:sub>
                        <m:sSub>
                          <m:sSubPr>
                            <m:ctrlPr>
                              <a:rPr lang="en-US" b="0" i="1" spc="-25" dirty="0" smtClean="0">
                                <a:solidFill>
                                  <a:schemeClr val="tx1"/>
                                </a:solidFill>
                                <a:latin typeface="Cambria Math" panose="02040503050406030204" pitchFamily="18" charset="0"/>
                                <a:cs typeface="Lucida Sans Unicode"/>
                              </a:rPr>
                            </m:ctrlPr>
                          </m:sSubPr>
                          <m:e>
                            <m:r>
                              <a:rPr lang="en-US" b="0" i="1" spc="-25" dirty="0" smtClean="0">
                                <a:solidFill>
                                  <a:schemeClr val="tx1"/>
                                </a:solidFill>
                                <a:latin typeface="Cambria Math" panose="02040503050406030204" pitchFamily="18" charset="0"/>
                                <a:cs typeface="Lucida Sans Unicode"/>
                              </a:rPr>
                              <m:t>𝑡</m:t>
                            </m:r>
                          </m:e>
                          <m:sub>
                            <m:r>
                              <a:rPr lang="en-US" b="0" i="1" spc="-25" dirty="0" smtClean="0">
                                <a:solidFill>
                                  <a:schemeClr val="tx1"/>
                                </a:solidFill>
                                <a:latin typeface="Cambria Math" panose="02040503050406030204" pitchFamily="18" charset="0"/>
                                <a:cs typeface="Lucida Sans Unicode"/>
                              </a:rPr>
                              <m:t>1</m:t>
                            </m:r>
                          </m:sub>
                        </m:sSub>
                      </m:sub>
                      <m:sup>
                        <m:sSub>
                          <m:sSubPr>
                            <m:ctrlPr>
                              <a:rPr lang="en-US" i="1" spc="-25" dirty="0" smtClean="0">
                                <a:solidFill>
                                  <a:schemeClr val="tx1"/>
                                </a:solidFill>
                                <a:latin typeface="Cambria Math" panose="02040503050406030204" pitchFamily="18" charset="0"/>
                                <a:cs typeface="Lucida Sans Unicode"/>
                              </a:rPr>
                            </m:ctrlPr>
                          </m:sSubPr>
                          <m:e>
                            <m:r>
                              <a:rPr lang="en-US" b="0" i="1" spc="-25" dirty="0" smtClean="0">
                                <a:solidFill>
                                  <a:schemeClr val="tx1"/>
                                </a:solidFill>
                                <a:latin typeface="Cambria Math" panose="02040503050406030204" pitchFamily="18" charset="0"/>
                                <a:cs typeface="Lucida Sans Unicode"/>
                              </a:rPr>
                              <m:t>𝑡</m:t>
                            </m:r>
                          </m:e>
                          <m:sub>
                            <m:r>
                              <a:rPr lang="en-US" b="0" i="1" spc="-25" dirty="0" smtClean="0">
                                <a:solidFill>
                                  <a:schemeClr val="tx1"/>
                                </a:solidFill>
                                <a:latin typeface="Cambria Math" panose="02040503050406030204" pitchFamily="18" charset="0"/>
                                <a:cs typeface="Lucida Sans Unicode"/>
                              </a:rPr>
                              <m:t>2</m:t>
                            </m:r>
                          </m:sub>
                        </m:sSub>
                      </m:sup>
                      <m:e>
                        <m:r>
                          <a:rPr lang="en-US" b="0" i="1" spc="-25" dirty="0" smtClean="0">
                            <a:solidFill>
                              <a:schemeClr val="tx1"/>
                            </a:solidFill>
                            <a:latin typeface="Cambria Math" panose="02040503050406030204" pitchFamily="18" charset="0"/>
                            <a:cs typeface="Lucida Sans Unicode"/>
                          </a:rPr>
                          <m:t>𝑣</m:t>
                        </m:r>
                        <m:r>
                          <a:rPr lang="en-US" b="0" i="1" spc="-25" dirty="0" smtClean="0">
                            <a:solidFill>
                              <a:schemeClr val="tx1"/>
                            </a:solidFill>
                            <a:latin typeface="Cambria Math" panose="02040503050406030204" pitchFamily="18" charset="0"/>
                            <a:cs typeface="Lucida Sans Unicode"/>
                          </a:rPr>
                          <m:t>(</m:t>
                        </m:r>
                        <m:r>
                          <a:rPr lang="en-US" b="0" i="1" spc="-25" dirty="0" smtClean="0">
                            <a:solidFill>
                              <a:schemeClr val="tx1"/>
                            </a:solidFill>
                            <a:latin typeface="Cambria Math" panose="02040503050406030204" pitchFamily="18" charset="0"/>
                            <a:cs typeface="Lucida Sans Unicode"/>
                          </a:rPr>
                          <m:t>𝑡</m:t>
                        </m:r>
                        <m:r>
                          <a:rPr lang="en-US" b="0" i="1" spc="-25" dirty="0" smtClean="0">
                            <a:solidFill>
                              <a:schemeClr val="tx1"/>
                            </a:solidFill>
                            <a:latin typeface="Cambria Math" panose="02040503050406030204" pitchFamily="18" charset="0"/>
                            <a:cs typeface="Lucida Sans Unicode"/>
                          </a:rPr>
                          <m:t>)</m:t>
                        </m:r>
                      </m:e>
                    </m:nary>
                    <m:r>
                      <a:rPr lang="en-US" b="0" i="1" spc="-25" dirty="0" smtClean="0">
                        <a:solidFill>
                          <a:schemeClr val="tx1"/>
                        </a:solidFill>
                        <a:latin typeface="Cambria Math" panose="02040503050406030204" pitchFamily="18" charset="0"/>
                        <a:cs typeface="Lucida Sans Unicode"/>
                      </a:rPr>
                      <m:t>𝑑𝑡</m:t>
                    </m:r>
                  </m:oMath>
                </a14:m>
                <a:endParaRPr lang="en-US" dirty="0">
                  <a:solidFill>
                    <a:schemeClr val="tx1"/>
                  </a:solidFill>
                </a:endParaRPr>
              </a:p>
              <a:p>
                <a:pPr marL="379800" indent="-342900">
                  <a:lnSpc>
                    <a:spcPct val="100000"/>
                  </a:lnSpc>
                </a:pPr>
                <a14:m>
                  <m:oMath xmlns:m="http://schemas.openxmlformats.org/officeDocument/2006/math">
                    <m:r>
                      <m:rPr>
                        <m:nor/>
                      </m:rPr>
                      <a:rPr lang="en-US" spc="-5" dirty="0">
                        <a:solidFill>
                          <a:schemeClr val="tx1"/>
                        </a:solidFill>
                      </a:rPr>
                      <m:t>distance</m:t>
                    </m:r>
                    <m:r>
                      <m:rPr>
                        <m:nor/>
                      </m:rPr>
                      <a:rPr lang="en-US" spc="-5" dirty="0">
                        <a:solidFill>
                          <a:schemeClr val="tx1"/>
                        </a:solidFill>
                      </a:rPr>
                      <m:t> </m:t>
                    </m:r>
                    <m:r>
                      <m:rPr>
                        <m:nor/>
                      </m:rPr>
                      <a:rPr lang="en-US" spc="-5" dirty="0">
                        <a:solidFill>
                          <a:schemeClr val="tx1"/>
                        </a:solidFill>
                      </a:rPr>
                      <m:t>traveled</m:t>
                    </m:r>
                    <m:r>
                      <m:rPr>
                        <m:nor/>
                      </m:rPr>
                      <a:rPr lang="en-US" spc="-5" dirty="0">
                        <a:solidFill>
                          <a:schemeClr val="tx1"/>
                        </a:solidFill>
                      </a:rPr>
                      <m:t> </m:t>
                    </m:r>
                    <m:r>
                      <m:rPr>
                        <m:nor/>
                      </m:rPr>
                      <a:rPr lang="en-US" spc="-5" dirty="0">
                        <a:solidFill>
                          <a:schemeClr val="tx1"/>
                        </a:solidFill>
                      </a:rPr>
                      <m:t>during</m:t>
                    </m:r>
                    <m:r>
                      <m:rPr>
                        <m:nor/>
                      </m:rPr>
                      <a:rPr lang="en-US" spc="-5" dirty="0">
                        <a:solidFill>
                          <a:schemeClr val="tx1"/>
                        </a:solidFill>
                      </a:rPr>
                      <m:t> [</m:t>
                    </m:r>
                    <m:r>
                      <m:rPr>
                        <m:nor/>
                      </m:rPr>
                      <a:rPr lang="en-US" i="1" spc="-5" dirty="0">
                        <a:solidFill>
                          <a:schemeClr val="tx1"/>
                        </a:solidFill>
                      </a:rPr>
                      <m:t>t</m:t>
                    </m:r>
                    <m:r>
                      <m:rPr>
                        <m:nor/>
                      </m:rPr>
                      <a:rPr lang="en-US" spc="67" baseline="-25000" dirty="0">
                        <a:solidFill>
                          <a:schemeClr val="tx1"/>
                        </a:solidFill>
                      </a:rPr>
                      <m:t>1</m:t>
                    </m:r>
                    <m:r>
                      <m:rPr>
                        <m:nor/>
                      </m:rPr>
                      <a:rPr lang="en-US" spc="-5" dirty="0">
                        <a:solidFill>
                          <a:schemeClr val="tx1"/>
                        </a:solidFill>
                      </a:rPr>
                      <m:t>,</m:t>
                    </m:r>
                    <m:r>
                      <m:rPr>
                        <m:nor/>
                      </m:rPr>
                      <a:rPr lang="en-US" spc="-85" dirty="0">
                        <a:solidFill>
                          <a:schemeClr val="tx1"/>
                        </a:solidFill>
                      </a:rPr>
                      <m:t> </m:t>
                    </m:r>
                    <m:r>
                      <m:rPr>
                        <m:nor/>
                      </m:rPr>
                      <a:rPr lang="en-US" i="1" spc="-5" dirty="0">
                        <a:solidFill>
                          <a:schemeClr val="tx1"/>
                        </a:solidFill>
                      </a:rPr>
                      <m:t>t</m:t>
                    </m:r>
                    <m:r>
                      <m:rPr>
                        <m:nor/>
                      </m:rPr>
                      <a:rPr lang="en-US" spc="67" baseline="-25000" dirty="0">
                        <a:solidFill>
                          <a:schemeClr val="tx1"/>
                        </a:solidFill>
                      </a:rPr>
                      <m:t>2</m:t>
                    </m:r>
                    <m:r>
                      <m:rPr>
                        <m:nor/>
                      </m:rPr>
                      <a:rPr lang="en-US" spc="-5" dirty="0">
                        <a:solidFill>
                          <a:schemeClr val="tx1"/>
                        </a:solidFill>
                      </a:rPr>
                      <m:t>]</m:t>
                    </m:r>
                    <m:r>
                      <m:rPr>
                        <m:nor/>
                      </m:rPr>
                      <a:rPr lang="en-US" spc="25" dirty="0">
                        <a:solidFill>
                          <a:schemeClr val="tx1"/>
                        </a:solidFill>
                      </a:rPr>
                      <m:t> </m:t>
                    </m:r>
                    <m:r>
                      <m:rPr>
                        <m:nor/>
                      </m:rPr>
                      <a:rPr lang="en-US" spc="-25" dirty="0">
                        <a:solidFill>
                          <a:schemeClr val="tx1"/>
                        </a:solidFill>
                      </a:rPr>
                      <m:t>=</m:t>
                    </m:r>
                    <m:nary>
                      <m:naryPr>
                        <m:ctrlPr>
                          <a:rPr lang="en-US" i="1" spc="-25" dirty="0">
                            <a:solidFill>
                              <a:schemeClr val="tx1"/>
                            </a:solidFill>
                            <a:latin typeface="Cambria Math" panose="02040503050406030204" pitchFamily="18" charset="0"/>
                            <a:cs typeface="Lucida Sans Unicode"/>
                          </a:rPr>
                        </m:ctrlPr>
                      </m:naryPr>
                      <m:sub>
                        <m:sSub>
                          <m:sSubPr>
                            <m:ctrlPr>
                              <a:rPr lang="en-US" i="1" spc="-25" dirty="0">
                                <a:solidFill>
                                  <a:schemeClr val="tx1"/>
                                </a:solidFill>
                                <a:latin typeface="Cambria Math" panose="02040503050406030204" pitchFamily="18" charset="0"/>
                                <a:cs typeface="Lucida Sans Unicode"/>
                              </a:rPr>
                            </m:ctrlPr>
                          </m:sSubPr>
                          <m:e>
                            <m:r>
                              <a:rPr lang="en-US" i="1" spc="-25" dirty="0">
                                <a:solidFill>
                                  <a:schemeClr val="tx1"/>
                                </a:solidFill>
                                <a:latin typeface="Cambria Math" panose="02040503050406030204" pitchFamily="18" charset="0"/>
                                <a:cs typeface="Lucida Sans Unicode"/>
                              </a:rPr>
                              <m:t>𝑡</m:t>
                            </m:r>
                          </m:e>
                          <m:sub>
                            <m:r>
                              <a:rPr lang="en-US" i="1" spc="-25" dirty="0">
                                <a:solidFill>
                                  <a:schemeClr val="tx1"/>
                                </a:solidFill>
                                <a:latin typeface="Cambria Math" panose="02040503050406030204" pitchFamily="18" charset="0"/>
                                <a:cs typeface="Lucida Sans Unicode"/>
                              </a:rPr>
                              <m:t>1</m:t>
                            </m:r>
                          </m:sub>
                        </m:sSub>
                      </m:sub>
                      <m:sup>
                        <m:sSub>
                          <m:sSubPr>
                            <m:ctrlPr>
                              <a:rPr lang="en-US" i="1" spc="-25" dirty="0">
                                <a:solidFill>
                                  <a:schemeClr val="tx1"/>
                                </a:solidFill>
                                <a:latin typeface="Cambria Math" panose="02040503050406030204" pitchFamily="18" charset="0"/>
                                <a:cs typeface="Lucida Sans Unicode"/>
                              </a:rPr>
                            </m:ctrlPr>
                          </m:sSubPr>
                          <m:e>
                            <m:r>
                              <a:rPr lang="en-US" i="1" spc="-25" dirty="0">
                                <a:solidFill>
                                  <a:schemeClr val="tx1"/>
                                </a:solidFill>
                                <a:latin typeface="Cambria Math" panose="02040503050406030204" pitchFamily="18" charset="0"/>
                                <a:cs typeface="Lucida Sans Unicode"/>
                              </a:rPr>
                              <m:t>𝑡</m:t>
                            </m:r>
                          </m:e>
                          <m:sub>
                            <m:r>
                              <a:rPr lang="en-US" i="1" spc="-25" dirty="0">
                                <a:solidFill>
                                  <a:schemeClr val="tx1"/>
                                </a:solidFill>
                                <a:latin typeface="Cambria Math" panose="02040503050406030204" pitchFamily="18" charset="0"/>
                                <a:cs typeface="Lucida Sans Unicode"/>
                              </a:rPr>
                              <m:t>2</m:t>
                            </m:r>
                          </m:sub>
                        </m:sSub>
                      </m:sup>
                      <m:e>
                        <m:r>
                          <a:rPr lang="en-US" b="0" i="1" spc="-25" dirty="0" smtClean="0">
                            <a:solidFill>
                              <a:schemeClr val="tx1"/>
                            </a:solidFill>
                            <a:latin typeface="Cambria Math" panose="02040503050406030204" pitchFamily="18" charset="0"/>
                            <a:cs typeface="Lucida Sans Unicode"/>
                          </a:rPr>
                          <m:t>|</m:t>
                        </m:r>
                        <m:r>
                          <a:rPr lang="en-US" i="1" spc="-25" dirty="0">
                            <a:solidFill>
                              <a:schemeClr val="tx1"/>
                            </a:solidFill>
                            <a:latin typeface="Cambria Math" panose="02040503050406030204" pitchFamily="18" charset="0"/>
                            <a:cs typeface="Lucida Sans Unicode"/>
                          </a:rPr>
                          <m:t>𝑣</m:t>
                        </m:r>
                        <m:d>
                          <m:dPr>
                            <m:ctrlPr>
                              <a:rPr lang="en-US" i="1" spc="-25" dirty="0">
                                <a:solidFill>
                                  <a:schemeClr val="tx1"/>
                                </a:solidFill>
                                <a:latin typeface="Cambria Math" panose="02040503050406030204" pitchFamily="18" charset="0"/>
                                <a:cs typeface="Lucida Sans Unicode"/>
                              </a:rPr>
                            </m:ctrlPr>
                          </m:dPr>
                          <m:e>
                            <m:r>
                              <a:rPr lang="en-US" i="1" spc="-25" dirty="0">
                                <a:solidFill>
                                  <a:schemeClr val="tx1"/>
                                </a:solidFill>
                                <a:latin typeface="Cambria Math" panose="02040503050406030204" pitchFamily="18" charset="0"/>
                                <a:cs typeface="Lucida Sans Unicode"/>
                              </a:rPr>
                              <m:t>𝑡</m:t>
                            </m:r>
                          </m:e>
                        </m:d>
                        <m:r>
                          <a:rPr lang="en-US" b="0" i="1" spc="-25" dirty="0" smtClean="0">
                            <a:solidFill>
                              <a:schemeClr val="tx1"/>
                            </a:solidFill>
                            <a:latin typeface="Cambria Math" panose="02040503050406030204" pitchFamily="18" charset="0"/>
                            <a:cs typeface="Lucida Sans Unicode"/>
                          </a:rPr>
                          <m:t>|</m:t>
                        </m:r>
                      </m:e>
                    </m:nary>
                    <m:r>
                      <a:rPr lang="en-US" i="1" spc="-25" dirty="0">
                        <a:solidFill>
                          <a:schemeClr val="tx1"/>
                        </a:solidFill>
                        <a:latin typeface="Cambria Math" panose="02040503050406030204" pitchFamily="18" charset="0"/>
                        <a:cs typeface="Lucida Sans Unicode"/>
                      </a:rPr>
                      <m:t>𝑑𝑡</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976"/>
                </a:stretch>
              </a:blipFill>
            </p:spPr>
            <p:txBody>
              <a:bodyPr/>
              <a:lstStyle/>
              <a:p>
                <a:r>
                  <a:rPr lang="en-US">
                    <a:noFill/>
                  </a:rPr>
                  <a:t> </a:t>
                </a:r>
              </a:p>
            </p:txBody>
          </p:sp>
        </mc:Fallback>
      </mc:AlternateContent>
      <p:pic>
        <p:nvPicPr>
          <p:cNvPr id="4" name="Picture 3" descr="Two graphs show areas under the curves of v of t and absolute value of v of t. &#10;Coordinates of points are approximate. The horizontal axis is labeled t and the vertical axis is labeled v on both graphs. The t axis ranges from 0 to 6 and the v axis ranges from negative 5 to above 15 on both graphs. The top graph represents the graph of v of t. It increases from the origin to a maximum of (1.8, 17), then decreases through (4, 0) to a minimum at (5.1, negative 5), and then increases to (6, 0). The area under the curve from t equals 0 to t equals 4 is shaded and is in quadrant 1 and has a plus sign label in it. The area under the curve from t equals 4 to t equals 6 is shaded and is in quadrant 4 with a minus sign label in it. The bottom graph represents the graph of absolute value of v of t. It increases from the origin to a maximum of (1.8, 17), then decreases to (4, 0), then increases to a maximum at (5.1,  5), and then decreases to (6, 0). The area under the curve from t equals 0 to t equals 4 is shaded and is in quadrant 1 and is labeled with a plus sign. The area under the curve from t equals 4 to t equals 6 is shaded and is in quadrant 1 and is labeled with a plus sign. ">
            <a:extLst>
              <a:ext uri="{FF2B5EF4-FFF2-40B4-BE49-F238E27FC236}">
                <a16:creationId xmlns:a16="http://schemas.microsoft.com/office/drawing/2014/main" id="{5DCD309D-B931-4243-ADDF-072F66873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2051" y="1483274"/>
            <a:ext cx="3030853" cy="5047333"/>
          </a:xfrm>
          <a:prstGeom prst="rect">
            <a:avLst/>
          </a:prstGeom>
        </p:spPr>
      </p:pic>
    </p:spTree>
    <p:extLst>
      <p:ext uri="{BB962C8B-B14F-4D97-AF65-F5344CB8AC3E}">
        <p14:creationId xmlns:p14="http://schemas.microsoft.com/office/powerpoint/2010/main" val="3017155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a:bodyPr>
          <a:lstStyle/>
          <a:p>
            <a:r>
              <a:rPr lang="en-US" sz="2800" dirty="0"/>
              <a:t>5.6 Net Change as the Integral of a Rate of Change (8 of 11)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74E54-5F4B-4E1F-A26F-FFCDF4A67635}"/>
                  </a:ext>
                </a:extLst>
              </p:cNvPr>
              <p:cNvSpPr>
                <a:spLocks noGrp="1"/>
              </p:cNvSpPr>
              <p:nvPr>
                <p:ph idx="1"/>
              </p:nvPr>
            </p:nvSpPr>
            <p:spPr>
              <a:xfrm>
                <a:off x="685799" y="1371600"/>
                <a:ext cx="10896601" cy="4370567"/>
              </a:xfrm>
            </p:spPr>
            <p:txBody>
              <a:bodyPr>
                <a:noAutofit/>
              </a:bodyPr>
              <a:lstStyle/>
              <a:p>
                <a:pPr marL="0" indent="0">
                  <a:lnSpc>
                    <a:spcPct val="100000"/>
                  </a:lnSpc>
                  <a:buNone/>
                </a:pPr>
                <a:r>
                  <a:rPr lang="en-US" b="1" u="sng" dirty="0"/>
                  <a:t>EXAMPLE</a:t>
                </a:r>
                <a:r>
                  <a:rPr lang="en-US" b="1" dirty="0"/>
                  <a:t>:</a:t>
                </a:r>
                <a:r>
                  <a:rPr lang="en-US" dirty="0"/>
                  <a:t> </a:t>
                </a:r>
                <a:r>
                  <a:rPr lang="en-US" spc="-10" dirty="0">
                    <a:latin typeface="Times New Roman"/>
                    <a:cs typeface="Times New Roman"/>
                  </a:rPr>
                  <a:t>A</a:t>
                </a:r>
                <a:r>
                  <a:rPr lang="en-US" spc="-5" dirty="0">
                    <a:latin typeface="Times New Roman"/>
                    <a:cs typeface="Times New Roman"/>
                  </a:rPr>
                  <a:t> particle has velocity </a:t>
                </a:r>
                <a:r>
                  <a:rPr lang="en-US" i="1" spc="-5" dirty="0">
                    <a:latin typeface="Times New Roman"/>
                    <a:cs typeface="Times New Roman"/>
                  </a:rPr>
                  <a:t>v</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160" dirty="0">
                    <a:latin typeface="Times New Roman"/>
                    <a:cs typeface="Times New Roman"/>
                  </a:rPr>
                  <a:t> </a:t>
                </a:r>
                <a:r>
                  <a:rPr lang="en-US" baseline="25925" dirty="0">
                    <a:latin typeface="Times New Roman"/>
                    <a:cs typeface="Times New Roman"/>
                  </a:rPr>
                  <a:t>3</a:t>
                </a:r>
                <a:r>
                  <a:rPr lang="en-US" spc="120" baseline="2592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10</a:t>
                </a:r>
                <a:r>
                  <a:rPr lang="en-US" i="1" spc="-5" dirty="0">
                    <a:latin typeface="Times New Roman"/>
                    <a:cs typeface="Times New Roman"/>
                  </a:rPr>
                  <a:t>t</a:t>
                </a:r>
                <a:r>
                  <a:rPr lang="en-US" i="1" spc="-160" dirty="0">
                    <a:latin typeface="Times New Roman"/>
                    <a:cs typeface="Times New Roman"/>
                  </a:rPr>
                  <a:t> </a:t>
                </a:r>
                <a:r>
                  <a:rPr lang="en-US" baseline="25925" dirty="0">
                    <a:latin typeface="Times New Roman"/>
                    <a:cs typeface="Times New Roman"/>
                  </a:rPr>
                  <a:t>2</a:t>
                </a:r>
                <a:r>
                  <a:rPr lang="en-US" spc="120" baseline="2592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24</a:t>
                </a:r>
                <a:r>
                  <a:rPr lang="en-US" i="1" spc="-5" dirty="0">
                    <a:latin typeface="Times New Roman"/>
                    <a:cs typeface="Times New Roman"/>
                  </a:rPr>
                  <a:t>t</a:t>
                </a:r>
                <a:r>
                  <a:rPr lang="en-US" i="1" spc="85" dirty="0">
                    <a:latin typeface="Times New Roman"/>
                    <a:cs typeface="Times New Roman"/>
                  </a:rPr>
                  <a:t> </a:t>
                </a:r>
                <a:r>
                  <a:rPr lang="en-US" spc="-5" dirty="0">
                    <a:latin typeface="Times New Roman"/>
                    <a:cs typeface="Times New Roman"/>
                  </a:rPr>
                  <a:t>m/s. We compute:</a:t>
                </a:r>
                <a:endParaRPr lang="en-US" dirty="0">
                  <a:latin typeface="Times New Roman"/>
                  <a:cs typeface="Times New Roman"/>
                </a:endParaRPr>
              </a:p>
              <a:p>
                <a:pPr marL="457200" indent="-457200">
                  <a:lnSpc>
                    <a:spcPct val="100000"/>
                  </a:lnSpc>
                  <a:spcBef>
                    <a:spcPts val="560"/>
                  </a:spcBef>
                  <a:buAutoNum type="alphaLcParenBoth"/>
                  <a:tabLst>
                    <a:tab pos="1976755" algn="l"/>
                  </a:tabLst>
                </a:pPr>
                <a:r>
                  <a:rPr lang="en-US" spc="-10" dirty="0">
                    <a:latin typeface="Times New Roman"/>
                    <a:cs typeface="Times New Roman"/>
                  </a:rPr>
                  <a:t>Displacemen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a:t>
                </a:r>
                <a:r>
                  <a:rPr lang="en-US" dirty="0">
                    <a:latin typeface="Times New Roman"/>
                    <a:cs typeface="Times New Roman"/>
                  </a:rPr>
                  <a:t> </a:t>
                </a:r>
                <a:r>
                  <a:rPr lang="en-US" spc="-5" dirty="0">
                    <a:latin typeface="Times New Roman"/>
                    <a:cs typeface="Times New Roman"/>
                  </a:rPr>
                  <a:t>[0,</a:t>
                </a:r>
                <a:r>
                  <a:rPr lang="en-US" spc="-85" dirty="0">
                    <a:latin typeface="Times New Roman"/>
                    <a:cs typeface="Times New Roman"/>
                  </a:rPr>
                  <a:t> </a:t>
                </a:r>
                <a:r>
                  <a:rPr lang="en-US" spc="-10" dirty="0">
                    <a:latin typeface="Times New Roman"/>
                    <a:cs typeface="Times New Roman"/>
                  </a:rPr>
                  <a:t>6</a:t>
                </a:r>
                <a:r>
                  <a:rPr lang="en-US" spc="-5" dirty="0">
                    <a:latin typeface="Times New Roman"/>
                    <a:cs typeface="Times New Roman"/>
                  </a:rPr>
                  <a:t>]</a:t>
                </a:r>
                <a:r>
                  <a:rPr lang="en-US" dirty="0">
                    <a:latin typeface="Times New Roman"/>
                    <a:cs typeface="Times New Roman"/>
                  </a:rPr>
                  <a:t>	</a:t>
                </a:r>
              </a:p>
              <a:p>
                <a:pPr marL="457200" indent="-457200">
                  <a:lnSpc>
                    <a:spcPct val="100000"/>
                  </a:lnSpc>
                  <a:spcBef>
                    <a:spcPts val="560"/>
                  </a:spcBef>
                  <a:buAutoNum type="alphaLcParenBoth"/>
                  <a:tabLst>
                    <a:tab pos="1976755" algn="l"/>
                  </a:tabLst>
                </a:pPr>
                <a:r>
                  <a:rPr lang="en-US" spc="-10" dirty="0">
                    <a:latin typeface="Times New Roman"/>
                    <a:cs typeface="Times New Roman"/>
                  </a:rPr>
                  <a:t>Tota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distanc</a:t>
                </a:r>
                <a:r>
                  <a:rPr lang="en-US" spc="-5" dirty="0">
                    <a:latin typeface="Times New Roman"/>
                    <a:cs typeface="Times New Roman"/>
                  </a:rPr>
                  <a:t>e </a:t>
                </a:r>
                <a:r>
                  <a:rPr lang="en-US" spc="-10" dirty="0">
                    <a:latin typeface="Times New Roman"/>
                    <a:cs typeface="Times New Roman"/>
                  </a:rPr>
                  <a:t>travele</a:t>
                </a:r>
                <a:r>
                  <a:rPr lang="en-US" spc="-5" dirty="0">
                    <a:latin typeface="Times New Roman"/>
                    <a:cs typeface="Times New Roman"/>
                  </a:rPr>
                  <a:t>d </a:t>
                </a:r>
                <a:r>
                  <a:rPr lang="en-US" spc="-10" dirty="0">
                    <a:latin typeface="Times New Roman"/>
                    <a:cs typeface="Times New Roman"/>
                  </a:rPr>
                  <a:t>ove</a:t>
                </a:r>
                <a:r>
                  <a:rPr lang="en-US" spc="-5" dirty="0">
                    <a:latin typeface="Times New Roman"/>
                    <a:cs typeface="Times New Roman"/>
                  </a:rPr>
                  <a:t>r</a:t>
                </a:r>
                <a:r>
                  <a:rPr lang="en-US" dirty="0">
                    <a:latin typeface="Times New Roman"/>
                    <a:cs typeface="Times New Roman"/>
                  </a:rPr>
                  <a:t> </a:t>
                </a:r>
                <a:r>
                  <a:rPr lang="en-US" spc="-5" dirty="0">
                    <a:latin typeface="Times New Roman"/>
                    <a:cs typeface="Times New Roman"/>
                  </a:rPr>
                  <a:t>[0,</a:t>
                </a:r>
                <a:r>
                  <a:rPr lang="en-US" spc="-85" dirty="0">
                    <a:latin typeface="Times New Roman"/>
                    <a:cs typeface="Times New Roman"/>
                  </a:rPr>
                  <a:t> </a:t>
                </a:r>
                <a:r>
                  <a:rPr lang="en-US" spc="-10" dirty="0">
                    <a:latin typeface="Times New Roman"/>
                    <a:cs typeface="Times New Roman"/>
                  </a:rPr>
                  <a:t>6</a:t>
                </a:r>
                <a:r>
                  <a:rPr lang="en-US" spc="-5" dirty="0">
                    <a:latin typeface="Times New Roman"/>
                    <a:cs typeface="Times New Roman"/>
                  </a:rPr>
                  <a:t>]</a:t>
                </a:r>
                <a:endParaRPr lang="en-US" dirty="0">
                  <a:latin typeface="Times New Roman"/>
                  <a:cs typeface="Times New Roman"/>
                </a:endParaRPr>
              </a:p>
              <a:p>
                <a:pPr marL="0" indent="0">
                  <a:lnSpc>
                    <a:spcPct val="100000"/>
                  </a:lnSpc>
                  <a:spcBef>
                    <a:spcPts val="560"/>
                  </a:spcBef>
                  <a:buNone/>
                </a:pPr>
                <a:endParaRPr lang="en-US" dirty="0">
                  <a:latin typeface="Times New Roman"/>
                  <a:cs typeface="Times New Roman"/>
                </a:endParaRPr>
              </a:p>
              <a:p>
                <a:pPr marL="0" indent="0">
                  <a:lnSpc>
                    <a:spcPct val="100000"/>
                  </a:lnSpc>
                  <a:spcBef>
                    <a:spcPts val="590"/>
                  </a:spcBef>
                  <a:buNone/>
                </a:pPr>
                <a:r>
                  <a:rPr lang="en-US" spc="-5" dirty="0">
                    <a:solidFill>
                      <a:schemeClr val="tx1"/>
                    </a:solidFill>
                    <a:latin typeface="Times New Roman"/>
                    <a:cs typeface="Times New Roman"/>
                  </a:rPr>
                  <a:t>(a) First,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compute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the indefinite integral: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m:t>
                        </m:r>
                        <m:r>
                          <m:rPr>
                            <m:nor/>
                          </m:rPr>
                          <a:rPr lang="en-US" i="1" spc="-5" dirty="0">
                            <a:solidFill>
                              <a:schemeClr val="tx1"/>
                            </a:solidFill>
                            <a:latin typeface="Times New Roman"/>
                            <a:cs typeface="Times New Roman"/>
                          </a:rPr>
                          <m:t>t</m:t>
                        </m:r>
                        <m:r>
                          <m:rPr>
                            <m:nor/>
                          </m:rPr>
                          <a:rPr lang="en-US" i="1" spc="-160" dirty="0">
                            <a:solidFill>
                              <a:schemeClr val="tx1"/>
                            </a:solidFill>
                            <a:latin typeface="Times New Roman"/>
                            <a:cs typeface="Times New Roman"/>
                          </a:rPr>
                          <m:t> </m:t>
                        </m:r>
                        <m:r>
                          <m:rPr>
                            <m:nor/>
                          </m:rPr>
                          <a:rPr lang="en-US" baseline="25925" dirty="0">
                            <a:solidFill>
                              <a:schemeClr val="tx1"/>
                            </a:solidFill>
                            <a:latin typeface="Times New Roman"/>
                            <a:cs typeface="Times New Roman"/>
                          </a:rPr>
                          <m:t>3</m:t>
                        </m:r>
                        <m:r>
                          <m:rPr>
                            <m:nor/>
                          </m:rPr>
                          <a:rPr lang="en-US" spc="120" baseline="25925" dirty="0">
                            <a:solidFill>
                              <a:schemeClr val="tx1"/>
                            </a:solidFill>
                            <a:latin typeface="Times New Roman"/>
                            <a:cs typeface="Times New Roman"/>
                          </a:rPr>
                          <m:t> </m:t>
                        </m:r>
                        <m:r>
                          <m:rPr>
                            <m:nor/>
                          </m:rPr>
                          <a:rPr lang="en-US" spc="-18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10</m:t>
                        </m:r>
                        <m:r>
                          <m:rPr>
                            <m:nor/>
                          </m:rPr>
                          <a:rPr lang="en-US" i="1" spc="-5" dirty="0">
                            <a:solidFill>
                              <a:schemeClr val="tx1"/>
                            </a:solidFill>
                            <a:latin typeface="Times New Roman"/>
                            <a:cs typeface="Times New Roman"/>
                          </a:rPr>
                          <m:t>t</m:t>
                        </m:r>
                        <m:r>
                          <m:rPr>
                            <m:nor/>
                          </m:rPr>
                          <a:rPr lang="en-US" i="1" spc="-160" dirty="0">
                            <a:solidFill>
                              <a:schemeClr val="tx1"/>
                            </a:solidFill>
                            <a:latin typeface="Times New Roman"/>
                            <a:cs typeface="Times New Roman"/>
                          </a:rPr>
                          <m:t> </m:t>
                        </m:r>
                        <m:r>
                          <m:rPr>
                            <m:nor/>
                          </m:rPr>
                          <a:rPr lang="en-US" baseline="25925" dirty="0">
                            <a:solidFill>
                              <a:schemeClr val="tx1"/>
                            </a:solidFill>
                            <a:latin typeface="Times New Roman"/>
                            <a:cs typeface="Times New Roman"/>
                          </a:rPr>
                          <m:t>2</m:t>
                        </m:r>
                        <m:r>
                          <m:rPr>
                            <m:nor/>
                          </m:rPr>
                          <a:rPr lang="en-US" spc="120" baseline="25925"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24</m:t>
                        </m:r>
                        <m:r>
                          <m:rPr>
                            <m:nor/>
                          </m:rPr>
                          <a:rPr lang="en-US" i="1" spc="-5" dirty="0">
                            <a:solidFill>
                              <a:schemeClr val="tx1"/>
                            </a:solidFill>
                            <a:latin typeface="Times New Roman"/>
                            <a:cs typeface="Times New Roman"/>
                          </a:rPr>
                          <m:t>t</m:t>
                        </m:r>
                        <m:r>
                          <m:rPr>
                            <m:nor/>
                          </m:rPr>
                          <a:rPr lang="en-US" b="0" i="1" spc="-5" dirty="0" smtClean="0">
                            <a:solidFill>
                              <a:schemeClr val="tx1"/>
                            </a:solidFill>
                            <a:latin typeface="Times New Roman"/>
                            <a:cs typeface="Times New Roman"/>
                          </a:rPr>
                          <m:t>)</m:t>
                        </m:r>
                      </m:e>
                    </m:nary>
                    <m:r>
                      <a:rPr lang="en-US" b="0" i="1" spc="-5" smtClean="0">
                        <a:solidFill>
                          <a:schemeClr val="tx1"/>
                        </a:solidFill>
                        <a:latin typeface="Cambria Math" panose="02040503050406030204" pitchFamily="18" charset="0"/>
                        <a:cs typeface="Times New Roman"/>
                      </a:rPr>
                      <m:t>𝑑𝑡</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4</m:t>
                        </m:r>
                      </m:den>
                    </m:f>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𝑡</m:t>
                        </m:r>
                      </m:e>
                      <m:sup>
                        <m:r>
                          <a:rPr lang="en-US" b="0" i="1" spc="-5" smtClean="0">
                            <a:solidFill>
                              <a:schemeClr val="tx1"/>
                            </a:solidFill>
                            <a:latin typeface="Cambria Math" panose="02040503050406030204" pitchFamily="18" charset="0"/>
                            <a:cs typeface="Times New Roman"/>
                          </a:rPr>
                          <m:t>4</m:t>
                        </m:r>
                      </m:sup>
                    </m:sSup>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10</m:t>
                        </m:r>
                      </m:num>
                      <m:den>
                        <m:r>
                          <a:rPr lang="en-US" b="0" i="1" spc="-5" smtClean="0">
                            <a:solidFill>
                              <a:schemeClr val="tx1"/>
                            </a:solidFill>
                            <a:latin typeface="Cambria Math" panose="02040503050406030204" pitchFamily="18" charset="0"/>
                            <a:cs typeface="Times New Roman"/>
                          </a:rPr>
                          <m:t>3</m:t>
                        </m:r>
                      </m:den>
                    </m:f>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𝑡</m:t>
                        </m:r>
                      </m:e>
                      <m:sup>
                        <m:r>
                          <a:rPr lang="en-US" b="0" i="1" spc="-5" smtClean="0">
                            <a:solidFill>
                              <a:schemeClr val="tx1"/>
                            </a:solidFill>
                            <a:latin typeface="Cambria Math" panose="02040503050406030204" pitchFamily="18" charset="0"/>
                            <a:cs typeface="Times New Roman"/>
                          </a:rPr>
                          <m:t>3</m:t>
                        </m:r>
                      </m:sup>
                    </m:sSup>
                    <m:r>
                      <a:rPr lang="en-US" b="0" i="1" spc="-5" smtClean="0">
                        <a:solidFill>
                          <a:schemeClr val="tx1"/>
                        </a:solidFill>
                        <a:latin typeface="Cambria Math" panose="02040503050406030204" pitchFamily="18" charset="0"/>
                        <a:cs typeface="Times New Roman"/>
                      </a:rPr>
                      <m:t>+12</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𝑡</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𝐶</m:t>
                    </m:r>
                  </m:oMath>
                </a14:m>
                <a:endParaRPr lang="en-US" dirty="0">
                  <a:solidFill>
                    <a:schemeClr val="tx1"/>
                  </a:solidFill>
                  <a:latin typeface="Times New Roman"/>
                  <a:cs typeface="Times New Roman"/>
                </a:endParaRPr>
              </a:p>
              <a:p>
                <a:pPr marL="36900" indent="0">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displacemen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tim</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nterva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6</a:t>
                </a:r>
                <a:r>
                  <a:rPr lang="en-US" spc="-5" dirty="0">
                    <a:solidFill>
                      <a:schemeClr val="tx1"/>
                    </a:solidFill>
                    <a:latin typeface="Times New Roman"/>
                    <a:cs typeface="Times New Roman"/>
                  </a:rPr>
                  <a:t>] is</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6</m:t>
                          </m:r>
                        </m:sup>
                        <m:e>
                          <m:r>
                            <a:rPr lang="en-US" i="1" spc="-5">
                              <a:solidFill>
                                <a:schemeClr val="tx1"/>
                              </a:solidFill>
                              <a:latin typeface="Cambria Math" panose="02040503050406030204" pitchFamily="18" charset="0"/>
                              <a:cs typeface="Times New Roman"/>
                            </a:rPr>
                            <m:t>(</m:t>
                          </m:r>
                          <m:r>
                            <m:rPr>
                              <m:nor/>
                            </m:rPr>
                            <a:rPr lang="en-US" i="1" spc="-5" dirty="0">
                              <a:solidFill>
                                <a:schemeClr val="tx1"/>
                              </a:solidFill>
                              <a:latin typeface="Times New Roman"/>
                              <a:cs typeface="Times New Roman"/>
                            </a:rPr>
                            <m:t>t</m:t>
                          </m:r>
                          <m:r>
                            <m:rPr>
                              <m:nor/>
                            </m:rPr>
                            <a:rPr lang="en-US" i="1" spc="-160" dirty="0">
                              <a:solidFill>
                                <a:schemeClr val="tx1"/>
                              </a:solidFill>
                              <a:latin typeface="Times New Roman"/>
                              <a:cs typeface="Times New Roman"/>
                            </a:rPr>
                            <m:t> </m:t>
                          </m:r>
                          <m:r>
                            <m:rPr>
                              <m:nor/>
                            </m:rPr>
                            <a:rPr lang="en-US" baseline="25925" dirty="0">
                              <a:solidFill>
                                <a:schemeClr val="tx1"/>
                              </a:solidFill>
                              <a:latin typeface="Times New Roman"/>
                              <a:cs typeface="Times New Roman"/>
                            </a:rPr>
                            <m:t>3</m:t>
                          </m:r>
                          <m:r>
                            <m:rPr>
                              <m:nor/>
                            </m:rPr>
                            <a:rPr lang="en-US" spc="120" baseline="25925" dirty="0">
                              <a:solidFill>
                                <a:schemeClr val="tx1"/>
                              </a:solidFill>
                              <a:latin typeface="Times New Roman"/>
                              <a:cs typeface="Times New Roman"/>
                            </a:rPr>
                            <m:t> </m:t>
                          </m:r>
                          <m:r>
                            <m:rPr>
                              <m:nor/>
                            </m:rPr>
                            <a:rPr lang="en-US" spc="-18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10</m:t>
                          </m:r>
                          <m:r>
                            <m:rPr>
                              <m:nor/>
                            </m:rPr>
                            <a:rPr lang="en-US" i="1" spc="-5" dirty="0">
                              <a:solidFill>
                                <a:schemeClr val="tx1"/>
                              </a:solidFill>
                              <a:latin typeface="Times New Roman"/>
                              <a:cs typeface="Times New Roman"/>
                            </a:rPr>
                            <m:t>t</m:t>
                          </m:r>
                          <m:r>
                            <m:rPr>
                              <m:nor/>
                            </m:rPr>
                            <a:rPr lang="en-US" i="1" spc="-160" dirty="0">
                              <a:solidFill>
                                <a:schemeClr val="tx1"/>
                              </a:solidFill>
                              <a:latin typeface="Times New Roman"/>
                              <a:cs typeface="Times New Roman"/>
                            </a:rPr>
                            <m:t> </m:t>
                          </m:r>
                          <m:r>
                            <m:rPr>
                              <m:nor/>
                            </m:rPr>
                            <a:rPr lang="en-US" baseline="25925" dirty="0">
                              <a:solidFill>
                                <a:schemeClr val="tx1"/>
                              </a:solidFill>
                              <a:latin typeface="Times New Roman"/>
                              <a:cs typeface="Times New Roman"/>
                            </a:rPr>
                            <m:t>2</m:t>
                          </m:r>
                          <m:r>
                            <m:rPr>
                              <m:nor/>
                            </m:rPr>
                            <a:rPr lang="en-US" spc="120" baseline="25925"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24</m:t>
                          </m:r>
                          <m:r>
                            <m:rPr>
                              <m:nor/>
                            </m:rPr>
                            <a:rPr lang="en-US" i="1" spc="-5" dirty="0">
                              <a:solidFill>
                                <a:schemeClr val="tx1"/>
                              </a:solidFill>
                              <a:latin typeface="Times New Roman"/>
                              <a:cs typeface="Times New Roman"/>
                            </a:rPr>
                            <m:t>t</m:t>
                          </m:r>
                          <m:r>
                            <a:rPr lang="en-US" b="0" i="1" spc="-5" dirty="0"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d>
                        <m:dPr>
                          <m:ctrlPr>
                            <a:rPr lang="en-US" b="0" i="1" spc="-5" smtClean="0">
                              <a:solidFill>
                                <a:schemeClr val="tx1"/>
                              </a:solidFill>
                              <a:latin typeface="Cambria Math" panose="02040503050406030204" pitchFamily="18" charset="0"/>
                              <a:cs typeface="Times New Roman"/>
                            </a:rPr>
                          </m:ctrlPr>
                        </m:dPr>
                        <m:e>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4</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4</m:t>
                              </m:r>
                            </m:sup>
                          </m:sSup>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10</m:t>
                              </m:r>
                            </m:num>
                            <m:den>
                              <m:r>
                                <a:rPr lang="en-US" i="1" spc="-5">
                                  <a:solidFill>
                                    <a:schemeClr val="tx1"/>
                                  </a:solidFill>
                                  <a:latin typeface="Cambria Math" panose="02040503050406030204" pitchFamily="18" charset="0"/>
                                  <a:cs typeface="Times New Roman"/>
                                </a:rPr>
                                <m:t>3</m:t>
                              </m:r>
                            </m:den>
                          </m:f>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3</m:t>
                              </m:r>
                            </m:sup>
                          </m:sSup>
                          <m:r>
                            <a:rPr lang="en-US" i="1" spc="-5">
                              <a:solidFill>
                                <a:schemeClr val="tx1"/>
                              </a:solidFill>
                              <a:latin typeface="Cambria Math" panose="02040503050406030204" pitchFamily="18" charset="0"/>
                              <a:cs typeface="Times New Roman"/>
                            </a:rPr>
                            <m:t>+12</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2</m:t>
                              </m:r>
                            </m:sup>
                          </m:sSup>
                        </m:e>
                      </m:d>
                      <m:sSubSup>
                        <m:sSubSupPr>
                          <m:ctrlPr>
                            <a:rPr lang="en-US" b="0" i="1" spc="-5" smtClean="0">
                              <a:solidFill>
                                <a:schemeClr val="tx1"/>
                              </a:solidFill>
                              <a:latin typeface="Cambria Math" panose="02040503050406030204" pitchFamily="18" charset="0"/>
                              <a:cs typeface="Times New Roman"/>
                            </a:rPr>
                          </m:ctrlPr>
                        </m:sSubSupPr>
                        <m:e>
                          <m:r>
                            <a:rPr lang="en-US" b="0" i="1" spc="-5" smtClean="0">
                              <a:solidFill>
                                <a:schemeClr val="tx1"/>
                              </a:solidFill>
                              <a:latin typeface="Cambria Math" panose="02040503050406030204" pitchFamily="18" charset="0"/>
                              <a:cs typeface="Times New Roman"/>
                            </a:rPr>
                            <m:t>|</m:t>
                          </m:r>
                        </m:e>
                        <m:sub>
                          <m:r>
                            <a:rPr lang="en-US" b="0" i="1" spc="-5" smtClean="0">
                              <a:solidFill>
                                <a:schemeClr val="tx1"/>
                              </a:solidFill>
                              <a:latin typeface="Cambria Math" panose="02040503050406030204" pitchFamily="18" charset="0"/>
                              <a:cs typeface="Times New Roman"/>
                            </a:rPr>
                            <m:t>0</m:t>
                          </m:r>
                        </m:sub>
                        <m:sup>
                          <m:r>
                            <a:rPr lang="en-US" b="0" i="1" spc="-5" smtClean="0">
                              <a:solidFill>
                                <a:schemeClr val="tx1"/>
                              </a:solidFill>
                              <a:latin typeface="Cambria Math" panose="02040503050406030204" pitchFamily="18" charset="0"/>
                              <a:cs typeface="Times New Roman"/>
                            </a:rPr>
                            <m:t>6</m:t>
                          </m:r>
                        </m:sup>
                      </m:sSubSup>
                      <m:r>
                        <a:rPr lang="en-US" b="0" i="1" spc="-5" smtClean="0">
                          <a:solidFill>
                            <a:schemeClr val="tx1"/>
                          </a:solidFill>
                          <a:latin typeface="Cambria Math" panose="02040503050406030204" pitchFamily="18" charset="0"/>
                          <a:cs typeface="Times New Roman"/>
                        </a:rPr>
                        <m:t>=36</m:t>
                      </m:r>
                      <m:r>
                        <a:rPr lang="en-US" b="0" i="0" spc="-5" smtClean="0">
                          <a:solidFill>
                            <a:schemeClr val="tx1"/>
                          </a:solidFill>
                          <a:latin typeface="Cambria Math" panose="02040503050406030204" pitchFamily="18" charset="0"/>
                          <a:cs typeface="Times New Roman"/>
                        </a:rPr>
                        <m:t> </m:t>
                      </m:r>
                      <m:r>
                        <m:rPr>
                          <m:sty m:val="p"/>
                        </m:rPr>
                        <a:rPr lang="en-US" b="0" i="0" spc="-5" smtClean="0">
                          <a:solidFill>
                            <a:schemeClr val="tx1"/>
                          </a:solidFill>
                          <a:latin typeface="Cambria Math" panose="02040503050406030204" pitchFamily="18" charset="0"/>
                          <a:cs typeface="Times New Roman"/>
                        </a:rPr>
                        <m:t>m</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96601" cy="4370567"/>
              </a:xfrm>
              <a:blipFill>
                <a:blip r:embed="rId2"/>
                <a:stretch>
                  <a:fillRect l="-671" t="-1395"/>
                </a:stretch>
              </a:blipFill>
            </p:spPr>
            <p:txBody>
              <a:bodyPr/>
              <a:lstStyle/>
              <a:p>
                <a:r>
                  <a:rPr lang="en-US">
                    <a:noFill/>
                  </a:rPr>
                  <a:t> </a:t>
                </a:r>
              </a:p>
            </p:txBody>
          </p:sp>
        </mc:Fallback>
      </mc:AlternateContent>
    </p:spTree>
    <p:extLst>
      <p:ext uri="{BB962C8B-B14F-4D97-AF65-F5344CB8AC3E}">
        <p14:creationId xmlns:p14="http://schemas.microsoft.com/office/powerpoint/2010/main" val="2461737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13379</TotalTime>
  <Words>14201</Words>
  <Application>Microsoft Office PowerPoint</Application>
  <PresentationFormat>Widescreen</PresentationFormat>
  <Paragraphs>875</Paragraphs>
  <Slides>121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121</vt:i4>
      </vt:variant>
    </vt:vector>
  </HeadingPairs>
  <TitlesOfParts>
    <vt:vector size="131" baseType="lpstr">
      <vt:lpstr>Arial</vt:lpstr>
      <vt:lpstr>Arial Narrow</vt:lpstr>
      <vt:lpstr>Calibri</vt:lpstr>
      <vt:lpstr>Calibri Light</vt:lpstr>
      <vt:lpstr>Cambria Math</vt:lpstr>
      <vt:lpstr>Lucida Sans Unicode</vt:lpstr>
      <vt:lpstr>Segoe UI</vt:lpstr>
      <vt:lpstr>Times New Roman</vt:lpstr>
      <vt:lpstr>Office Theme</vt:lpstr>
      <vt:lpstr>Custom Design</vt:lpstr>
      <vt:lpstr>Chapter 5: Integration</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5.1 Approximating and Computing Area </vt:lpstr>
      <vt:lpstr>5.2 The Definite Integral (1 of 26)</vt:lpstr>
      <vt:lpstr>5.2 The Definite Integral (2 of 26)</vt:lpstr>
      <vt:lpstr>5.2 The Definite Integral (3 of 26)</vt:lpstr>
      <vt:lpstr>5.2 The Definite Integral (4 of 26)</vt:lpstr>
      <vt:lpstr>5.2 The Definite Integral (5 of 26)</vt:lpstr>
      <vt:lpstr>5.2 The Definite Integral (6 of 26)</vt:lpstr>
      <vt:lpstr>5.2 The Definite Integral (7 of 26)</vt:lpstr>
      <vt:lpstr>5.2 The Definite Integral (8 of 26)</vt:lpstr>
      <vt:lpstr>5.2 The Definite Integral (9 of 26)</vt:lpstr>
      <vt:lpstr>5.2 The Definite Integral (10 of 26)</vt:lpstr>
      <vt:lpstr>5.2 The Definite Integral (11 of 26)</vt:lpstr>
      <vt:lpstr>5.2 The Definite Integral (12 of 26)</vt:lpstr>
      <vt:lpstr>5.2 The Definite Integral (13 of 26)</vt:lpstr>
      <vt:lpstr>5.2 The Definite Integral (14 of 26)</vt:lpstr>
      <vt:lpstr>5.2 The Definite Integral (15 of 26)</vt:lpstr>
      <vt:lpstr>5.2 The Definite Integral (16 of 26)</vt:lpstr>
      <vt:lpstr>5.2 The Definite Integral (17 of 26)</vt:lpstr>
      <vt:lpstr>5.2 The Definite Integral (18 of 26)</vt:lpstr>
      <vt:lpstr>5.2 The Definite Integral (19 of 26)</vt:lpstr>
      <vt:lpstr>5.2 The Definite Integral (20 of 26)</vt:lpstr>
      <vt:lpstr>5.2 The Definite Integral (21 of 26)</vt:lpstr>
      <vt:lpstr>5.2 The Definite Integral (22 of 26)</vt:lpstr>
      <vt:lpstr>5.2 The Definite Integral (23 of 26)</vt:lpstr>
      <vt:lpstr>5.2 The Definite Integral (24 of 26)</vt:lpstr>
      <vt:lpstr>5.2 The Definite Integral (25 of 26)</vt:lpstr>
      <vt:lpstr>5.2 The Definite Integral (26 of 26)</vt:lpstr>
      <vt:lpstr>5.3 The Indefinite Integral (1 of 15)</vt:lpstr>
      <vt:lpstr>5.3 The Indefinite Integral (2 of 15)</vt:lpstr>
      <vt:lpstr>5.3 The Indefinite Integral (3 of 15)</vt:lpstr>
      <vt:lpstr>5.3 The Indefinite Integral (4 of 15)</vt:lpstr>
      <vt:lpstr>5.3 The Indefinite Integral (5 of 15)</vt:lpstr>
      <vt:lpstr>5.3 The Indefinite Integral (6 of 15)</vt:lpstr>
      <vt:lpstr>5.3 The Indefinite Integral (7 of 15)</vt:lpstr>
      <vt:lpstr>5.3 The Indefinite Integral (8 of 15)</vt:lpstr>
      <vt:lpstr>5.3 The Indefinite Integral (9 of 15)</vt:lpstr>
      <vt:lpstr>5.3 The Indefinite Integral (10 of 15)</vt:lpstr>
      <vt:lpstr>5.3 The Indefinite Integral (11 of 15)</vt:lpstr>
      <vt:lpstr>5.3 The Indefinite Integral (12 of 15)</vt:lpstr>
      <vt:lpstr>5.3 The Indefinite Integral (13 of 15)</vt:lpstr>
      <vt:lpstr>5.3 The Indefinite Integral (14 of 15)</vt:lpstr>
      <vt:lpstr>5.3 The Indefinite Integral (15 of 15)</vt:lpstr>
      <vt:lpstr>5.4 The Fundamental Theorem of Calculus, Part I (1 of 11)</vt:lpstr>
      <vt:lpstr>5.4 The Fundamental Theorem of Calculus, Part I (2 of 11)</vt:lpstr>
      <vt:lpstr>5.4 The Fundamental Theorem of Calculus, Part I (3 of 11)</vt:lpstr>
      <vt:lpstr>5.4 The Fundamental Theorem of Calculus, Part I (4 of 11)</vt:lpstr>
      <vt:lpstr>5.4 The Fundamental Theorem of Calculus, Part I (5 of 11)</vt:lpstr>
      <vt:lpstr>5.4 The Fundamental Theorem of Calculus, Part I (6 of 11)</vt:lpstr>
      <vt:lpstr>5.4 The Fundamental Theorem of Calculus, Part I (7 of 11)</vt:lpstr>
      <vt:lpstr>5.4 The Fundamental Theorem of Calculus, Part I (8 of 11)</vt:lpstr>
      <vt:lpstr>5.4 The Fundamental Theorem of Calculus, Part I (9 of 11)</vt:lpstr>
      <vt:lpstr>5.4 The Fundamental Theorem of Calculus, Part I (10 of 11)</vt:lpstr>
      <vt:lpstr>5.4 The Fundamental Theorem of Calculus, Part I (11 of 11)</vt:lpstr>
      <vt:lpstr>5.5 The Fundamental Theorem of Calculus, Part II (1 of 16)</vt:lpstr>
      <vt:lpstr>5.5 The Fundamental Theorem of Calculus, Part II (2 of 16)</vt:lpstr>
      <vt:lpstr>5.5 The Fundamental Theorem of Calculus, Part II (3 of 16)</vt:lpstr>
      <vt:lpstr>5.5 The Fundamental Theorem of Calculus, Part II (4 of 16)</vt:lpstr>
      <vt:lpstr>5.5 The Fundamental Theorem of Calculus, Part II (5 of 16)</vt:lpstr>
      <vt:lpstr>5.5 The Fundamental Theorem of Calculus, Part II (6 of 16)</vt:lpstr>
      <vt:lpstr>5.5 The Fundamental Theorem of Calculus, Part II (7 of 16)</vt:lpstr>
      <vt:lpstr>5.5 The Fundamental Theorem of Calculus, Part II (8 of 16)</vt:lpstr>
      <vt:lpstr>5.5 The Fundamental Theorem of Calculus, Part II (9 of 16)</vt:lpstr>
      <vt:lpstr>5.5 The Fundamental Theorem of Calculus, Part II (10 of 16)</vt:lpstr>
      <vt:lpstr>5.5 The Fundamental Theorem of Calculus, Part II (11 of 16)</vt:lpstr>
      <vt:lpstr>5.5 The Fundamental Theorem of Calculus, Part II (12 of 16)</vt:lpstr>
      <vt:lpstr>5.5 The Fundamental Theorem of Calculus, Part II (13 of 16)</vt:lpstr>
      <vt:lpstr>5.5 The Fundamental Theorem of Calculus, Part II (14 of 16)</vt:lpstr>
      <vt:lpstr>5.5 The Fundamental Theorem of Calculus, Part II (15 of 16)</vt:lpstr>
      <vt:lpstr>5.5 The Fundamental Theorem of Calculus, Part II (16 of 16)</vt:lpstr>
      <vt:lpstr>5.6 Net Change as the Integral of a Rate of Change (1 of 11)</vt:lpstr>
      <vt:lpstr>5.6 Net Change as the Integral of a Rate of Change (2 of 11)</vt:lpstr>
      <vt:lpstr>5.6 Net Change as the Integral of a Rate of Change (3 of 11)</vt:lpstr>
      <vt:lpstr>5.6 Net Change as the Integral of a Rate of Change (4 of 11)</vt:lpstr>
      <vt:lpstr>5.6 Net Change as the Integral of a Rate of Change (5 of 11)</vt:lpstr>
      <vt:lpstr>5.6 Net Change as the Integral of a Rate of Change (6 of 11)</vt:lpstr>
      <vt:lpstr>5.6 Net Change as the Integral of a Rate of Change (7 of 11)</vt:lpstr>
      <vt:lpstr>5.6 Net Change as the Integral of a Rate of Change (8 of 11)</vt:lpstr>
      <vt:lpstr>5.6 Net Change as the Integral of a Rate of Change (9 of 11)</vt:lpstr>
      <vt:lpstr>5.6 Net Change as the Integral of a Rate of Change (10 of 11)</vt:lpstr>
      <vt:lpstr>5.6 Net Change as the Integral of a Rate of Change (11 of 11)</vt:lpstr>
      <vt:lpstr>5.7 The Substitution Method (1 of 14)</vt:lpstr>
      <vt:lpstr>5.7 The Substitution Method (2 of 14)</vt:lpstr>
      <vt:lpstr>5.7 The Substitution Method (3 of 14)</vt:lpstr>
      <vt:lpstr>5.7 The Substitution Method (4 of 14)</vt:lpstr>
      <vt:lpstr>5.7 The Substitution Method (5 of 14)</vt:lpstr>
      <vt:lpstr>5.7 The Substitution Method (6 of 14)</vt:lpstr>
      <vt:lpstr>5.7 The Substitution Method (7 of 14)</vt:lpstr>
      <vt:lpstr>5.7 The Substitution Method (8 of 14)</vt:lpstr>
      <vt:lpstr>5.7 The Substitution Method (9 of 14)</vt:lpstr>
      <vt:lpstr>5.7 The Substitution Method (10 of 14)</vt:lpstr>
      <vt:lpstr>5.7 The Substitution Method (11 of 14)</vt:lpstr>
      <vt:lpstr>5.7 The Substitution Method (12 of 14)</vt:lpstr>
      <vt:lpstr>5.7 The Substitution Method (13 of 14)</vt:lpstr>
      <vt:lpstr>5.7 The Substitution Method (14 of 14)</vt:lpstr>
      <vt:lpstr>5.8 Further Integral Formulas (1 of 5)</vt:lpstr>
      <vt:lpstr>5.8 Further Integral Formulas (2 of 5)</vt:lpstr>
      <vt:lpstr>5.8 Further Integral Formulas (3 of 5)</vt:lpstr>
      <vt:lpstr>5.8 Further Integral Formulas (4 of 5)</vt:lpstr>
      <vt:lpstr>5.8 Further Integral Formulas (5 of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Lamb</dc:creator>
  <cp:lastModifiedBy>Jon</cp:lastModifiedBy>
  <cp:revision>497</cp:revision>
  <dcterms:created xsi:type="dcterms:W3CDTF">2018-03-11T13:29:47Z</dcterms:created>
  <dcterms:modified xsi:type="dcterms:W3CDTF">2020-05-21T19:16:21Z</dcterms:modified>
</cp:coreProperties>
</file>